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2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90"/>
  </p:notesMasterIdLst>
  <p:handoutMasterIdLst>
    <p:handoutMasterId r:id="rId91"/>
  </p:handoutMasterIdLst>
  <p:sldIdLst>
    <p:sldId id="256" r:id="rId2"/>
    <p:sldId id="525" r:id="rId3"/>
    <p:sldId id="516" r:id="rId4"/>
    <p:sldId id="524" r:id="rId5"/>
    <p:sldId id="481" r:id="rId6"/>
    <p:sldId id="430" r:id="rId7"/>
    <p:sldId id="480" r:id="rId8"/>
    <p:sldId id="505" r:id="rId9"/>
    <p:sldId id="526" r:id="rId10"/>
    <p:sldId id="528" r:id="rId11"/>
    <p:sldId id="529" r:id="rId12"/>
    <p:sldId id="530" r:id="rId13"/>
    <p:sldId id="531" r:id="rId14"/>
    <p:sldId id="491" r:id="rId15"/>
    <p:sldId id="532" r:id="rId16"/>
    <p:sldId id="534" r:id="rId17"/>
    <p:sldId id="533" r:id="rId18"/>
    <p:sldId id="527" r:id="rId19"/>
    <p:sldId id="549" r:id="rId20"/>
    <p:sldId id="550" r:id="rId21"/>
    <p:sldId id="551" r:id="rId22"/>
    <p:sldId id="501" r:id="rId23"/>
    <p:sldId id="498" r:id="rId24"/>
    <p:sldId id="499" r:id="rId25"/>
    <p:sldId id="504" r:id="rId26"/>
    <p:sldId id="536" r:id="rId27"/>
    <p:sldId id="503" r:id="rId28"/>
    <p:sldId id="537" r:id="rId29"/>
    <p:sldId id="538" r:id="rId30"/>
    <p:sldId id="539" r:id="rId31"/>
    <p:sldId id="540" r:id="rId32"/>
    <p:sldId id="542" r:id="rId33"/>
    <p:sldId id="543" r:id="rId34"/>
    <p:sldId id="541" r:id="rId35"/>
    <p:sldId id="506" r:id="rId36"/>
    <p:sldId id="508" r:id="rId37"/>
    <p:sldId id="510" r:id="rId38"/>
    <p:sldId id="509" r:id="rId39"/>
    <p:sldId id="552" r:id="rId40"/>
    <p:sldId id="553" r:id="rId41"/>
    <p:sldId id="554" r:id="rId42"/>
    <p:sldId id="555" r:id="rId43"/>
    <p:sldId id="443" r:id="rId44"/>
    <p:sldId id="459" r:id="rId45"/>
    <p:sldId id="460" r:id="rId46"/>
    <p:sldId id="461" r:id="rId47"/>
    <p:sldId id="462" r:id="rId48"/>
    <p:sldId id="463" r:id="rId49"/>
    <p:sldId id="464" r:id="rId50"/>
    <p:sldId id="465" r:id="rId51"/>
    <p:sldId id="466" r:id="rId52"/>
    <p:sldId id="471" r:id="rId53"/>
    <p:sldId id="467" r:id="rId54"/>
    <p:sldId id="468" r:id="rId55"/>
    <p:sldId id="469" r:id="rId56"/>
    <p:sldId id="470" r:id="rId57"/>
    <p:sldId id="472" r:id="rId58"/>
    <p:sldId id="473" r:id="rId59"/>
    <p:sldId id="556" r:id="rId60"/>
    <p:sldId id="474" r:id="rId61"/>
    <p:sldId id="475" r:id="rId62"/>
    <p:sldId id="476" r:id="rId63"/>
    <p:sldId id="477" r:id="rId64"/>
    <p:sldId id="478" r:id="rId65"/>
    <p:sldId id="479" r:id="rId66"/>
    <p:sldId id="445" r:id="rId67"/>
    <p:sldId id="446" r:id="rId68"/>
    <p:sldId id="447" r:id="rId69"/>
    <p:sldId id="448" r:id="rId70"/>
    <p:sldId id="449" r:id="rId71"/>
    <p:sldId id="450" r:id="rId72"/>
    <p:sldId id="451" r:id="rId73"/>
    <p:sldId id="452" r:id="rId74"/>
    <p:sldId id="453" r:id="rId75"/>
    <p:sldId id="454" r:id="rId76"/>
    <p:sldId id="455" r:id="rId77"/>
    <p:sldId id="456" r:id="rId78"/>
    <p:sldId id="457" r:id="rId79"/>
    <p:sldId id="458" r:id="rId80"/>
    <p:sldId id="442" r:id="rId81"/>
    <p:sldId id="380" r:id="rId82"/>
    <p:sldId id="422" r:id="rId83"/>
    <p:sldId id="423" r:id="rId84"/>
    <p:sldId id="544" r:id="rId85"/>
    <p:sldId id="545" r:id="rId86"/>
    <p:sldId id="546" r:id="rId87"/>
    <p:sldId id="547" r:id="rId88"/>
    <p:sldId id="548" r:id="rId89"/>
  </p:sldIdLst>
  <p:sldSz cx="9144000" cy="6858000" type="screen4x3"/>
  <p:notesSz cx="6800850" cy="9872663"/>
  <p:embeddedFontLst>
    <p:embeddedFont>
      <p:font typeface="Verdana" panose="020B0604030504040204" pitchFamily="34" charset="0"/>
      <p:regular r:id="rId92"/>
      <p:bold r:id="rId93"/>
      <p:italic r:id="rId94"/>
      <p:boldItalic r:id="rId95"/>
    </p:embeddedFont>
    <p:embeddedFont>
      <p:font typeface="Cambria" panose="02040503050406030204" pitchFamily="18" charset="0"/>
      <p:regular r:id="rId96"/>
      <p:bold r:id="rId97"/>
      <p:italic r:id="rId98"/>
      <p:boldItalic r:id="rId99"/>
    </p:embeddedFont>
    <p:embeddedFont>
      <p:font typeface="Calibri" panose="020F0502020204030204" pitchFamily="34" charset="0"/>
      <p:regular r:id="rId100"/>
      <p:bold r:id="rId101"/>
      <p:italic r:id="rId102"/>
      <p:boldItalic r:id="rId103"/>
    </p:embeddedFont>
    <p:embeddedFont>
      <p:font typeface="Cambria Math" panose="02040503050406030204" pitchFamily="18" charset="0"/>
      <p:regular r:id="rId104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Начало" id="{0E768624-21F3-4C68-BBC4-B814E43C05B2}">
          <p14:sldIdLst>
            <p14:sldId id="256"/>
            <p14:sldId id="525"/>
            <p14:sldId id="516"/>
          </p14:sldIdLst>
        </p14:section>
        <p14:section name="Введение. Задачи и проблемы." id="{C4AA0409-805E-4643-BD53-585201F7CAE9}">
          <p14:sldIdLst>
            <p14:sldId id="524"/>
            <p14:sldId id="481"/>
            <p14:sldId id="430"/>
            <p14:sldId id="480"/>
            <p14:sldId id="505"/>
          </p14:sldIdLst>
        </p14:section>
        <p14:section name="Потоковая модель СПД" id="{D1FB901F-6825-4672-865C-77896B7CAA70}">
          <p14:sldIdLst>
            <p14:sldId id="526"/>
            <p14:sldId id="528"/>
            <p14:sldId id="529"/>
            <p14:sldId id="530"/>
            <p14:sldId id="531"/>
            <p14:sldId id="491"/>
            <p14:sldId id="532"/>
            <p14:sldId id="534"/>
            <p14:sldId id="533"/>
          </p14:sldIdLst>
        </p14:section>
        <p14:section name="Оценка качества оказания услуг" id="{7AB262F3-3901-4F81-9789-BEEED80076E4}">
          <p14:sldIdLst>
            <p14:sldId id="527"/>
            <p14:sldId id="549"/>
            <p14:sldId id="550"/>
            <p14:sldId id="551"/>
            <p14:sldId id="501"/>
            <p14:sldId id="498"/>
            <p14:sldId id="499"/>
            <p14:sldId id="504"/>
            <p14:sldId id="536"/>
            <p14:sldId id="503"/>
            <p14:sldId id="537"/>
            <p14:sldId id="538"/>
            <p14:sldId id="539"/>
            <p14:sldId id="540"/>
            <p14:sldId id="542"/>
            <p14:sldId id="543"/>
          </p14:sldIdLst>
        </p14:section>
        <p14:section name="Генерация вариантов модификации" id="{C36092D7-90EF-431E-BC6B-098ADB74C72A}">
          <p14:sldIdLst>
            <p14:sldId id="541"/>
            <p14:sldId id="506"/>
            <p14:sldId id="508"/>
            <p14:sldId id="510"/>
            <p14:sldId id="509"/>
            <p14:sldId id="552"/>
            <p14:sldId id="553"/>
            <p14:sldId id="554"/>
            <p14:sldId id="555"/>
          </p14:sldIdLst>
        </p14:section>
        <p14:section name="Качественная информация о предпочтениях ЛПР" id="{EC4758B8-5FDE-4AAE-AA59-057353A55F9F}">
          <p14:sldIdLst>
            <p14:sldId id="443"/>
            <p14:sldId id="459"/>
            <p14:sldId id="460"/>
            <p14:sldId id="461"/>
            <p14:sldId id="462"/>
            <p14:sldId id="463"/>
            <p14:sldId id="464"/>
            <p14:sldId id="465"/>
            <p14:sldId id="466"/>
            <p14:sldId id="471"/>
            <p14:sldId id="467"/>
            <p14:sldId id="468"/>
            <p14:sldId id="469"/>
            <p14:sldId id="470"/>
            <p14:sldId id="472"/>
            <p14:sldId id="473"/>
            <p14:sldId id="556"/>
            <p14:sldId id="474"/>
            <p14:sldId id="475"/>
            <p14:sldId id="476"/>
            <p14:sldId id="477"/>
            <p14:sldId id="478"/>
            <p14:sldId id="479"/>
            <p14:sldId id="445"/>
            <p14:sldId id="446"/>
            <p14:sldId id="447"/>
            <p14:sldId id="448"/>
            <p14:sldId id="449"/>
            <p14:sldId id="450"/>
            <p14:sldId id="451"/>
            <p14:sldId id="452"/>
            <p14:sldId id="453"/>
            <p14:sldId id="454"/>
            <p14:sldId id="455"/>
            <p14:sldId id="456"/>
            <p14:sldId id="457"/>
            <p14:sldId id="458"/>
            <p14:sldId id="442"/>
            <p14:sldId id="380"/>
          </p14:sldIdLst>
        </p14:section>
        <p14:section name="Заключение" id="{23D24269-439E-47FA-8D5B-859765737D3C}">
          <p14:sldIdLst>
            <p14:sldId id="422"/>
            <p14:sldId id="423"/>
            <p14:sldId id="544"/>
            <p14:sldId id="545"/>
            <p14:sldId id="546"/>
            <p14:sldId id="547"/>
            <p14:sldId id="54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10">
          <p15:clr>
            <a:srgbClr val="A4A3A4"/>
          </p15:clr>
        </p15:guide>
        <p15:guide id="2" pos="2142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Стиль из темы 1 - акцент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Стиль из темы 1 - акцент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ED083AE6-46FA-4A59-8FB0-9F97EB10719F}" styleName="Светлый стиль 3 - акцент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00A15C55-8517-42AA-B614-E9B94910E393}" styleName="Средний стиль 2 - акцент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8799B23B-EC83-4686-B30A-512413B5E67A}" styleName="Светлый стиль 3 - акцент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35758FB7-9AC5-4552-8A53-C91805E547FA}" styleName="Стиль из темы 1 - акцент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17292A2E-F333-43FB-9621-5CBBE7FDCDCB}" styleName="Светлый стиль 2 - акцент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746" autoAdjust="0"/>
    <p:restoredTop sz="94881" autoAdjust="0"/>
  </p:normalViewPr>
  <p:slideViewPr>
    <p:cSldViewPr>
      <p:cViewPr varScale="1">
        <p:scale>
          <a:sx n="108" d="100"/>
          <a:sy n="108" d="100"/>
        </p:scale>
        <p:origin x="1302" y="12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30" d="100"/>
        <a:sy n="130" d="100"/>
      </p:scale>
      <p:origin x="0" y="0"/>
    </p:cViewPr>
  </p:sorterViewPr>
  <p:notesViewPr>
    <p:cSldViewPr>
      <p:cViewPr>
        <p:scale>
          <a:sx n="120" d="100"/>
          <a:sy n="120" d="100"/>
        </p:scale>
        <p:origin x="-1464" y="-78"/>
      </p:cViewPr>
      <p:guideLst>
        <p:guide orient="horz" pos="3110"/>
        <p:guide pos="2142"/>
      </p:guideLst>
    </p:cSldViewPr>
  </p:notesViewPr>
  <p:gridSpacing cx="45005" cy="45005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theme" Target="theme/theme1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font" Target="fonts/font11.fntdata"/><Relationship Id="rId5" Type="http://schemas.openxmlformats.org/officeDocument/2006/relationships/slide" Target="slides/slide4.xml"/><Relationship Id="rId90" Type="http://schemas.openxmlformats.org/officeDocument/2006/relationships/notesMaster" Target="notesMasters/notesMaster1.xml"/><Relationship Id="rId95" Type="http://schemas.openxmlformats.org/officeDocument/2006/relationships/font" Target="fonts/font4.fntdata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font" Target="fonts/font12.fntdata"/><Relationship Id="rId108" Type="http://schemas.openxmlformats.org/officeDocument/2006/relationships/tableStyles" Target="tableStyle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handoutMaster" Target="handoutMasters/handoutMaster1.xml"/><Relationship Id="rId96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font" Target="fonts/font3.fntdata"/><Relationship Id="rId99" Type="http://schemas.openxmlformats.org/officeDocument/2006/relationships/font" Target="fonts/font8.fntdata"/><Relationship Id="rId10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microsoft.com/office/2016/11/relationships/changesInfo" Target="changesInfos/changesInfo1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font" Target="fonts/font6.fntdata"/><Relationship Id="rId104" Type="http://schemas.openxmlformats.org/officeDocument/2006/relationships/font" Target="fonts/font13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1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font" Target="fonts/font9.fntdata"/><Relationship Id="rId105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font" Target="fonts/font2.fntdata"/><Relationship Id="rId98" Type="http://schemas.openxmlformats.org/officeDocument/2006/relationships/font" Target="fonts/font7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mitry Shaposhnikov" userId="9de389be29f1bc64" providerId="LiveId" clId="{EB3DCC47-2340-456E-9540-5DF7097EDF7C}"/>
    <pc:docChg chg="modSld">
      <pc:chgData name="Dmitry Shaposhnikov" userId="9de389be29f1bc64" providerId="LiveId" clId="{EB3DCC47-2340-456E-9540-5DF7097EDF7C}" dt="2018-02-04T19:13:21.873" v="2"/>
      <pc:docMkLst>
        <pc:docMk/>
      </pc:docMkLst>
      <pc:sldChg chg="modSp">
        <pc:chgData name="Dmitry Shaposhnikov" userId="9de389be29f1bc64" providerId="LiveId" clId="{EB3DCC47-2340-456E-9540-5DF7097EDF7C}" dt="2018-02-04T19:13:21.873" v="2"/>
        <pc:sldMkLst>
          <pc:docMk/>
          <pc:sldMk cId="3881268451" sldId="504"/>
        </pc:sldMkLst>
        <pc:spChg chg="mod">
          <ac:chgData name="Dmitry Shaposhnikov" userId="9de389be29f1bc64" providerId="LiveId" clId="{EB3DCC47-2340-456E-9540-5DF7097EDF7C}" dt="2018-02-04T19:13:21.873" v="2"/>
          <ac:spMkLst>
            <pc:docMk/>
            <pc:sldMk cId="3881268451" sldId="504"/>
            <ac:spMk id="10" creationId="{00000000-0000-0000-0000-000000000000}"/>
          </ac:spMkLst>
        </pc:spChg>
      </pc:sldChg>
    </pc:docChg>
  </pc:docChgLst>
</pc:chgInfo>
</file>

<file path=ppt/diagrams/_rels/data18.xml.rels><?xml version="1.0" encoding="UTF-8" standalone="yes"?>
<Relationships xmlns="http://schemas.openxmlformats.org/package/2006/relationships"><Relationship Id="rId1" Type="http://schemas.openxmlformats.org/officeDocument/2006/relationships/image" Target="../media/image27.wmf"/></Relationships>
</file>

<file path=ppt/diagrams/_rels/drawing18.xml.rels><?xml version="1.0" encoding="UTF-8" standalone="yes"?>
<Relationships xmlns="http://schemas.openxmlformats.org/package/2006/relationships"><Relationship Id="rId1" Type="http://schemas.openxmlformats.org/officeDocument/2006/relationships/image" Target="../media/image27.wmf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684CD25-8F25-4028-B889-C3F8027762A3}" type="doc">
      <dgm:prSet loTypeId="urn:microsoft.com/office/officeart/2005/8/layout/vProcess5" loCatId="process" qsTypeId="urn:microsoft.com/office/officeart/2005/8/quickstyle/3d2" qsCatId="3D" csTypeId="urn:microsoft.com/office/officeart/2005/8/colors/colorful1" csCatId="colorful" phldr="1"/>
      <dgm:spPr/>
      <dgm:t>
        <a:bodyPr/>
        <a:lstStyle/>
        <a:p>
          <a:endParaRPr lang="ru-RU"/>
        </a:p>
      </dgm:t>
    </dgm:pt>
    <dgm:pt modelId="{122BA023-B3DD-42E6-B558-1A6C30F9CA0F}">
      <dgm:prSet phldrT="[Текст]"/>
      <dgm:spPr/>
      <dgm:t>
        <a:bodyPr/>
        <a:lstStyle/>
        <a:p>
          <a:r>
            <a:rPr lang="ru-RU" b="1" dirty="0"/>
            <a:t>Многофакторная оценка качества услуг сети передачи данных</a:t>
          </a:r>
        </a:p>
      </dgm:t>
    </dgm:pt>
    <dgm:pt modelId="{2E0E7619-D587-49ED-9F2D-6DBBF0A74C64}" type="parTrans" cxnId="{93AB2BAF-4F8B-4805-A797-F17A0220CC1B}">
      <dgm:prSet/>
      <dgm:spPr/>
      <dgm:t>
        <a:bodyPr/>
        <a:lstStyle/>
        <a:p>
          <a:endParaRPr lang="ru-RU" b="1"/>
        </a:p>
      </dgm:t>
    </dgm:pt>
    <dgm:pt modelId="{ECB40AC5-E512-4134-AFBE-8610BFD0A16C}" type="sibTrans" cxnId="{93AB2BAF-4F8B-4805-A797-F17A0220CC1B}">
      <dgm:prSet/>
      <dgm:spPr/>
      <dgm:t>
        <a:bodyPr/>
        <a:lstStyle/>
        <a:p>
          <a:endParaRPr lang="ru-RU" b="1"/>
        </a:p>
      </dgm:t>
    </dgm:pt>
    <dgm:pt modelId="{55997838-6F8C-4DEE-92D5-5A754CB5904D}">
      <dgm:prSet phldrT="[Текст]"/>
      <dgm:spPr/>
      <dgm:t>
        <a:bodyPr/>
        <a:lstStyle/>
        <a:p>
          <a:r>
            <a:rPr lang="ru-RU" b="1" dirty="0"/>
            <a:t>Генерация множества допустимых вариантов модификации СПД и формирование множества эффективных решений на основе методологии сетевых графовых моделей</a:t>
          </a:r>
        </a:p>
      </dgm:t>
    </dgm:pt>
    <dgm:pt modelId="{3ACF4AE7-E8DA-4A6C-89A2-70EED92142B8}" type="parTrans" cxnId="{193C07C0-BC54-45A7-A562-A08D7B716C99}">
      <dgm:prSet/>
      <dgm:spPr/>
      <dgm:t>
        <a:bodyPr/>
        <a:lstStyle/>
        <a:p>
          <a:endParaRPr lang="ru-RU" b="1"/>
        </a:p>
      </dgm:t>
    </dgm:pt>
    <dgm:pt modelId="{92C2F228-E7C9-430F-9060-114762C4FD1B}" type="sibTrans" cxnId="{193C07C0-BC54-45A7-A562-A08D7B716C99}">
      <dgm:prSet/>
      <dgm:spPr/>
      <dgm:t>
        <a:bodyPr/>
        <a:lstStyle/>
        <a:p>
          <a:endParaRPr lang="ru-RU" b="1"/>
        </a:p>
      </dgm:t>
    </dgm:pt>
    <dgm:pt modelId="{AEC37E51-21E8-440D-A4C9-FF958AF86068}">
      <dgm:prSet phldrT="[Текст]"/>
      <dgm:spPr/>
      <dgm:t>
        <a:bodyPr/>
        <a:lstStyle/>
        <a:p>
          <a:r>
            <a:rPr lang="ru-RU" b="1" dirty="0"/>
            <a:t>для принятия решения о модификации</a:t>
          </a:r>
        </a:p>
      </dgm:t>
    </dgm:pt>
    <dgm:pt modelId="{FAEEFCB0-D065-4F42-A1FE-8B0EF5F010E6}" type="parTrans" cxnId="{6348659B-2FB4-4A01-906C-C96ACCC96A1F}">
      <dgm:prSet/>
      <dgm:spPr/>
      <dgm:t>
        <a:bodyPr/>
        <a:lstStyle/>
        <a:p>
          <a:endParaRPr lang="ru-RU" b="1"/>
        </a:p>
      </dgm:t>
    </dgm:pt>
    <dgm:pt modelId="{A50DD4CD-7FC7-48E4-A8DE-2733931925F7}" type="sibTrans" cxnId="{6348659B-2FB4-4A01-906C-C96ACCC96A1F}">
      <dgm:prSet/>
      <dgm:spPr/>
      <dgm:t>
        <a:bodyPr/>
        <a:lstStyle/>
        <a:p>
          <a:endParaRPr lang="ru-RU" b="1"/>
        </a:p>
      </dgm:t>
    </dgm:pt>
    <dgm:pt modelId="{421C1BFA-1202-42F4-887A-BF5577848E8F}">
      <dgm:prSet phldrT="[Текст]"/>
      <dgm:spPr/>
      <dgm:t>
        <a:bodyPr/>
        <a:lstStyle/>
        <a:p>
          <a:r>
            <a:rPr lang="ru-RU" b="1" dirty="0"/>
            <a:t>для оценки вариантов модификации</a:t>
          </a:r>
        </a:p>
      </dgm:t>
    </dgm:pt>
    <dgm:pt modelId="{AB532BC6-A2B6-46C3-A413-813D75C853C1}" type="parTrans" cxnId="{93520F8F-8D6E-4400-9056-1865984333AF}">
      <dgm:prSet/>
      <dgm:spPr/>
      <dgm:t>
        <a:bodyPr/>
        <a:lstStyle/>
        <a:p>
          <a:endParaRPr lang="ru-RU" b="1"/>
        </a:p>
      </dgm:t>
    </dgm:pt>
    <dgm:pt modelId="{8A7966F4-9BBA-4432-BBBF-3CCDE5A848B6}" type="sibTrans" cxnId="{93520F8F-8D6E-4400-9056-1865984333AF}">
      <dgm:prSet/>
      <dgm:spPr/>
      <dgm:t>
        <a:bodyPr/>
        <a:lstStyle/>
        <a:p>
          <a:endParaRPr lang="ru-RU" b="1"/>
        </a:p>
      </dgm:t>
    </dgm:pt>
    <dgm:pt modelId="{7D57E3E3-5605-4E4F-BFB0-B9F0A618FB20}">
      <dgm:prSet phldrT="[Текст]"/>
      <dgm:spPr/>
      <dgm:t>
        <a:bodyPr/>
        <a:lstStyle/>
        <a:p>
          <a:r>
            <a:rPr lang="ru-RU" b="1" dirty="0"/>
            <a:t>Изменение топологии сети</a:t>
          </a:r>
        </a:p>
      </dgm:t>
    </dgm:pt>
    <dgm:pt modelId="{D0D81D30-DBFE-4FAE-AEC6-651BF1CD254E}" type="parTrans" cxnId="{B7A8E340-7E80-4EA1-AD28-D5A0EBCAC514}">
      <dgm:prSet/>
      <dgm:spPr/>
      <dgm:t>
        <a:bodyPr/>
        <a:lstStyle/>
        <a:p>
          <a:endParaRPr lang="ru-RU" b="1"/>
        </a:p>
      </dgm:t>
    </dgm:pt>
    <dgm:pt modelId="{54EFEF01-36DE-4E12-8947-F19D4680AD50}" type="sibTrans" cxnId="{B7A8E340-7E80-4EA1-AD28-D5A0EBCAC514}">
      <dgm:prSet/>
      <dgm:spPr/>
      <dgm:t>
        <a:bodyPr/>
        <a:lstStyle/>
        <a:p>
          <a:endParaRPr lang="ru-RU" b="1"/>
        </a:p>
      </dgm:t>
    </dgm:pt>
    <dgm:pt modelId="{42419381-79DA-402A-B144-D7E5EFAF52AC}">
      <dgm:prSet phldrT="[Текст]"/>
      <dgm:spPr/>
      <dgm:t>
        <a:bodyPr/>
        <a:lstStyle/>
        <a:p>
          <a:r>
            <a:rPr lang="ru-RU" b="1" dirty="0"/>
            <a:t>Изменение мощности узлов</a:t>
          </a:r>
        </a:p>
      </dgm:t>
    </dgm:pt>
    <dgm:pt modelId="{E64750BF-E15E-4E22-98AA-4BC58A69FB42}" type="parTrans" cxnId="{ABF5A228-5912-44A4-A9E0-7C9704F9AA4F}">
      <dgm:prSet/>
      <dgm:spPr/>
      <dgm:t>
        <a:bodyPr/>
        <a:lstStyle/>
        <a:p>
          <a:endParaRPr lang="ru-RU" b="1"/>
        </a:p>
      </dgm:t>
    </dgm:pt>
    <dgm:pt modelId="{C5BACAB0-33DE-4DA3-A838-E60E5B3E2B64}" type="sibTrans" cxnId="{ABF5A228-5912-44A4-A9E0-7C9704F9AA4F}">
      <dgm:prSet/>
      <dgm:spPr/>
      <dgm:t>
        <a:bodyPr/>
        <a:lstStyle/>
        <a:p>
          <a:endParaRPr lang="ru-RU" b="1"/>
        </a:p>
      </dgm:t>
    </dgm:pt>
    <dgm:pt modelId="{A4F5B06A-091E-4E34-AB5B-17A2B1307670}">
      <dgm:prSet phldrT="[Текст]"/>
      <dgm:spPr/>
      <dgm:t>
        <a:bodyPr/>
        <a:lstStyle/>
        <a:p>
          <a:r>
            <a:rPr lang="ru-RU" b="1" dirty="0"/>
            <a:t>Учет качественных предпочтений ЛПР для выбора рационального варианта модификации</a:t>
          </a:r>
        </a:p>
      </dgm:t>
    </dgm:pt>
    <dgm:pt modelId="{07F4D5A3-07D2-4407-B7EA-7554E32BCBDB}" type="parTrans" cxnId="{8A86C96D-69E9-4B05-AB3E-1D05505C7245}">
      <dgm:prSet/>
      <dgm:spPr/>
      <dgm:t>
        <a:bodyPr/>
        <a:lstStyle/>
        <a:p>
          <a:endParaRPr lang="ru-RU" b="1"/>
        </a:p>
      </dgm:t>
    </dgm:pt>
    <dgm:pt modelId="{7225C346-3AF5-45F5-9642-7AF2477D1B81}" type="sibTrans" cxnId="{8A86C96D-69E9-4B05-AB3E-1D05505C7245}">
      <dgm:prSet/>
      <dgm:spPr/>
      <dgm:t>
        <a:bodyPr/>
        <a:lstStyle/>
        <a:p>
          <a:endParaRPr lang="ru-RU" b="1"/>
        </a:p>
      </dgm:t>
    </dgm:pt>
    <dgm:pt modelId="{8AE89FA6-A3DF-484A-B49A-7B7E3A6C4AD0}">
      <dgm:prSet phldrT="[Текст]"/>
      <dgm:spPr/>
      <dgm:t>
        <a:bodyPr/>
        <a:lstStyle/>
        <a:p>
          <a:r>
            <a:rPr lang="ru-RU" b="1" dirty="0"/>
            <a:t>Задача высокоуровневого проектирования строительства и модификации сети передачи данных</a:t>
          </a:r>
        </a:p>
      </dgm:t>
    </dgm:pt>
    <dgm:pt modelId="{B6E07653-921C-4979-97D4-C028896A5835}" type="parTrans" cxnId="{F8C37F58-28F5-4227-AC79-5BD15311501D}">
      <dgm:prSet/>
      <dgm:spPr/>
      <dgm:t>
        <a:bodyPr/>
        <a:lstStyle/>
        <a:p>
          <a:endParaRPr lang="ru-RU" b="1"/>
        </a:p>
      </dgm:t>
    </dgm:pt>
    <dgm:pt modelId="{F1AAC12A-D3F0-406B-A662-D0F222EF3C41}" type="sibTrans" cxnId="{F8C37F58-28F5-4227-AC79-5BD15311501D}">
      <dgm:prSet/>
      <dgm:spPr/>
      <dgm:t>
        <a:bodyPr/>
        <a:lstStyle/>
        <a:p>
          <a:endParaRPr lang="ru-RU" b="1"/>
        </a:p>
      </dgm:t>
    </dgm:pt>
    <dgm:pt modelId="{9A335912-5052-4BB8-8F1A-49C712664990}">
      <dgm:prSet phldrT="[Текст]"/>
      <dgm:spPr/>
      <dgm:t>
        <a:bodyPr/>
        <a:lstStyle/>
        <a:p>
          <a:r>
            <a:rPr lang="ru-RU" b="1" dirty="0"/>
            <a:t>Оценка необходимости и возможности проектирования модификации СПД</a:t>
          </a:r>
        </a:p>
      </dgm:t>
    </dgm:pt>
    <dgm:pt modelId="{A04C4525-9685-489A-83DD-C4EA69DFBF58}" type="parTrans" cxnId="{AC5D31D9-8353-456B-A28A-6403E7D9941F}">
      <dgm:prSet/>
      <dgm:spPr/>
      <dgm:t>
        <a:bodyPr/>
        <a:lstStyle/>
        <a:p>
          <a:endParaRPr lang="ru-RU" b="1"/>
        </a:p>
      </dgm:t>
    </dgm:pt>
    <dgm:pt modelId="{928055F6-D8DF-4437-845D-1B5EDD1B1333}" type="sibTrans" cxnId="{AC5D31D9-8353-456B-A28A-6403E7D9941F}">
      <dgm:prSet/>
      <dgm:spPr/>
      <dgm:t>
        <a:bodyPr/>
        <a:lstStyle/>
        <a:p>
          <a:endParaRPr lang="ru-RU" b="1"/>
        </a:p>
      </dgm:t>
    </dgm:pt>
    <dgm:pt modelId="{4815A43B-DD7A-443F-9C68-F0200EDA8C90}">
      <dgm:prSet phldrT="[Текст]"/>
      <dgm:spPr/>
      <dgm:t>
        <a:bodyPr/>
        <a:lstStyle/>
        <a:p>
          <a:r>
            <a:rPr lang="ru-RU" b="1" dirty="0"/>
            <a:t>Модель принятия решения при высокоуровневом проектировании СПД на основе сетевой потоковой модели</a:t>
          </a:r>
        </a:p>
      </dgm:t>
    </dgm:pt>
    <dgm:pt modelId="{81EA8246-9D27-4B13-BFDB-01F1D709121D}" type="parTrans" cxnId="{81D6B2C1-24BF-40C5-8380-234BD7DF5190}">
      <dgm:prSet/>
      <dgm:spPr/>
      <dgm:t>
        <a:bodyPr/>
        <a:lstStyle/>
        <a:p>
          <a:endParaRPr lang="ru-RU" b="1"/>
        </a:p>
      </dgm:t>
    </dgm:pt>
    <dgm:pt modelId="{6D950277-5C2F-4FA0-A5C6-38C39DEF2C98}" type="sibTrans" cxnId="{81D6B2C1-24BF-40C5-8380-234BD7DF5190}">
      <dgm:prSet/>
      <dgm:spPr/>
      <dgm:t>
        <a:bodyPr/>
        <a:lstStyle/>
        <a:p>
          <a:endParaRPr lang="ru-RU" b="1"/>
        </a:p>
      </dgm:t>
    </dgm:pt>
    <dgm:pt modelId="{829223C8-3B61-4725-BCF3-B455E0387595}">
      <dgm:prSet phldrT="[Текст]"/>
      <dgm:spPr/>
      <dgm:t>
        <a:bodyPr/>
        <a:lstStyle/>
        <a:p>
          <a:r>
            <a:rPr lang="ru-RU" b="1" dirty="0"/>
            <a:t>Разработка интерактивных систем мониторинга качества и проектирования СПД на основе анализа больших данных </a:t>
          </a:r>
        </a:p>
      </dgm:t>
    </dgm:pt>
    <dgm:pt modelId="{9B56ED6F-BA30-4A57-9C96-4C065B16DE6D}" type="parTrans" cxnId="{3C3DD4FF-6767-429E-B8A4-8E0E88499812}">
      <dgm:prSet/>
      <dgm:spPr/>
    </dgm:pt>
    <dgm:pt modelId="{A4C19296-E7FD-4CD3-9F94-628344BDF1A3}" type="sibTrans" cxnId="{3C3DD4FF-6767-429E-B8A4-8E0E88499812}">
      <dgm:prSet/>
      <dgm:spPr/>
    </dgm:pt>
    <dgm:pt modelId="{18CC09B7-A770-4EC1-8C3C-2419F89ECF52}" type="pres">
      <dgm:prSet presAssocID="{3684CD25-8F25-4028-B889-C3F8027762A3}" presName="outerComposite" presStyleCnt="0">
        <dgm:presLayoutVars>
          <dgm:chMax val="5"/>
          <dgm:dir/>
          <dgm:resizeHandles val="exact"/>
        </dgm:presLayoutVars>
      </dgm:prSet>
      <dgm:spPr/>
    </dgm:pt>
    <dgm:pt modelId="{1D9607E5-CFE6-4114-9038-EBDC048A1B4D}" type="pres">
      <dgm:prSet presAssocID="{3684CD25-8F25-4028-B889-C3F8027762A3}" presName="dummyMaxCanvas" presStyleCnt="0">
        <dgm:presLayoutVars/>
      </dgm:prSet>
      <dgm:spPr/>
    </dgm:pt>
    <dgm:pt modelId="{A6C03DE3-9826-4F4E-9AE1-5339132BB878}" type="pres">
      <dgm:prSet presAssocID="{3684CD25-8F25-4028-B889-C3F8027762A3}" presName="FiveNodes_1" presStyleLbl="node1" presStyleIdx="0" presStyleCnt="5">
        <dgm:presLayoutVars>
          <dgm:bulletEnabled val="1"/>
        </dgm:presLayoutVars>
      </dgm:prSet>
      <dgm:spPr/>
    </dgm:pt>
    <dgm:pt modelId="{21BA00CE-B1B2-4704-847D-A40393EE9F53}" type="pres">
      <dgm:prSet presAssocID="{3684CD25-8F25-4028-B889-C3F8027762A3}" presName="FiveNodes_2" presStyleLbl="node1" presStyleIdx="1" presStyleCnt="5">
        <dgm:presLayoutVars>
          <dgm:bulletEnabled val="1"/>
        </dgm:presLayoutVars>
      </dgm:prSet>
      <dgm:spPr/>
    </dgm:pt>
    <dgm:pt modelId="{9C13D029-8AF7-4B34-A1FD-9E6FF106EDEF}" type="pres">
      <dgm:prSet presAssocID="{3684CD25-8F25-4028-B889-C3F8027762A3}" presName="FiveNodes_3" presStyleLbl="node1" presStyleIdx="2" presStyleCnt="5">
        <dgm:presLayoutVars>
          <dgm:bulletEnabled val="1"/>
        </dgm:presLayoutVars>
      </dgm:prSet>
      <dgm:spPr/>
    </dgm:pt>
    <dgm:pt modelId="{74EC1A18-DBED-4781-ADF4-8C5D022E9487}" type="pres">
      <dgm:prSet presAssocID="{3684CD25-8F25-4028-B889-C3F8027762A3}" presName="FiveNodes_4" presStyleLbl="node1" presStyleIdx="3" presStyleCnt="5">
        <dgm:presLayoutVars>
          <dgm:bulletEnabled val="1"/>
        </dgm:presLayoutVars>
      </dgm:prSet>
      <dgm:spPr/>
    </dgm:pt>
    <dgm:pt modelId="{2AD23B52-6031-4B7E-9082-64C7D154CB3D}" type="pres">
      <dgm:prSet presAssocID="{3684CD25-8F25-4028-B889-C3F8027762A3}" presName="FiveNodes_5" presStyleLbl="node1" presStyleIdx="4" presStyleCnt="5">
        <dgm:presLayoutVars>
          <dgm:bulletEnabled val="1"/>
        </dgm:presLayoutVars>
      </dgm:prSet>
      <dgm:spPr/>
    </dgm:pt>
    <dgm:pt modelId="{EEEC0D1F-2705-4F8A-BDE1-6828A0F1F484}" type="pres">
      <dgm:prSet presAssocID="{3684CD25-8F25-4028-B889-C3F8027762A3}" presName="FiveConn_1-2" presStyleLbl="fgAccFollowNode1" presStyleIdx="0" presStyleCnt="4">
        <dgm:presLayoutVars>
          <dgm:bulletEnabled val="1"/>
        </dgm:presLayoutVars>
      </dgm:prSet>
      <dgm:spPr/>
    </dgm:pt>
    <dgm:pt modelId="{54B50FA8-292C-4E68-B79E-483AEE295BA3}" type="pres">
      <dgm:prSet presAssocID="{3684CD25-8F25-4028-B889-C3F8027762A3}" presName="FiveConn_2-3" presStyleLbl="fgAccFollowNode1" presStyleIdx="1" presStyleCnt="4">
        <dgm:presLayoutVars>
          <dgm:bulletEnabled val="1"/>
        </dgm:presLayoutVars>
      </dgm:prSet>
      <dgm:spPr/>
    </dgm:pt>
    <dgm:pt modelId="{51C2530F-DD54-4595-BC7C-17C5E4A98E46}" type="pres">
      <dgm:prSet presAssocID="{3684CD25-8F25-4028-B889-C3F8027762A3}" presName="FiveConn_3-4" presStyleLbl="fgAccFollowNode1" presStyleIdx="2" presStyleCnt="4">
        <dgm:presLayoutVars>
          <dgm:bulletEnabled val="1"/>
        </dgm:presLayoutVars>
      </dgm:prSet>
      <dgm:spPr/>
    </dgm:pt>
    <dgm:pt modelId="{FD4C91F2-AAB2-4DC8-8E67-6DF5B2FF6E7B}" type="pres">
      <dgm:prSet presAssocID="{3684CD25-8F25-4028-B889-C3F8027762A3}" presName="FiveConn_4-5" presStyleLbl="fgAccFollowNode1" presStyleIdx="3" presStyleCnt="4">
        <dgm:presLayoutVars>
          <dgm:bulletEnabled val="1"/>
        </dgm:presLayoutVars>
      </dgm:prSet>
      <dgm:spPr/>
    </dgm:pt>
    <dgm:pt modelId="{2D4433BA-86B7-4E68-9CD7-7D610CEA4D16}" type="pres">
      <dgm:prSet presAssocID="{3684CD25-8F25-4028-B889-C3F8027762A3}" presName="FiveNodes_1_text" presStyleLbl="node1" presStyleIdx="4" presStyleCnt="5">
        <dgm:presLayoutVars>
          <dgm:bulletEnabled val="1"/>
        </dgm:presLayoutVars>
      </dgm:prSet>
      <dgm:spPr/>
    </dgm:pt>
    <dgm:pt modelId="{DC31E9EA-C47E-4BA2-B0C6-966E4C5C1996}" type="pres">
      <dgm:prSet presAssocID="{3684CD25-8F25-4028-B889-C3F8027762A3}" presName="FiveNodes_2_text" presStyleLbl="node1" presStyleIdx="4" presStyleCnt="5">
        <dgm:presLayoutVars>
          <dgm:bulletEnabled val="1"/>
        </dgm:presLayoutVars>
      </dgm:prSet>
      <dgm:spPr/>
    </dgm:pt>
    <dgm:pt modelId="{23915CBC-6264-4EA1-9F91-D5E9798D7AB5}" type="pres">
      <dgm:prSet presAssocID="{3684CD25-8F25-4028-B889-C3F8027762A3}" presName="FiveNodes_3_text" presStyleLbl="node1" presStyleIdx="4" presStyleCnt="5">
        <dgm:presLayoutVars>
          <dgm:bulletEnabled val="1"/>
        </dgm:presLayoutVars>
      </dgm:prSet>
      <dgm:spPr/>
    </dgm:pt>
    <dgm:pt modelId="{B1F5928A-C3E9-4E02-B665-9030F283BBB9}" type="pres">
      <dgm:prSet presAssocID="{3684CD25-8F25-4028-B889-C3F8027762A3}" presName="FiveNodes_4_text" presStyleLbl="node1" presStyleIdx="4" presStyleCnt="5">
        <dgm:presLayoutVars>
          <dgm:bulletEnabled val="1"/>
        </dgm:presLayoutVars>
      </dgm:prSet>
      <dgm:spPr/>
    </dgm:pt>
    <dgm:pt modelId="{38F5051F-17CB-40D2-9922-737A3D592BFF}" type="pres">
      <dgm:prSet presAssocID="{3684CD25-8F25-4028-B889-C3F8027762A3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FE10E103-2411-4406-87B6-B0AFE2FCF65C}" type="presOf" srcId="{42419381-79DA-402A-B144-D7E5EFAF52AC}" destId="{23915CBC-6264-4EA1-9F91-D5E9798D7AB5}" srcOrd="1" destOrd="2" presId="urn:microsoft.com/office/officeart/2005/8/layout/vProcess5"/>
    <dgm:cxn modelId="{BC6FCB10-0C23-49B4-861F-E7E3C01DFBE6}" type="presOf" srcId="{7D57E3E3-5605-4E4F-BFB0-B9F0A618FB20}" destId="{9C13D029-8AF7-4B34-A1FD-9E6FF106EDEF}" srcOrd="0" destOrd="1" presId="urn:microsoft.com/office/officeart/2005/8/layout/vProcess5"/>
    <dgm:cxn modelId="{A5769912-2127-41F6-9938-AC3C8B87CC2B}" type="presOf" srcId="{421C1BFA-1202-42F4-887A-BF5577848E8F}" destId="{DC31E9EA-C47E-4BA2-B0C6-966E4C5C1996}" srcOrd="1" destOrd="2" presId="urn:microsoft.com/office/officeart/2005/8/layout/vProcess5"/>
    <dgm:cxn modelId="{19876720-B339-4EA5-ABA4-6609E1F107D0}" type="presOf" srcId="{9A335912-5052-4BB8-8F1A-49C712664990}" destId="{2D4433BA-86B7-4E68-9CD7-7D610CEA4D16}" srcOrd="1" destOrd="1" presId="urn:microsoft.com/office/officeart/2005/8/layout/vProcess5"/>
    <dgm:cxn modelId="{79E85624-A0A5-437D-969B-6F7D11C4DF09}" type="presOf" srcId="{42419381-79DA-402A-B144-D7E5EFAF52AC}" destId="{9C13D029-8AF7-4B34-A1FD-9E6FF106EDEF}" srcOrd="0" destOrd="2" presId="urn:microsoft.com/office/officeart/2005/8/layout/vProcess5"/>
    <dgm:cxn modelId="{ABF5A228-5912-44A4-A9E0-7C9704F9AA4F}" srcId="{55997838-6F8C-4DEE-92D5-5A754CB5904D}" destId="{42419381-79DA-402A-B144-D7E5EFAF52AC}" srcOrd="1" destOrd="0" parTransId="{E64750BF-E15E-4E22-98AA-4BC58A69FB42}" sibTransId="{C5BACAB0-33DE-4DA3-A838-E60E5B3E2B64}"/>
    <dgm:cxn modelId="{BDF29A29-7F81-4228-8D4B-71F69CECDA21}" type="presOf" srcId="{ECB40AC5-E512-4134-AFBE-8610BFD0A16C}" destId="{54B50FA8-292C-4E68-B79E-483AEE295BA3}" srcOrd="0" destOrd="0" presId="urn:microsoft.com/office/officeart/2005/8/layout/vProcess5"/>
    <dgm:cxn modelId="{AB7B482A-BAD7-4E79-B3E2-301182D6A50A}" type="presOf" srcId="{55997838-6F8C-4DEE-92D5-5A754CB5904D}" destId="{9C13D029-8AF7-4B34-A1FD-9E6FF106EDEF}" srcOrd="0" destOrd="0" presId="urn:microsoft.com/office/officeart/2005/8/layout/vProcess5"/>
    <dgm:cxn modelId="{56A0272E-CE77-4EF9-A9B0-977186D3DE31}" type="presOf" srcId="{122BA023-B3DD-42E6-B558-1A6C30F9CA0F}" destId="{21BA00CE-B1B2-4704-847D-A40393EE9F53}" srcOrd="0" destOrd="0" presId="urn:microsoft.com/office/officeart/2005/8/layout/vProcess5"/>
    <dgm:cxn modelId="{6B9E0F2F-7A51-4C25-8762-6FED964B8C73}" type="presOf" srcId="{421C1BFA-1202-42F4-887A-BF5577848E8F}" destId="{21BA00CE-B1B2-4704-847D-A40393EE9F53}" srcOrd="0" destOrd="2" presId="urn:microsoft.com/office/officeart/2005/8/layout/vProcess5"/>
    <dgm:cxn modelId="{B7A8E340-7E80-4EA1-AD28-D5A0EBCAC514}" srcId="{55997838-6F8C-4DEE-92D5-5A754CB5904D}" destId="{7D57E3E3-5605-4E4F-BFB0-B9F0A618FB20}" srcOrd="0" destOrd="0" parTransId="{D0D81D30-DBFE-4FAE-AEC6-651BF1CD254E}" sibTransId="{54EFEF01-36DE-4E12-8947-F19D4680AD50}"/>
    <dgm:cxn modelId="{D3EE3342-869E-4641-95D1-48D8305A9715}" type="presOf" srcId="{9A335912-5052-4BB8-8F1A-49C712664990}" destId="{A6C03DE3-9826-4F4E-9AE1-5339132BB878}" srcOrd="0" destOrd="1" presId="urn:microsoft.com/office/officeart/2005/8/layout/vProcess5"/>
    <dgm:cxn modelId="{AFA3DC43-6380-4048-B396-5E6DBF2C03F4}" type="presOf" srcId="{4815A43B-DD7A-443F-9C68-F0200EDA8C90}" destId="{2D4433BA-86B7-4E68-9CD7-7D610CEA4D16}" srcOrd="1" destOrd="2" presId="urn:microsoft.com/office/officeart/2005/8/layout/vProcess5"/>
    <dgm:cxn modelId="{639A6945-0E7E-4EB9-A190-F8A38CBD7260}" type="presOf" srcId="{7225C346-3AF5-45F5-9642-7AF2477D1B81}" destId="{FD4C91F2-AAB2-4DC8-8E67-6DF5B2FF6E7B}" srcOrd="0" destOrd="0" presId="urn:microsoft.com/office/officeart/2005/8/layout/vProcess5"/>
    <dgm:cxn modelId="{C2AEF668-209E-4EE6-BF64-ACD8E13606AE}" type="presOf" srcId="{AEC37E51-21E8-440D-A4C9-FF958AF86068}" destId="{21BA00CE-B1B2-4704-847D-A40393EE9F53}" srcOrd="0" destOrd="1" presId="urn:microsoft.com/office/officeart/2005/8/layout/vProcess5"/>
    <dgm:cxn modelId="{16BCC46C-1256-4C5B-A176-DDB7036283CE}" type="presOf" srcId="{7D57E3E3-5605-4E4F-BFB0-B9F0A618FB20}" destId="{23915CBC-6264-4EA1-9F91-D5E9798D7AB5}" srcOrd="1" destOrd="1" presId="urn:microsoft.com/office/officeart/2005/8/layout/vProcess5"/>
    <dgm:cxn modelId="{8A86C96D-69E9-4B05-AB3E-1D05505C7245}" srcId="{3684CD25-8F25-4028-B889-C3F8027762A3}" destId="{A4F5B06A-091E-4E34-AB5B-17A2B1307670}" srcOrd="3" destOrd="0" parTransId="{07F4D5A3-07D2-4407-B7EA-7554E32BCBDB}" sibTransId="{7225C346-3AF5-45F5-9642-7AF2477D1B81}"/>
    <dgm:cxn modelId="{DE956B52-E7F0-451E-A66E-7AE4F9106CB3}" type="presOf" srcId="{4815A43B-DD7A-443F-9C68-F0200EDA8C90}" destId="{A6C03DE3-9826-4F4E-9AE1-5339132BB878}" srcOrd="0" destOrd="2" presId="urn:microsoft.com/office/officeart/2005/8/layout/vProcess5"/>
    <dgm:cxn modelId="{F8C37F58-28F5-4227-AC79-5BD15311501D}" srcId="{3684CD25-8F25-4028-B889-C3F8027762A3}" destId="{8AE89FA6-A3DF-484A-B49A-7B7E3A6C4AD0}" srcOrd="0" destOrd="0" parTransId="{B6E07653-921C-4979-97D4-C028896A5835}" sibTransId="{F1AAC12A-D3F0-406B-A662-D0F222EF3C41}"/>
    <dgm:cxn modelId="{25FFDB84-8566-4101-8130-32FC40A246BA}" type="presOf" srcId="{8AE89FA6-A3DF-484A-B49A-7B7E3A6C4AD0}" destId="{2D4433BA-86B7-4E68-9CD7-7D610CEA4D16}" srcOrd="1" destOrd="0" presId="urn:microsoft.com/office/officeart/2005/8/layout/vProcess5"/>
    <dgm:cxn modelId="{237EE684-780E-4174-8388-D170282A26E8}" type="presOf" srcId="{55997838-6F8C-4DEE-92D5-5A754CB5904D}" destId="{23915CBC-6264-4EA1-9F91-D5E9798D7AB5}" srcOrd="1" destOrd="0" presId="urn:microsoft.com/office/officeart/2005/8/layout/vProcess5"/>
    <dgm:cxn modelId="{94ABB08A-42EE-4CC7-B431-A921A95855A9}" type="presOf" srcId="{F1AAC12A-D3F0-406B-A662-D0F222EF3C41}" destId="{EEEC0D1F-2705-4F8A-BDE1-6828A0F1F484}" srcOrd="0" destOrd="0" presId="urn:microsoft.com/office/officeart/2005/8/layout/vProcess5"/>
    <dgm:cxn modelId="{93520F8F-8D6E-4400-9056-1865984333AF}" srcId="{122BA023-B3DD-42E6-B558-1A6C30F9CA0F}" destId="{421C1BFA-1202-42F4-887A-BF5577848E8F}" srcOrd="1" destOrd="0" parTransId="{AB532BC6-A2B6-46C3-A413-813D75C853C1}" sibTransId="{8A7966F4-9BBA-4432-BBBF-3CCDE5A848B6}"/>
    <dgm:cxn modelId="{6348659B-2FB4-4A01-906C-C96ACCC96A1F}" srcId="{122BA023-B3DD-42E6-B558-1A6C30F9CA0F}" destId="{AEC37E51-21E8-440D-A4C9-FF958AF86068}" srcOrd="0" destOrd="0" parTransId="{FAEEFCB0-D065-4F42-A1FE-8B0EF5F010E6}" sibTransId="{A50DD4CD-7FC7-48E4-A8DE-2733931925F7}"/>
    <dgm:cxn modelId="{93AB2BAF-4F8B-4805-A797-F17A0220CC1B}" srcId="{3684CD25-8F25-4028-B889-C3F8027762A3}" destId="{122BA023-B3DD-42E6-B558-1A6C30F9CA0F}" srcOrd="1" destOrd="0" parTransId="{2E0E7619-D587-49ED-9F2D-6DBBF0A74C64}" sibTransId="{ECB40AC5-E512-4134-AFBE-8610BFD0A16C}"/>
    <dgm:cxn modelId="{8B1D5CB6-88B7-43A7-A2BF-D2CF7D518BDD}" type="presOf" srcId="{92C2F228-E7C9-430F-9060-114762C4FD1B}" destId="{51C2530F-DD54-4595-BC7C-17C5E4A98E46}" srcOrd="0" destOrd="0" presId="urn:microsoft.com/office/officeart/2005/8/layout/vProcess5"/>
    <dgm:cxn modelId="{AEAEC4B6-3B28-4DBF-8421-D3F52AFABEF2}" type="presOf" srcId="{3684CD25-8F25-4028-B889-C3F8027762A3}" destId="{18CC09B7-A770-4EC1-8C3C-2419F89ECF52}" srcOrd="0" destOrd="0" presId="urn:microsoft.com/office/officeart/2005/8/layout/vProcess5"/>
    <dgm:cxn modelId="{193C07C0-BC54-45A7-A562-A08D7B716C99}" srcId="{3684CD25-8F25-4028-B889-C3F8027762A3}" destId="{55997838-6F8C-4DEE-92D5-5A754CB5904D}" srcOrd="2" destOrd="0" parTransId="{3ACF4AE7-E8DA-4A6C-89A2-70EED92142B8}" sibTransId="{92C2F228-E7C9-430F-9060-114762C4FD1B}"/>
    <dgm:cxn modelId="{25FA64C0-29D7-4987-BED0-8188EE0CF55F}" type="presOf" srcId="{A4F5B06A-091E-4E34-AB5B-17A2B1307670}" destId="{B1F5928A-C3E9-4E02-B665-9030F283BBB9}" srcOrd="1" destOrd="0" presId="urn:microsoft.com/office/officeart/2005/8/layout/vProcess5"/>
    <dgm:cxn modelId="{6F2D90C1-439D-45C4-B388-FE9A3B6A4EBF}" type="presOf" srcId="{A4F5B06A-091E-4E34-AB5B-17A2B1307670}" destId="{74EC1A18-DBED-4781-ADF4-8C5D022E9487}" srcOrd="0" destOrd="0" presId="urn:microsoft.com/office/officeart/2005/8/layout/vProcess5"/>
    <dgm:cxn modelId="{81D6B2C1-24BF-40C5-8380-234BD7DF5190}" srcId="{8AE89FA6-A3DF-484A-B49A-7B7E3A6C4AD0}" destId="{4815A43B-DD7A-443F-9C68-F0200EDA8C90}" srcOrd="1" destOrd="0" parTransId="{81EA8246-9D27-4B13-BFDB-01F1D709121D}" sibTransId="{6D950277-5C2F-4FA0-A5C6-38C39DEF2C98}"/>
    <dgm:cxn modelId="{E36CD3CC-B311-4B65-B04D-F73559036474}" type="presOf" srcId="{AEC37E51-21E8-440D-A4C9-FF958AF86068}" destId="{DC31E9EA-C47E-4BA2-B0C6-966E4C5C1996}" srcOrd="1" destOrd="1" presId="urn:microsoft.com/office/officeart/2005/8/layout/vProcess5"/>
    <dgm:cxn modelId="{EC6786D8-B1C9-466A-A8DD-BB0EEEE5A961}" type="presOf" srcId="{122BA023-B3DD-42E6-B558-1A6C30F9CA0F}" destId="{DC31E9EA-C47E-4BA2-B0C6-966E4C5C1996}" srcOrd="1" destOrd="0" presId="urn:microsoft.com/office/officeart/2005/8/layout/vProcess5"/>
    <dgm:cxn modelId="{AC5D31D9-8353-456B-A28A-6403E7D9941F}" srcId="{8AE89FA6-A3DF-484A-B49A-7B7E3A6C4AD0}" destId="{9A335912-5052-4BB8-8F1A-49C712664990}" srcOrd="0" destOrd="0" parTransId="{A04C4525-9685-489A-83DD-C4EA69DFBF58}" sibTransId="{928055F6-D8DF-4437-845D-1B5EDD1B1333}"/>
    <dgm:cxn modelId="{64ED8EF6-C1AF-40CA-86DB-C0680F04F1F7}" type="presOf" srcId="{829223C8-3B61-4725-BCF3-B455E0387595}" destId="{2AD23B52-6031-4B7E-9082-64C7D154CB3D}" srcOrd="0" destOrd="0" presId="urn:microsoft.com/office/officeart/2005/8/layout/vProcess5"/>
    <dgm:cxn modelId="{ED9D7DF7-3968-4090-9746-756447B48A3D}" type="presOf" srcId="{8AE89FA6-A3DF-484A-B49A-7B7E3A6C4AD0}" destId="{A6C03DE3-9826-4F4E-9AE1-5339132BB878}" srcOrd="0" destOrd="0" presId="urn:microsoft.com/office/officeart/2005/8/layout/vProcess5"/>
    <dgm:cxn modelId="{F5A558FE-95A6-40AD-8699-AE20C82A42DB}" type="presOf" srcId="{829223C8-3B61-4725-BCF3-B455E0387595}" destId="{38F5051F-17CB-40D2-9922-737A3D592BFF}" srcOrd="1" destOrd="0" presId="urn:microsoft.com/office/officeart/2005/8/layout/vProcess5"/>
    <dgm:cxn modelId="{3C3DD4FF-6767-429E-B8A4-8E0E88499812}" srcId="{3684CD25-8F25-4028-B889-C3F8027762A3}" destId="{829223C8-3B61-4725-BCF3-B455E0387595}" srcOrd="4" destOrd="0" parTransId="{9B56ED6F-BA30-4A57-9C96-4C065B16DE6D}" sibTransId="{A4C19296-E7FD-4CD3-9F94-628344BDF1A3}"/>
    <dgm:cxn modelId="{8F6B9195-91C9-493A-B80E-10325DEBE2CD}" type="presParOf" srcId="{18CC09B7-A770-4EC1-8C3C-2419F89ECF52}" destId="{1D9607E5-CFE6-4114-9038-EBDC048A1B4D}" srcOrd="0" destOrd="0" presId="urn:microsoft.com/office/officeart/2005/8/layout/vProcess5"/>
    <dgm:cxn modelId="{1202FD19-AA0F-4D0F-BC75-AF5A8B3DB577}" type="presParOf" srcId="{18CC09B7-A770-4EC1-8C3C-2419F89ECF52}" destId="{A6C03DE3-9826-4F4E-9AE1-5339132BB878}" srcOrd="1" destOrd="0" presId="urn:microsoft.com/office/officeart/2005/8/layout/vProcess5"/>
    <dgm:cxn modelId="{77415B8C-C169-42C1-ADE3-4FBD81160B8E}" type="presParOf" srcId="{18CC09B7-A770-4EC1-8C3C-2419F89ECF52}" destId="{21BA00CE-B1B2-4704-847D-A40393EE9F53}" srcOrd="2" destOrd="0" presId="urn:microsoft.com/office/officeart/2005/8/layout/vProcess5"/>
    <dgm:cxn modelId="{5563C8FC-9824-42AD-B182-0B302CFF0EE3}" type="presParOf" srcId="{18CC09B7-A770-4EC1-8C3C-2419F89ECF52}" destId="{9C13D029-8AF7-4B34-A1FD-9E6FF106EDEF}" srcOrd="3" destOrd="0" presId="urn:microsoft.com/office/officeart/2005/8/layout/vProcess5"/>
    <dgm:cxn modelId="{69AD65A9-98E3-427F-B374-45B7D245B290}" type="presParOf" srcId="{18CC09B7-A770-4EC1-8C3C-2419F89ECF52}" destId="{74EC1A18-DBED-4781-ADF4-8C5D022E9487}" srcOrd="4" destOrd="0" presId="urn:microsoft.com/office/officeart/2005/8/layout/vProcess5"/>
    <dgm:cxn modelId="{7A621F0C-B20A-43D4-9C9F-C2016A8F4211}" type="presParOf" srcId="{18CC09B7-A770-4EC1-8C3C-2419F89ECF52}" destId="{2AD23B52-6031-4B7E-9082-64C7D154CB3D}" srcOrd="5" destOrd="0" presId="urn:microsoft.com/office/officeart/2005/8/layout/vProcess5"/>
    <dgm:cxn modelId="{07815867-FBA4-418A-BFF5-0341E75E9D7A}" type="presParOf" srcId="{18CC09B7-A770-4EC1-8C3C-2419F89ECF52}" destId="{EEEC0D1F-2705-4F8A-BDE1-6828A0F1F484}" srcOrd="6" destOrd="0" presId="urn:microsoft.com/office/officeart/2005/8/layout/vProcess5"/>
    <dgm:cxn modelId="{6EE999AB-99D2-4705-BDE8-363EF746C622}" type="presParOf" srcId="{18CC09B7-A770-4EC1-8C3C-2419F89ECF52}" destId="{54B50FA8-292C-4E68-B79E-483AEE295BA3}" srcOrd="7" destOrd="0" presId="urn:microsoft.com/office/officeart/2005/8/layout/vProcess5"/>
    <dgm:cxn modelId="{A5BCD5D3-8BB9-489B-BFD8-2A29138E8C09}" type="presParOf" srcId="{18CC09B7-A770-4EC1-8C3C-2419F89ECF52}" destId="{51C2530F-DD54-4595-BC7C-17C5E4A98E46}" srcOrd="8" destOrd="0" presId="urn:microsoft.com/office/officeart/2005/8/layout/vProcess5"/>
    <dgm:cxn modelId="{E591C16C-B1B6-466F-8D4E-F86FC98812D3}" type="presParOf" srcId="{18CC09B7-A770-4EC1-8C3C-2419F89ECF52}" destId="{FD4C91F2-AAB2-4DC8-8E67-6DF5B2FF6E7B}" srcOrd="9" destOrd="0" presId="urn:microsoft.com/office/officeart/2005/8/layout/vProcess5"/>
    <dgm:cxn modelId="{B0C6123B-5860-4B87-96BB-8FDB8F883C0A}" type="presParOf" srcId="{18CC09B7-A770-4EC1-8C3C-2419F89ECF52}" destId="{2D4433BA-86B7-4E68-9CD7-7D610CEA4D16}" srcOrd="10" destOrd="0" presId="urn:microsoft.com/office/officeart/2005/8/layout/vProcess5"/>
    <dgm:cxn modelId="{D8E0DE3C-B0D7-4930-8B64-F7191E5DDCF2}" type="presParOf" srcId="{18CC09B7-A770-4EC1-8C3C-2419F89ECF52}" destId="{DC31E9EA-C47E-4BA2-B0C6-966E4C5C1996}" srcOrd="11" destOrd="0" presId="urn:microsoft.com/office/officeart/2005/8/layout/vProcess5"/>
    <dgm:cxn modelId="{F5DC52F7-98CC-4CAB-82EC-432BB2124EC2}" type="presParOf" srcId="{18CC09B7-A770-4EC1-8C3C-2419F89ECF52}" destId="{23915CBC-6264-4EA1-9F91-D5E9798D7AB5}" srcOrd="12" destOrd="0" presId="urn:microsoft.com/office/officeart/2005/8/layout/vProcess5"/>
    <dgm:cxn modelId="{12CA9B93-A381-4EB3-8334-1B35A198BE9A}" type="presParOf" srcId="{18CC09B7-A770-4EC1-8C3C-2419F89ECF52}" destId="{B1F5928A-C3E9-4E02-B665-9030F283BBB9}" srcOrd="13" destOrd="0" presId="urn:microsoft.com/office/officeart/2005/8/layout/vProcess5"/>
    <dgm:cxn modelId="{FBE0EA09-67F4-4E5D-96A2-18A67B50C9D5}" type="presParOf" srcId="{18CC09B7-A770-4EC1-8C3C-2419F89ECF52}" destId="{38F5051F-17CB-40D2-9922-737A3D592BFF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B90E2A93-9C86-42DD-B0CE-2449FFC523DC}" type="doc">
      <dgm:prSet loTypeId="urn:microsoft.com/office/officeart/2005/8/layout/balance1" loCatId="relationship" qsTypeId="urn:microsoft.com/office/officeart/2005/8/quickstyle/simple5" qsCatId="simple" csTypeId="urn:microsoft.com/office/officeart/2005/8/colors/colorful4" csCatId="colorful" phldr="1"/>
      <dgm:spPr/>
      <dgm:t>
        <a:bodyPr/>
        <a:lstStyle/>
        <a:p>
          <a:endParaRPr lang="ru-RU"/>
        </a:p>
      </dgm:t>
    </dgm:pt>
    <dgm:pt modelId="{9A8FF544-2A37-4BE9-BC64-4435DC25C99A}">
      <dgm:prSet phldrT="[Текст]"/>
      <dgm:spPr/>
      <dgm:t>
        <a:bodyPr/>
        <a:lstStyle/>
        <a:p>
          <a:r>
            <a:rPr lang="ru-RU" dirty="0"/>
            <a:t>Затраты на модификацию сети передачи данных</a:t>
          </a:r>
        </a:p>
      </dgm:t>
    </dgm:pt>
    <dgm:pt modelId="{D5D4F5C5-4741-48D8-AF9D-A3C1EAB6D2D5}" type="parTrans" cxnId="{49ECF978-2978-45BB-BF1E-5BD428875219}">
      <dgm:prSet/>
      <dgm:spPr/>
      <dgm:t>
        <a:bodyPr/>
        <a:lstStyle/>
        <a:p>
          <a:endParaRPr lang="ru-RU"/>
        </a:p>
      </dgm:t>
    </dgm:pt>
    <dgm:pt modelId="{EC9EA100-BAA7-4433-B7F2-9C463B044AE7}" type="sibTrans" cxnId="{49ECF978-2978-45BB-BF1E-5BD428875219}">
      <dgm:prSet/>
      <dgm:spPr/>
      <dgm:t>
        <a:bodyPr/>
        <a:lstStyle/>
        <a:p>
          <a:endParaRPr lang="ru-RU"/>
        </a:p>
      </dgm:t>
    </dgm:pt>
    <dgm:pt modelId="{E3946374-A2E9-46F1-BA51-6CB1A9A18CCE}">
      <dgm:prSet phldrT="[Текст]"/>
      <dgm:spPr/>
      <dgm:t>
        <a:bodyPr/>
        <a:lstStyle/>
        <a:p>
          <a:r>
            <a:rPr lang="ru-RU" dirty="0"/>
            <a:t>Эффект от модификации сети передачи данных</a:t>
          </a:r>
        </a:p>
      </dgm:t>
    </dgm:pt>
    <dgm:pt modelId="{9EDE4150-5C90-4A03-AE6B-A7EE1CA2D5EE}" type="parTrans" cxnId="{D8168FBD-7940-4685-9284-BF3A42670D87}">
      <dgm:prSet/>
      <dgm:spPr/>
      <dgm:t>
        <a:bodyPr/>
        <a:lstStyle/>
        <a:p>
          <a:endParaRPr lang="ru-RU"/>
        </a:p>
      </dgm:t>
    </dgm:pt>
    <dgm:pt modelId="{E7CD7654-A7E8-49C9-A2BB-43C113A87B84}" type="sibTrans" cxnId="{D8168FBD-7940-4685-9284-BF3A42670D87}">
      <dgm:prSet/>
      <dgm:spPr/>
      <dgm:t>
        <a:bodyPr/>
        <a:lstStyle/>
        <a:p>
          <a:endParaRPr lang="ru-RU"/>
        </a:p>
      </dgm:t>
    </dgm:pt>
    <dgm:pt modelId="{9A87E273-98CA-425E-BE37-C540261AFF3C}">
      <dgm:prSet phldrT="[Текст]"/>
      <dgm:spPr/>
      <dgm:t>
        <a:bodyPr/>
        <a:lstStyle/>
        <a:p>
          <a:endParaRPr lang="ru-RU" dirty="0"/>
        </a:p>
      </dgm:t>
    </dgm:pt>
    <dgm:pt modelId="{8D201F9F-5DBB-43E7-9778-E37514B11A9A}" type="parTrans" cxnId="{C5FF41F2-CCE7-42E4-9BB1-77EEB19E3853}">
      <dgm:prSet/>
      <dgm:spPr/>
      <dgm:t>
        <a:bodyPr/>
        <a:lstStyle/>
        <a:p>
          <a:endParaRPr lang="ru-RU"/>
        </a:p>
      </dgm:t>
    </dgm:pt>
    <dgm:pt modelId="{4308E023-C8DA-4B1E-9284-463E106A05AF}" type="sibTrans" cxnId="{C5FF41F2-CCE7-42E4-9BB1-77EEB19E3853}">
      <dgm:prSet/>
      <dgm:spPr/>
      <dgm:t>
        <a:bodyPr/>
        <a:lstStyle/>
        <a:p>
          <a:endParaRPr lang="ru-RU"/>
        </a:p>
      </dgm:t>
    </dgm:pt>
    <dgm:pt modelId="{F42D64D2-34C8-4B4A-A661-AE31C5943F1F}">
      <dgm:prSet phldrT="[Текст]"/>
      <dgm:spPr/>
      <dgm:t>
        <a:bodyPr/>
        <a:lstStyle/>
        <a:p>
          <a:r>
            <a:rPr lang="ru-RU" dirty="0"/>
            <a:t>Стоимость оборудования, приобретаемого и устанавливаемого на узлы сети</a:t>
          </a:r>
        </a:p>
      </dgm:t>
    </dgm:pt>
    <dgm:pt modelId="{25E64A15-9E19-4CE3-8B37-8D38C2B2AE74}" type="parTrans" cxnId="{420D330F-7F5E-4597-88BC-BB229CD6C10A}">
      <dgm:prSet/>
      <dgm:spPr/>
      <dgm:t>
        <a:bodyPr/>
        <a:lstStyle/>
        <a:p>
          <a:endParaRPr lang="ru-RU"/>
        </a:p>
      </dgm:t>
    </dgm:pt>
    <dgm:pt modelId="{296AB48A-434E-4756-B46F-8730E1282684}" type="sibTrans" cxnId="{420D330F-7F5E-4597-88BC-BB229CD6C10A}">
      <dgm:prSet/>
      <dgm:spPr/>
      <dgm:t>
        <a:bodyPr/>
        <a:lstStyle/>
        <a:p>
          <a:endParaRPr lang="ru-RU"/>
        </a:p>
      </dgm:t>
    </dgm:pt>
    <dgm:pt modelId="{C7F80A72-F260-4157-A961-658C07075ABB}">
      <dgm:prSet phldrT="[Текст]"/>
      <dgm:spPr/>
      <dgm:t>
        <a:bodyPr/>
        <a:lstStyle/>
        <a:p>
          <a:r>
            <a:rPr lang="ru-RU" dirty="0"/>
            <a:t>Повышение скорости и удовлетворение запросов абонентов</a:t>
          </a:r>
        </a:p>
      </dgm:t>
    </dgm:pt>
    <dgm:pt modelId="{CE809387-CDE7-4350-9F33-A901CE44675F}" type="parTrans" cxnId="{4C729ED6-8AAA-4C17-9338-3D4FD86C7DAD}">
      <dgm:prSet/>
      <dgm:spPr/>
      <dgm:t>
        <a:bodyPr/>
        <a:lstStyle/>
        <a:p>
          <a:endParaRPr lang="ru-RU"/>
        </a:p>
      </dgm:t>
    </dgm:pt>
    <dgm:pt modelId="{32995280-6418-4325-BC78-F62D504BBAB4}" type="sibTrans" cxnId="{4C729ED6-8AAA-4C17-9338-3D4FD86C7DAD}">
      <dgm:prSet/>
      <dgm:spPr/>
      <dgm:t>
        <a:bodyPr/>
        <a:lstStyle/>
        <a:p>
          <a:endParaRPr lang="ru-RU"/>
        </a:p>
      </dgm:t>
    </dgm:pt>
    <dgm:pt modelId="{47E9FD49-0A76-4F08-8D15-68F8C5D4BA8F}">
      <dgm:prSet phldrT="[Текст]"/>
      <dgm:spPr/>
      <dgm:t>
        <a:bodyPr/>
        <a:lstStyle/>
        <a:p>
          <a:r>
            <a:rPr lang="ru-RU" dirty="0"/>
            <a:t>Повышение оценки качества и эффективности функционирования сети передачи данных </a:t>
          </a:r>
        </a:p>
      </dgm:t>
    </dgm:pt>
    <dgm:pt modelId="{D0FED2FC-BFAF-4C0A-85C5-0AD2C2F7F786}" type="parTrans" cxnId="{41F3938B-B9F0-42CE-BAB6-34CC4556880E}">
      <dgm:prSet/>
      <dgm:spPr/>
      <dgm:t>
        <a:bodyPr/>
        <a:lstStyle/>
        <a:p>
          <a:endParaRPr lang="ru-RU"/>
        </a:p>
      </dgm:t>
    </dgm:pt>
    <dgm:pt modelId="{A8942BE6-88B3-43F9-BACF-170E2442B8EF}" type="sibTrans" cxnId="{41F3938B-B9F0-42CE-BAB6-34CC4556880E}">
      <dgm:prSet/>
      <dgm:spPr/>
      <dgm:t>
        <a:bodyPr/>
        <a:lstStyle/>
        <a:p>
          <a:endParaRPr lang="ru-RU"/>
        </a:p>
      </dgm:t>
    </dgm:pt>
    <dgm:pt modelId="{5891F6EE-290C-4788-A6DC-ADA7DF1F3352}" type="pres">
      <dgm:prSet presAssocID="{B90E2A93-9C86-42DD-B0CE-2449FFC523DC}" presName="outerComposite" presStyleCnt="0">
        <dgm:presLayoutVars>
          <dgm:chMax val="2"/>
          <dgm:animLvl val="lvl"/>
          <dgm:resizeHandles val="exact"/>
        </dgm:presLayoutVars>
      </dgm:prSet>
      <dgm:spPr/>
    </dgm:pt>
    <dgm:pt modelId="{75A72691-08AD-4059-9599-939C0F265DA5}" type="pres">
      <dgm:prSet presAssocID="{B90E2A93-9C86-42DD-B0CE-2449FFC523DC}" presName="dummyMaxCanvas" presStyleCnt="0"/>
      <dgm:spPr/>
    </dgm:pt>
    <dgm:pt modelId="{C6DDFFDA-240D-4CCF-92A8-D0D49BA5598C}" type="pres">
      <dgm:prSet presAssocID="{B90E2A93-9C86-42DD-B0CE-2449FFC523DC}" presName="parentComposite" presStyleCnt="0"/>
      <dgm:spPr/>
    </dgm:pt>
    <dgm:pt modelId="{E74426FB-1F8A-4E50-9798-949F3C801D72}" type="pres">
      <dgm:prSet presAssocID="{B90E2A93-9C86-42DD-B0CE-2449FFC523DC}" presName="parent1" presStyleLbl="alignAccFollowNode1" presStyleIdx="0" presStyleCnt="4">
        <dgm:presLayoutVars>
          <dgm:chMax val="4"/>
        </dgm:presLayoutVars>
      </dgm:prSet>
      <dgm:spPr/>
    </dgm:pt>
    <dgm:pt modelId="{7564C2C4-0AFA-40B0-8F64-DF56FCB77FC2}" type="pres">
      <dgm:prSet presAssocID="{B90E2A93-9C86-42DD-B0CE-2449FFC523DC}" presName="parent2" presStyleLbl="alignAccFollowNode1" presStyleIdx="1" presStyleCnt="4">
        <dgm:presLayoutVars>
          <dgm:chMax val="4"/>
        </dgm:presLayoutVars>
      </dgm:prSet>
      <dgm:spPr/>
    </dgm:pt>
    <dgm:pt modelId="{5ACF757F-A9AD-4998-B55D-2ABD13EE5171}" type="pres">
      <dgm:prSet presAssocID="{B90E2A93-9C86-42DD-B0CE-2449FFC523DC}" presName="childrenComposite" presStyleCnt="0"/>
      <dgm:spPr/>
    </dgm:pt>
    <dgm:pt modelId="{64971246-B778-4CD4-AC0E-63E2DC0F5C2E}" type="pres">
      <dgm:prSet presAssocID="{B90E2A93-9C86-42DD-B0CE-2449FFC523DC}" presName="dummyMaxCanvas_ChildArea" presStyleCnt="0"/>
      <dgm:spPr/>
    </dgm:pt>
    <dgm:pt modelId="{52D3F1E3-668C-4CE0-9D0F-6C9ADA4AF107}" type="pres">
      <dgm:prSet presAssocID="{B90E2A93-9C86-42DD-B0CE-2449FFC523DC}" presName="fulcrum" presStyleLbl="alignAccFollowNode1" presStyleIdx="2" presStyleCnt="4"/>
      <dgm:spPr/>
    </dgm:pt>
    <dgm:pt modelId="{EA07135E-3936-420F-9B2F-0F335F3F7391}" type="pres">
      <dgm:prSet presAssocID="{B90E2A93-9C86-42DD-B0CE-2449FFC523DC}" presName="balance_12" presStyleLbl="alignAccFollowNode1" presStyleIdx="3" presStyleCnt="4">
        <dgm:presLayoutVars>
          <dgm:bulletEnabled val="1"/>
        </dgm:presLayoutVars>
      </dgm:prSet>
      <dgm:spPr/>
    </dgm:pt>
    <dgm:pt modelId="{6419A931-0182-431A-8273-C9BE4998E8A1}" type="pres">
      <dgm:prSet presAssocID="{B90E2A93-9C86-42DD-B0CE-2449FFC523DC}" presName="right_12_1" presStyleLbl="node1" presStyleIdx="0" presStyleCnt="3">
        <dgm:presLayoutVars>
          <dgm:bulletEnabled val="1"/>
        </dgm:presLayoutVars>
      </dgm:prSet>
      <dgm:spPr/>
    </dgm:pt>
    <dgm:pt modelId="{4F67C898-D631-463F-A544-390290102F84}" type="pres">
      <dgm:prSet presAssocID="{B90E2A93-9C86-42DD-B0CE-2449FFC523DC}" presName="right_12_2" presStyleLbl="node1" presStyleIdx="1" presStyleCnt="3">
        <dgm:presLayoutVars>
          <dgm:bulletEnabled val="1"/>
        </dgm:presLayoutVars>
      </dgm:prSet>
      <dgm:spPr/>
    </dgm:pt>
    <dgm:pt modelId="{60645798-C0D7-4E7E-9ECE-BCE46777E2D6}" type="pres">
      <dgm:prSet presAssocID="{B90E2A93-9C86-42DD-B0CE-2449FFC523DC}" presName="left_12_1" presStyleLbl="node1" presStyleIdx="2" presStyleCnt="3">
        <dgm:presLayoutVars>
          <dgm:bulletEnabled val="1"/>
        </dgm:presLayoutVars>
      </dgm:prSet>
      <dgm:spPr/>
    </dgm:pt>
  </dgm:ptLst>
  <dgm:cxnLst>
    <dgm:cxn modelId="{36765B06-369E-493B-83A2-794ACACA06DD}" type="presOf" srcId="{9A8FF544-2A37-4BE9-BC64-4435DC25C99A}" destId="{E74426FB-1F8A-4E50-9798-949F3C801D72}" srcOrd="0" destOrd="0" presId="urn:microsoft.com/office/officeart/2005/8/layout/balance1"/>
    <dgm:cxn modelId="{5831C709-2A02-4677-B9AC-D484D77445D9}" type="presOf" srcId="{F42D64D2-34C8-4B4A-A661-AE31C5943F1F}" destId="{60645798-C0D7-4E7E-9ECE-BCE46777E2D6}" srcOrd="0" destOrd="0" presId="urn:microsoft.com/office/officeart/2005/8/layout/balance1"/>
    <dgm:cxn modelId="{420D330F-7F5E-4597-88BC-BB229CD6C10A}" srcId="{9A8FF544-2A37-4BE9-BC64-4435DC25C99A}" destId="{F42D64D2-34C8-4B4A-A661-AE31C5943F1F}" srcOrd="0" destOrd="0" parTransId="{25E64A15-9E19-4CE3-8B37-8D38C2B2AE74}" sibTransId="{296AB48A-434E-4756-B46F-8730E1282684}"/>
    <dgm:cxn modelId="{AF9CF528-04DD-46C4-A7D2-3EE086E936D0}" type="presOf" srcId="{E3946374-A2E9-46F1-BA51-6CB1A9A18CCE}" destId="{7564C2C4-0AFA-40B0-8F64-DF56FCB77FC2}" srcOrd="0" destOrd="0" presId="urn:microsoft.com/office/officeart/2005/8/layout/balance1"/>
    <dgm:cxn modelId="{71B1E566-2313-42B6-B259-80CC4E542EB6}" type="presOf" srcId="{B90E2A93-9C86-42DD-B0CE-2449FFC523DC}" destId="{5891F6EE-290C-4788-A6DC-ADA7DF1F3352}" srcOrd="0" destOrd="0" presId="urn:microsoft.com/office/officeart/2005/8/layout/balance1"/>
    <dgm:cxn modelId="{49ECF978-2978-45BB-BF1E-5BD428875219}" srcId="{B90E2A93-9C86-42DD-B0CE-2449FFC523DC}" destId="{9A8FF544-2A37-4BE9-BC64-4435DC25C99A}" srcOrd="0" destOrd="0" parTransId="{D5D4F5C5-4741-48D8-AF9D-A3C1EAB6D2D5}" sibTransId="{EC9EA100-BAA7-4433-B7F2-9C463B044AE7}"/>
    <dgm:cxn modelId="{41F3938B-B9F0-42CE-BAB6-34CC4556880E}" srcId="{E3946374-A2E9-46F1-BA51-6CB1A9A18CCE}" destId="{47E9FD49-0A76-4F08-8D15-68F8C5D4BA8F}" srcOrd="1" destOrd="0" parTransId="{D0FED2FC-BFAF-4C0A-85C5-0AD2C2F7F786}" sibTransId="{A8942BE6-88B3-43F9-BACF-170E2442B8EF}"/>
    <dgm:cxn modelId="{1129D78B-94C7-426D-92A5-A23529E4A2B3}" type="presOf" srcId="{C7F80A72-F260-4157-A961-658C07075ABB}" destId="{6419A931-0182-431A-8273-C9BE4998E8A1}" srcOrd="0" destOrd="0" presId="urn:microsoft.com/office/officeart/2005/8/layout/balance1"/>
    <dgm:cxn modelId="{D8168FBD-7940-4685-9284-BF3A42670D87}" srcId="{B90E2A93-9C86-42DD-B0CE-2449FFC523DC}" destId="{E3946374-A2E9-46F1-BA51-6CB1A9A18CCE}" srcOrd="1" destOrd="0" parTransId="{9EDE4150-5C90-4A03-AE6B-A7EE1CA2D5EE}" sibTransId="{E7CD7654-A7E8-49C9-A2BB-43C113A87B84}"/>
    <dgm:cxn modelId="{8BFC85CD-4832-43E4-84AC-B791477B57BF}" type="presOf" srcId="{47E9FD49-0A76-4F08-8D15-68F8C5D4BA8F}" destId="{4F67C898-D631-463F-A544-390290102F84}" srcOrd="0" destOrd="0" presId="urn:microsoft.com/office/officeart/2005/8/layout/balance1"/>
    <dgm:cxn modelId="{4C729ED6-8AAA-4C17-9338-3D4FD86C7DAD}" srcId="{E3946374-A2E9-46F1-BA51-6CB1A9A18CCE}" destId="{C7F80A72-F260-4157-A961-658C07075ABB}" srcOrd="0" destOrd="0" parTransId="{CE809387-CDE7-4350-9F33-A901CE44675F}" sibTransId="{32995280-6418-4325-BC78-F62D504BBAB4}"/>
    <dgm:cxn modelId="{C5FF41F2-CCE7-42E4-9BB1-77EEB19E3853}" srcId="{B90E2A93-9C86-42DD-B0CE-2449FFC523DC}" destId="{9A87E273-98CA-425E-BE37-C540261AFF3C}" srcOrd="2" destOrd="0" parTransId="{8D201F9F-5DBB-43E7-9778-E37514B11A9A}" sibTransId="{4308E023-C8DA-4B1E-9284-463E106A05AF}"/>
    <dgm:cxn modelId="{0E0DCB8C-768B-41AB-A220-3A16ECAB7316}" type="presParOf" srcId="{5891F6EE-290C-4788-A6DC-ADA7DF1F3352}" destId="{75A72691-08AD-4059-9599-939C0F265DA5}" srcOrd="0" destOrd="0" presId="urn:microsoft.com/office/officeart/2005/8/layout/balance1"/>
    <dgm:cxn modelId="{4F7B1B51-7F66-4B4C-88B4-8D5DAE0E04E7}" type="presParOf" srcId="{5891F6EE-290C-4788-A6DC-ADA7DF1F3352}" destId="{C6DDFFDA-240D-4CCF-92A8-D0D49BA5598C}" srcOrd="1" destOrd="0" presId="urn:microsoft.com/office/officeart/2005/8/layout/balance1"/>
    <dgm:cxn modelId="{EC7CD8C3-07AA-4C1E-85B2-C816285B50B9}" type="presParOf" srcId="{C6DDFFDA-240D-4CCF-92A8-D0D49BA5598C}" destId="{E74426FB-1F8A-4E50-9798-949F3C801D72}" srcOrd="0" destOrd="0" presId="urn:microsoft.com/office/officeart/2005/8/layout/balance1"/>
    <dgm:cxn modelId="{11B46FFC-BDC2-4A75-99DE-2D27A405F798}" type="presParOf" srcId="{C6DDFFDA-240D-4CCF-92A8-D0D49BA5598C}" destId="{7564C2C4-0AFA-40B0-8F64-DF56FCB77FC2}" srcOrd="1" destOrd="0" presId="urn:microsoft.com/office/officeart/2005/8/layout/balance1"/>
    <dgm:cxn modelId="{02A3349F-BB70-41DC-9E5E-E330FA42CE7D}" type="presParOf" srcId="{5891F6EE-290C-4788-A6DC-ADA7DF1F3352}" destId="{5ACF757F-A9AD-4998-B55D-2ABD13EE5171}" srcOrd="2" destOrd="0" presId="urn:microsoft.com/office/officeart/2005/8/layout/balance1"/>
    <dgm:cxn modelId="{E35A5829-D221-472D-B3B1-A758D399277C}" type="presParOf" srcId="{5ACF757F-A9AD-4998-B55D-2ABD13EE5171}" destId="{64971246-B778-4CD4-AC0E-63E2DC0F5C2E}" srcOrd="0" destOrd="0" presId="urn:microsoft.com/office/officeart/2005/8/layout/balance1"/>
    <dgm:cxn modelId="{9525D80B-4910-4CF0-B898-1F12738444E5}" type="presParOf" srcId="{5ACF757F-A9AD-4998-B55D-2ABD13EE5171}" destId="{52D3F1E3-668C-4CE0-9D0F-6C9ADA4AF107}" srcOrd="1" destOrd="0" presId="urn:microsoft.com/office/officeart/2005/8/layout/balance1"/>
    <dgm:cxn modelId="{A004222F-9241-4B59-B81E-72DCCF004162}" type="presParOf" srcId="{5ACF757F-A9AD-4998-B55D-2ABD13EE5171}" destId="{EA07135E-3936-420F-9B2F-0F335F3F7391}" srcOrd="2" destOrd="0" presId="urn:microsoft.com/office/officeart/2005/8/layout/balance1"/>
    <dgm:cxn modelId="{BA00B068-058E-49D0-8570-0F7799787626}" type="presParOf" srcId="{5ACF757F-A9AD-4998-B55D-2ABD13EE5171}" destId="{6419A931-0182-431A-8273-C9BE4998E8A1}" srcOrd="3" destOrd="0" presId="urn:microsoft.com/office/officeart/2005/8/layout/balance1"/>
    <dgm:cxn modelId="{472C199C-2D07-482B-B4D0-85C0970FCFEB}" type="presParOf" srcId="{5ACF757F-A9AD-4998-B55D-2ABD13EE5171}" destId="{4F67C898-D631-463F-A544-390290102F84}" srcOrd="4" destOrd="0" presId="urn:microsoft.com/office/officeart/2005/8/layout/balance1"/>
    <dgm:cxn modelId="{ED73BA14-E1F4-4D64-B5D9-1AAFB7B5DB8F}" type="presParOf" srcId="{5ACF757F-A9AD-4998-B55D-2ABD13EE5171}" destId="{60645798-C0D7-4E7E-9ECE-BCE46777E2D6}" srcOrd="5" destOrd="0" presId="urn:microsoft.com/office/officeart/2005/8/layout/balance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6E2AEFCD-9201-4909-9650-AE36DBB8D99B}" type="doc">
      <dgm:prSet loTypeId="urn:microsoft.com/office/officeart/2005/8/layout/vList5" loCatId="list" qsTypeId="urn:microsoft.com/office/officeart/2005/8/quickstyle/simple5" qsCatId="simple" csTypeId="urn:microsoft.com/office/officeart/2005/8/colors/colorful1" csCatId="colorful" phldr="1"/>
      <dgm:spPr/>
      <dgm:t>
        <a:bodyPr/>
        <a:lstStyle/>
        <a:p>
          <a:endParaRPr lang="ru-RU"/>
        </a:p>
      </dgm:t>
    </dgm:pt>
    <dgm:pt modelId="{DA5802AA-2CEB-4A5D-94E1-BAA084C0622C}">
      <dgm:prSet phldrT="[Текст]"/>
      <dgm:spPr/>
      <dgm:t>
        <a:bodyPr/>
        <a:lstStyle/>
        <a:p>
          <a:r>
            <a:rPr lang="ru-RU" dirty="0"/>
            <a:t>Стоимость модификации СПД</a:t>
          </a:r>
        </a:p>
      </dgm:t>
    </dgm:pt>
    <dgm:pt modelId="{36F3FEEA-DD89-4C35-973C-A5AED6218370}" type="parTrans" cxnId="{89DE3D00-4F00-4A6C-A9B5-D8FEB1A678B8}">
      <dgm:prSet/>
      <dgm:spPr/>
      <dgm:t>
        <a:bodyPr/>
        <a:lstStyle/>
        <a:p>
          <a:endParaRPr lang="ru-RU"/>
        </a:p>
      </dgm:t>
    </dgm:pt>
    <dgm:pt modelId="{E84C2021-C52E-488E-9D68-FD53D475137F}" type="sibTrans" cxnId="{89DE3D00-4F00-4A6C-A9B5-D8FEB1A678B8}">
      <dgm:prSet/>
      <dgm:spPr/>
      <dgm:t>
        <a:bodyPr/>
        <a:lstStyle/>
        <a:p>
          <a:endParaRPr lang="ru-RU"/>
        </a:p>
      </dgm:t>
    </dgm:pt>
    <dgm:pt modelId="{D360BD8D-0DC3-455B-B294-97BF2FB08761}">
      <dgm:prSet phldrT="[Текст]"/>
      <dgm:spPr/>
      <dgm:t>
        <a:bodyPr/>
        <a:lstStyle/>
        <a:p>
          <a:r>
            <a:rPr lang="ru-RU" dirty="0"/>
            <a:t>Определяется стоимостью оборудования</a:t>
          </a:r>
        </a:p>
      </dgm:t>
    </dgm:pt>
    <dgm:pt modelId="{7E07C5D6-9574-441C-97C4-231A8610025A}" type="parTrans" cxnId="{0D63A9AF-7F4B-4ABF-8FB4-7E1D628C76F5}">
      <dgm:prSet/>
      <dgm:spPr/>
      <dgm:t>
        <a:bodyPr/>
        <a:lstStyle/>
        <a:p>
          <a:endParaRPr lang="ru-RU"/>
        </a:p>
      </dgm:t>
    </dgm:pt>
    <dgm:pt modelId="{325EBCA2-2E4C-441A-B782-6F492D64E127}" type="sibTrans" cxnId="{0D63A9AF-7F4B-4ABF-8FB4-7E1D628C76F5}">
      <dgm:prSet/>
      <dgm:spPr/>
      <dgm:t>
        <a:bodyPr/>
        <a:lstStyle/>
        <a:p>
          <a:endParaRPr lang="ru-RU"/>
        </a:p>
      </dgm:t>
    </dgm:pt>
    <dgm:pt modelId="{39E3DD9F-587E-4CC2-A727-C25FFD69820D}">
      <dgm:prSet phldrT="[Текст]"/>
      <dgm:spPr/>
      <dgm:t>
        <a:bodyPr/>
        <a:lstStyle/>
        <a:p>
          <a:r>
            <a:rPr lang="ru-RU" dirty="0"/>
            <a:t>Повышение скорости СПД</a:t>
          </a:r>
        </a:p>
      </dgm:t>
    </dgm:pt>
    <dgm:pt modelId="{D3DF48EA-E1DE-404B-8BCF-14BB65CA44D8}" type="parTrans" cxnId="{BCD21555-D204-4DF2-AF27-3106A62AD8B2}">
      <dgm:prSet/>
      <dgm:spPr/>
      <dgm:t>
        <a:bodyPr/>
        <a:lstStyle/>
        <a:p>
          <a:endParaRPr lang="ru-RU"/>
        </a:p>
      </dgm:t>
    </dgm:pt>
    <dgm:pt modelId="{5E82B315-24C3-425E-9E44-7D82D2857863}" type="sibTrans" cxnId="{BCD21555-D204-4DF2-AF27-3106A62AD8B2}">
      <dgm:prSet/>
      <dgm:spPr/>
      <dgm:t>
        <a:bodyPr/>
        <a:lstStyle/>
        <a:p>
          <a:endParaRPr lang="ru-RU"/>
        </a:p>
      </dgm:t>
    </dgm:pt>
    <dgm:pt modelId="{A7ECCC00-E754-46F9-BB4B-EDFDD33E3150}">
      <dgm:prSet phldrT="[Текст]"/>
      <dgm:spPr/>
      <dgm:t>
        <a:bodyPr/>
        <a:lstStyle/>
        <a:p>
          <a:r>
            <a:rPr lang="ru-RU" dirty="0"/>
            <a:t>Невозможность использования классической модели «исток-сток»</a:t>
          </a:r>
        </a:p>
      </dgm:t>
    </dgm:pt>
    <dgm:pt modelId="{E67EE4CD-2D72-4562-B2C7-75DFF3B19611}" type="parTrans" cxnId="{D5A5F141-FE90-48BD-97F1-4846C0B02EBC}">
      <dgm:prSet/>
      <dgm:spPr/>
      <dgm:t>
        <a:bodyPr/>
        <a:lstStyle/>
        <a:p>
          <a:endParaRPr lang="ru-RU"/>
        </a:p>
      </dgm:t>
    </dgm:pt>
    <dgm:pt modelId="{A35677B5-2672-4DF5-B60E-05DFC2AC2295}" type="sibTrans" cxnId="{D5A5F141-FE90-48BD-97F1-4846C0B02EBC}">
      <dgm:prSet/>
      <dgm:spPr/>
      <dgm:t>
        <a:bodyPr/>
        <a:lstStyle/>
        <a:p>
          <a:endParaRPr lang="ru-RU"/>
        </a:p>
      </dgm:t>
    </dgm:pt>
    <dgm:pt modelId="{E9E20CED-35E2-45A0-877A-85F513063704}">
      <dgm:prSet phldrT="[Текст]"/>
      <dgm:spPr/>
      <dgm:t>
        <a:bodyPr/>
        <a:lstStyle/>
        <a:p>
          <a:r>
            <a:rPr lang="ru-RU" dirty="0"/>
            <a:t>Необходимость учета индивидуальных предпочтений абонентов </a:t>
          </a:r>
        </a:p>
      </dgm:t>
    </dgm:pt>
    <dgm:pt modelId="{0C8C2041-FE76-4EBE-BBAF-537AEEF413B8}" type="parTrans" cxnId="{5A0E65EC-9D47-4E92-A86D-FE2EB182871E}">
      <dgm:prSet/>
      <dgm:spPr/>
      <dgm:t>
        <a:bodyPr/>
        <a:lstStyle/>
        <a:p>
          <a:endParaRPr lang="ru-RU"/>
        </a:p>
      </dgm:t>
    </dgm:pt>
    <dgm:pt modelId="{C5F8EBD7-4DEB-4D13-8780-4C011A31565E}" type="sibTrans" cxnId="{5A0E65EC-9D47-4E92-A86D-FE2EB182871E}">
      <dgm:prSet/>
      <dgm:spPr/>
      <dgm:t>
        <a:bodyPr/>
        <a:lstStyle/>
        <a:p>
          <a:endParaRPr lang="ru-RU"/>
        </a:p>
      </dgm:t>
    </dgm:pt>
    <dgm:pt modelId="{E90B1236-73C4-40B5-AFBF-FC29D2EE7957}">
      <dgm:prSet phldrT="[Текст]"/>
      <dgm:spPr/>
      <dgm:t>
        <a:bodyPr/>
        <a:lstStyle/>
        <a:p>
          <a:r>
            <a:rPr lang="ru-RU" dirty="0"/>
            <a:t>Оценка качества и эффективности функционирования СПД</a:t>
          </a:r>
        </a:p>
      </dgm:t>
    </dgm:pt>
    <dgm:pt modelId="{7A6F7DB2-3D8D-4D9B-8F03-02F55DA47118}" type="parTrans" cxnId="{D3E0218A-B0C2-44F6-8BA8-21D00A349159}">
      <dgm:prSet/>
      <dgm:spPr/>
      <dgm:t>
        <a:bodyPr/>
        <a:lstStyle/>
        <a:p>
          <a:endParaRPr lang="ru-RU"/>
        </a:p>
      </dgm:t>
    </dgm:pt>
    <dgm:pt modelId="{2995652F-D8D1-465F-97CC-AE8309242C8D}" type="sibTrans" cxnId="{D3E0218A-B0C2-44F6-8BA8-21D00A349159}">
      <dgm:prSet/>
      <dgm:spPr/>
      <dgm:t>
        <a:bodyPr/>
        <a:lstStyle/>
        <a:p>
          <a:endParaRPr lang="ru-RU"/>
        </a:p>
      </dgm:t>
    </dgm:pt>
    <dgm:pt modelId="{2308AD6F-7E87-429D-8EDF-58D78E89C21F}">
      <dgm:prSet phldrT="[Текст]"/>
      <dgm:spPr/>
      <dgm:t>
        <a:bodyPr/>
        <a:lstStyle/>
        <a:p>
          <a:r>
            <a:rPr lang="ru-RU" dirty="0"/>
            <a:t>Экспертная оценка функционирования на уровне узлов доступа распределительной сети</a:t>
          </a:r>
        </a:p>
      </dgm:t>
    </dgm:pt>
    <dgm:pt modelId="{E86D58E8-CE97-42B1-B227-D837D412E3E3}" type="parTrans" cxnId="{A192EF8F-CB28-401A-BBCE-BA2D7FFAD9DB}">
      <dgm:prSet/>
      <dgm:spPr/>
      <dgm:t>
        <a:bodyPr/>
        <a:lstStyle/>
        <a:p>
          <a:endParaRPr lang="ru-RU"/>
        </a:p>
      </dgm:t>
    </dgm:pt>
    <dgm:pt modelId="{79FF4F59-6620-4C83-9542-E0A338CB8509}" type="sibTrans" cxnId="{A192EF8F-CB28-401A-BBCE-BA2D7FFAD9DB}">
      <dgm:prSet/>
      <dgm:spPr/>
      <dgm:t>
        <a:bodyPr/>
        <a:lstStyle/>
        <a:p>
          <a:endParaRPr lang="ru-RU"/>
        </a:p>
      </dgm:t>
    </dgm:pt>
    <dgm:pt modelId="{E865916A-2B5F-4429-AE9D-B46408189715}">
      <dgm:prSet phldrT="[Текст]"/>
      <dgm:spPr/>
      <dgm:t>
        <a:bodyPr/>
        <a:lstStyle/>
        <a:p>
          <a:r>
            <a:rPr lang="ru-RU" dirty="0"/>
            <a:t>Экспертная оценка вариантов модификации</a:t>
          </a:r>
        </a:p>
      </dgm:t>
    </dgm:pt>
    <dgm:pt modelId="{792B21CF-E3AB-4B9A-9AD2-2B749EDE4B8B}" type="parTrans" cxnId="{9D61E1E8-2128-44BD-AA0B-289F689DAA3A}">
      <dgm:prSet/>
      <dgm:spPr/>
      <dgm:t>
        <a:bodyPr/>
        <a:lstStyle/>
        <a:p>
          <a:endParaRPr lang="ru-RU"/>
        </a:p>
      </dgm:t>
    </dgm:pt>
    <dgm:pt modelId="{E4EDDF03-F7BA-4872-A960-A25695CB67FE}" type="sibTrans" cxnId="{9D61E1E8-2128-44BD-AA0B-289F689DAA3A}">
      <dgm:prSet/>
      <dgm:spPr/>
      <dgm:t>
        <a:bodyPr/>
        <a:lstStyle/>
        <a:p>
          <a:endParaRPr lang="ru-RU"/>
        </a:p>
      </dgm:t>
    </dgm:pt>
    <dgm:pt modelId="{1ED6F4E1-8CF3-4695-A189-F5BCBE329EF9}">
      <dgm:prSet phldrT="[Текст]"/>
      <dgm:spPr/>
      <dgm:t>
        <a:bodyPr/>
        <a:lstStyle/>
        <a:p>
          <a:r>
            <a:rPr lang="ru-RU" dirty="0"/>
            <a:t>Может зависеть и не зависеть от узла установки</a:t>
          </a:r>
        </a:p>
      </dgm:t>
    </dgm:pt>
    <dgm:pt modelId="{8F53CB3D-2BC6-40FC-A3C2-34923B1F78EC}" type="parTrans" cxnId="{531A5910-673C-4A19-8665-B0C1FF46A485}">
      <dgm:prSet/>
      <dgm:spPr/>
      <dgm:t>
        <a:bodyPr/>
        <a:lstStyle/>
        <a:p>
          <a:endParaRPr lang="ru-RU"/>
        </a:p>
      </dgm:t>
    </dgm:pt>
    <dgm:pt modelId="{12656A5A-ACA9-401B-BFBF-2A5C1B20ED35}" type="sibTrans" cxnId="{531A5910-673C-4A19-8665-B0C1FF46A485}">
      <dgm:prSet/>
      <dgm:spPr/>
      <dgm:t>
        <a:bodyPr/>
        <a:lstStyle/>
        <a:p>
          <a:endParaRPr lang="ru-RU"/>
        </a:p>
      </dgm:t>
    </dgm:pt>
    <dgm:pt modelId="{24D4878F-25A0-471F-AEED-ACC26B90AE36}">
      <dgm:prSet phldrT="[Текст]"/>
      <dgm:spPr/>
      <dgm:t>
        <a:bodyPr/>
        <a:lstStyle/>
        <a:p>
          <a:r>
            <a:rPr lang="ru-RU" dirty="0"/>
            <a:t>Устанавливаемое оборудование может быть ограничено по перечню</a:t>
          </a:r>
        </a:p>
      </dgm:t>
    </dgm:pt>
    <dgm:pt modelId="{DAD2DDF6-0B0F-45E4-8E03-BED8C737966A}" type="parTrans" cxnId="{F1AE9E6E-F198-4681-B2BF-EBF92C879B62}">
      <dgm:prSet/>
      <dgm:spPr/>
      <dgm:t>
        <a:bodyPr/>
        <a:lstStyle/>
        <a:p>
          <a:endParaRPr lang="ru-RU"/>
        </a:p>
      </dgm:t>
    </dgm:pt>
    <dgm:pt modelId="{66015DA4-8BB9-4ABD-89AC-FE98A267F46A}" type="sibTrans" cxnId="{F1AE9E6E-F198-4681-B2BF-EBF92C879B62}">
      <dgm:prSet/>
      <dgm:spPr/>
      <dgm:t>
        <a:bodyPr/>
        <a:lstStyle/>
        <a:p>
          <a:endParaRPr lang="ru-RU"/>
        </a:p>
      </dgm:t>
    </dgm:pt>
    <dgm:pt modelId="{7A2DEAFC-CD79-428C-AC38-B365C18622B0}">
      <dgm:prSet phldrT="[Текст]"/>
      <dgm:spPr/>
      <dgm:t>
        <a:bodyPr/>
        <a:lstStyle/>
        <a:p>
          <a:r>
            <a:rPr lang="ru-RU" dirty="0"/>
            <a:t>Необходимость «борьбы» за каждого существующего абонента</a:t>
          </a:r>
        </a:p>
      </dgm:t>
    </dgm:pt>
    <dgm:pt modelId="{81B3FBD3-199F-47BE-B33D-24A255AFEB10}" type="parTrans" cxnId="{2B545D73-6ECB-4CB1-BA89-BBE46C5D43BB}">
      <dgm:prSet/>
      <dgm:spPr/>
      <dgm:t>
        <a:bodyPr/>
        <a:lstStyle/>
        <a:p>
          <a:endParaRPr lang="ru-RU"/>
        </a:p>
      </dgm:t>
    </dgm:pt>
    <dgm:pt modelId="{B3743033-BE8A-413D-A7A9-880E5C415083}" type="sibTrans" cxnId="{2B545D73-6ECB-4CB1-BA89-BBE46C5D43BB}">
      <dgm:prSet/>
      <dgm:spPr/>
      <dgm:t>
        <a:bodyPr/>
        <a:lstStyle/>
        <a:p>
          <a:endParaRPr lang="ru-RU"/>
        </a:p>
      </dgm:t>
    </dgm:pt>
    <dgm:pt modelId="{8D903405-B472-483E-85F5-A4A49407FCB6}" type="pres">
      <dgm:prSet presAssocID="{6E2AEFCD-9201-4909-9650-AE36DBB8D99B}" presName="Name0" presStyleCnt="0">
        <dgm:presLayoutVars>
          <dgm:dir/>
          <dgm:animLvl val="lvl"/>
          <dgm:resizeHandles val="exact"/>
        </dgm:presLayoutVars>
      </dgm:prSet>
      <dgm:spPr/>
    </dgm:pt>
    <dgm:pt modelId="{57B7701F-235F-4A52-B471-D5A4356B929A}" type="pres">
      <dgm:prSet presAssocID="{DA5802AA-2CEB-4A5D-94E1-BAA084C0622C}" presName="linNode" presStyleCnt="0"/>
      <dgm:spPr/>
    </dgm:pt>
    <dgm:pt modelId="{D3BAF89F-F0DC-4D58-A197-34899E8695A4}" type="pres">
      <dgm:prSet presAssocID="{DA5802AA-2CEB-4A5D-94E1-BAA084C0622C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2AD00A19-779D-4339-B855-3A3C673F18BB}" type="pres">
      <dgm:prSet presAssocID="{DA5802AA-2CEB-4A5D-94E1-BAA084C0622C}" presName="descendantText" presStyleLbl="alignAccFollowNode1" presStyleIdx="0" presStyleCnt="3">
        <dgm:presLayoutVars>
          <dgm:bulletEnabled val="1"/>
        </dgm:presLayoutVars>
      </dgm:prSet>
      <dgm:spPr/>
    </dgm:pt>
    <dgm:pt modelId="{D738039F-A9BF-4722-AF6D-E82AE3F0205D}" type="pres">
      <dgm:prSet presAssocID="{E84C2021-C52E-488E-9D68-FD53D475137F}" presName="sp" presStyleCnt="0"/>
      <dgm:spPr/>
    </dgm:pt>
    <dgm:pt modelId="{2450EDFE-E82C-4A43-90F9-98A88D74EB53}" type="pres">
      <dgm:prSet presAssocID="{39E3DD9F-587E-4CC2-A727-C25FFD69820D}" presName="linNode" presStyleCnt="0"/>
      <dgm:spPr/>
    </dgm:pt>
    <dgm:pt modelId="{77BEF505-3CEF-44AC-BE01-E44540CE75CB}" type="pres">
      <dgm:prSet presAssocID="{39E3DD9F-587E-4CC2-A727-C25FFD69820D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070319F9-9700-4FFF-B0A5-80EDA4E6B880}" type="pres">
      <dgm:prSet presAssocID="{39E3DD9F-587E-4CC2-A727-C25FFD69820D}" presName="descendantText" presStyleLbl="alignAccFollowNode1" presStyleIdx="1" presStyleCnt="3">
        <dgm:presLayoutVars>
          <dgm:bulletEnabled val="1"/>
        </dgm:presLayoutVars>
      </dgm:prSet>
      <dgm:spPr/>
    </dgm:pt>
    <dgm:pt modelId="{4F06582C-5EF4-49A0-BA7F-FD9660733FB8}" type="pres">
      <dgm:prSet presAssocID="{5E82B315-24C3-425E-9E44-7D82D2857863}" presName="sp" presStyleCnt="0"/>
      <dgm:spPr/>
    </dgm:pt>
    <dgm:pt modelId="{ABEBEBB9-6497-41C2-9832-5E9E9C8109B0}" type="pres">
      <dgm:prSet presAssocID="{E90B1236-73C4-40B5-AFBF-FC29D2EE7957}" presName="linNode" presStyleCnt="0"/>
      <dgm:spPr/>
    </dgm:pt>
    <dgm:pt modelId="{988448EF-C380-4AC2-96ED-40EE7AE263C0}" type="pres">
      <dgm:prSet presAssocID="{E90B1236-73C4-40B5-AFBF-FC29D2EE7957}" presName="parentText" presStyleLbl="node1" presStyleIdx="2" presStyleCnt="3">
        <dgm:presLayoutVars>
          <dgm:chMax val="1"/>
          <dgm:bulletEnabled val="1"/>
        </dgm:presLayoutVars>
      </dgm:prSet>
      <dgm:spPr/>
    </dgm:pt>
    <dgm:pt modelId="{D5BE9E18-A57D-4612-B523-3BE30D9E2ECB}" type="pres">
      <dgm:prSet presAssocID="{E90B1236-73C4-40B5-AFBF-FC29D2EE7957}" presName="descendantText" presStyleLbl="alignAccFollowNode1" presStyleIdx="2" presStyleCnt="3">
        <dgm:presLayoutVars>
          <dgm:bulletEnabled val="1"/>
        </dgm:presLayoutVars>
      </dgm:prSet>
      <dgm:spPr/>
    </dgm:pt>
  </dgm:ptLst>
  <dgm:cxnLst>
    <dgm:cxn modelId="{89DE3D00-4F00-4A6C-A9B5-D8FEB1A678B8}" srcId="{6E2AEFCD-9201-4909-9650-AE36DBB8D99B}" destId="{DA5802AA-2CEB-4A5D-94E1-BAA084C0622C}" srcOrd="0" destOrd="0" parTransId="{36F3FEEA-DD89-4C35-973C-A5AED6218370}" sibTransId="{E84C2021-C52E-488E-9D68-FD53D475137F}"/>
    <dgm:cxn modelId="{531A5910-673C-4A19-8665-B0C1FF46A485}" srcId="{DA5802AA-2CEB-4A5D-94E1-BAA084C0622C}" destId="{1ED6F4E1-8CF3-4695-A189-F5BCBE329EF9}" srcOrd="1" destOrd="0" parTransId="{8F53CB3D-2BC6-40FC-A3C2-34923B1F78EC}" sibTransId="{12656A5A-ACA9-401B-BFBF-2A5C1B20ED35}"/>
    <dgm:cxn modelId="{66A5B512-7CBF-4086-9671-A52766008A8B}" type="presOf" srcId="{1ED6F4E1-8CF3-4695-A189-F5BCBE329EF9}" destId="{2AD00A19-779D-4339-B855-3A3C673F18BB}" srcOrd="0" destOrd="1" presId="urn:microsoft.com/office/officeart/2005/8/layout/vList5"/>
    <dgm:cxn modelId="{1380805F-B01E-4BB7-AB22-6DC4908019EF}" type="presOf" srcId="{D360BD8D-0DC3-455B-B294-97BF2FB08761}" destId="{2AD00A19-779D-4339-B855-3A3C673F18BB}" srcOrd="0" destOrd="0" presId="urn:microsoft.com/office/officeart/2005/8/layout/vList5"/>
    <dgm:cxn modelId="{D5A5F141-FE90-48BD-97F1-4846C0B02EBC}" srcId="{39E3DD9F-587E-4CC2-A727-C25FFD69820D}" destId="{A7ECCC00-E754-46F9-BB4B-EDFDD33E3150}" srcOrd="0" destOrd="0" parTransId="{E67EE4CD-2D72-4562-B2C7-75DFF3B19611}" sibTransId="{A35677B5-2672-4DF5-B60E-05DFC2AC2295}"/>
    <dgm:cxn modelId="{B3135869-FFE5-43FB-8D97-828B982AD890}" type="presOf" srcId="{7A2DEAFC-CD79-428C-AC38-B365C18622B0}" destId="{070319F9-9700-4FFF-B0A5-80EDA4E6B880}" srcOrd="0" destOrd="2" presId="urn:microsoft.com/office/officeart/2005/8/layout/vList5"/>
    <dgm:cxn modelId="{F1AE9E6E-F198-4681-B2BF-EBF92C879B62}" srcId="{DA5802AA-2CEB-4A5D-94E1-BAA084C0622C}" destId="{24D4878F-25A0-471F-AEED-ACC26B90AE36}" srcOrd="2" destOrd="0" parTransId="{DAD2DDF6-0B0F-45E4-8E03-BED8C737966A}" sibTransId="{66015DA4-8BB9-4ABD-89AC-FE98A267F46A}"/>
    <dgm:cxn modelId="{2B545D73-6ECB-4CB1-BA89-BBE46C5D43BB}" srcId="{39E3DD9F-587E-4CC2-A727-C25FFD69820D}" destId="{7A2DEAFC-CD79-428C-AC38-B365C18622B0}" srcOrd="2" destOrd="0" parTransId="{81B3FBD3-199F-47BE-B33D-24A255AFEB10}" sibTransId="{B3743033-BE8A-413D-A7A9-880E5C415083}"/>
    <dgm:cxn modelId="{4EFBC853-B751-48F4-9300-7D5F59444910}" type="presOf" srcId="{DA5802AA-2CEB-4A5D-94E1-BAA084C0622C}" destId="{D3BAF89F-F0DC-4D58-A197-34899E8695A4}" srcOrd="0" destOrd="0" presId="urn:microsoft.com/office/officeart/2005/8/layout/vList5"/>
    <dgm:cxn modelId="{BCD21555-D204-4DF2-AF27-3106A62AD8B2}" srcId="{6E2AEFCD-9201-4909-9650-AE36DBB8D99B}" destId="{39E3DD9F-587E-4CC2-A727-C25FFD69820D}" srcOrd="1" destOrd="0" parTransId="{D3DF48EA-E1DE-404B-8BCF-14BB65CA44D8}" sibTransId="{5E82B315-24C3-425E-9E44-7D82D2857863}"/>
    <dgm:cxn modelId="{D3E0218A-B0C2-44F6-8BA8-21D00A349159}" srcId="{6E2AEFCD-9201-4909-9650-AE36DBB8D99B}" destId="{E90B1236-73C4-40B5-AFBF-FC29D2EE7957}" srcOrd="2" destOrd="0" parTransId="{7A6F7DB2-3D8D-4D9B-8F03-02F55DA47118}" sibTransId="{2995652F-D8D1-465F-97CC-AE8309242C8D}"/>
    <dgm:cxn modelId="{FC63548A-9472-4777-95AC-92EF01C2B42D}" type="presOf" srcId="{A7ECCC00-E754-46F9-BB4B-EDFDD33E3150}" destId="{070319F9-9700-4FFF-B0A5-80EDA4E6B880}" srcOrd="0" destOrd="0" presId="urn:microsoft.com/office/officeart/2005/8/layout/vList5"/>
    <dgm:cxn modelId="{A192EF8F-CB28-401A-BBCE-BA2D7FFAD9DB}" srcId="{E90B1236-73C4-40B5-AFBF-FC29D2EE7957}" destId="{2308AD6F-7E87-429D-8EDF-58D78E89C21F}" srcOrd="0" destOrd="0" parTransId="{E86D58E8-CE97-42B1-B227-D837D412E3E3}" sibTransId="{79FF4F59-6620-4C83-9542-E0A338CB8509}"/>
    <dgm:cxn modelId="{B9B08398-331F-424B-BFE9-7E38A18C8A92}" type="presOf" srcId="{2308AD6F-7E87-429D-8EDF-58D78E89C21F}" destId="{D5BE9E18-A57D-4612-B523-3BE30D9E2ECB}" srcOrd="0" destOrd="0" presId="urn:microsoft.com/office/officeart/2005/8/layout/vList5"/>
    <dgm:cxn modelId="{9D7ACDA2-1C15-4612-AD4C-B22F748E76B0}" type="presOf" srcId="{E9E20CED-35E2-45A0-877A-85F513063704}" destId="{070319F9-9700-4FFF-B0A5-80EDA4E6B880}" srcOrd="0" destOrd="1" presId="urn:microsoft.com/office/officeart/2005/8/layout/vList5"/>
    <dgm:cxn modelId="{0D63A9AF-7F4B-4ABF-8FB4-7E1D628C76F5}" srcId="{DA5802AA-2CEB-4A5D-94E1-BAA084C0622C}" destId="{D360BD8D-0DC3-455B-B294-97BF2FB08761}" srcOrd="0" destOrd="0" parTransId="{7E07C5D6-9574-441C-97C4-231A8610025A}" sibTransId="{325EBCA2-2E4C-441A-B782-6F492D64E127}"/>
    <dgm:cxn modelId="{4F79F8C3-9926-4D03-9128-81CF4BEC0D7D}" type="presOf" srcId="{E865916A-2B5F-4429-AE9D-B46408189715}" destId="{D5BE9E18-A57D-4612-B523-3BE30D9E2ECB}" srcOrd="0" destOrd="1" presId="urn:microsoft.com/office/officeart/2005/8/layout/vList5"/>
    <dgm:cxn modelId="{DD6B33D1-9B31-413D-97ED-0C946380157B}" type="presOf" srcId="{39E3DD9F-587E-4CC2-A727-C25FFD69820D}" destId="{77BEF505-3CEF-44AC-BE01-E44540CE75CB}" srcOrd="0" destOrd="0" presId="urn:microsoft.com/office/officeart/2005/8/layout/vList5"/>
    <dgm:cxn modelId="{9D61E1E8-2128-44BD-AA0B-289F689DAA3A}" srcId="{E90B1236-73C4-40B5-AFBF-FC29D2EE7957}" destId="{E865916A-2B5F-4429-AE9D-B46408189715}" srcOrd="1" destOrd="0" parTransId="{792B21CF-E3AB-4B9A-9AD2-2B749EDE4B8B}" sibTransId="{E4EDDF03-F7BA-4872-A960-A25695CB67FE}"/>
    <dgm:cxn modelId="{5A0E65EC-9D47-4E92-A86D-FE2EB182871E}" srcId="{39E3DD9F-587E-4CC2-A727-C25FFD69820D}" destId="{E9E20CED-35E2-45A0-877A-85F513063704}" srcOrd="1" destOrd="0" parTransId="{0C8C2041-FE76-4EBE-BBAF-537AEEF413B8}" sibTransId="{C5F8EBD7-4DEB-4D13-8780-4C011A31565E}"/>
    <dgm:cxn modelId="{93F3B4EF-6F6E-4825-AE21-DFDEB8E574C8}" type="presOf" srcId="{24D4878F-25A0-471F-AEED-ACC26B90AE36}" destId="{2AD00A19-779D-4339-B855-3A3C673F18BB}" srcOrd="0" destOrd="2" presId="urn:microsoft.com/office/officeart/2005/8/layout/vList5"/>
    <dgm:cxn modelId="{ABA16AF7-4F65-40F7-BC70-6AC247F8C5FE}" type="presOf" srcId="{E90B1236-73C4-40B5-AFBF-FC29D2EE7957}" destId="{988448EF-C380-4AC2-96ED-40EE7AE263C0}" srcOrd="0" destOrd="0" presId="urn:microsoft.com/office/officeart/2005/8/layout/vList5"/>
    <dgm:cxn modelId="{ABA83FF9-EB59-4243-A180-C00E134F9174}" type="presOf" srcId="{6E2AEFCD-9201-4909-9650-AE36DBB8D99B}" destId="{8D903405-B472-483E-85F5-A4A49407FCB6}" srcOrd="0" destOrd="0" presId="urn:microsoft.com/office/officeart/2005/8/layout/vList5"/>
    <dgm:cxn modelId="{4BD7D055-6726-41AD-87D0-BE9A9BA0BB93}" type="presParOf" srcId="{8D903405-B472-483E-85F5-A4A49407FCB6}" destId="{57B7701F-235F-4A52-B471-D5A4356B929A}" srcOrd="0" destOrd="0" presId="urn:microsoft.com/office/officeart/2005/8/layout/vList5"/>
    <dgm:cxn modelId="{33FBA372-0889-4B82-8B5B-9824F1BDB924}" type="presParOf" srcId="{57B7701F-235F-4A52-B471-D5A4356B929A}" destId="{D3BAF89F-F0DC-4D58-A197-34899E8695A4}" srcOrd="0" destOrd="0" presId="urn:microsoft.com/office/officeart/2005/8/layout/vList5"/>
    <dgm:cxn modelId="{CFAE4154-A39A-4809-8E09-63C1668F1D73}" type="presParOf" srcId="{57B7701F-235F-4A52-B471-D5A4356B929A}" destId="{2AD00A19-779D-4339-B855-3A3C673F18BB}" srcOrd="1" destOrd="0" presId="urn:microsoft.com/office/officeart/2005/8/layout/vList5"/>
    <dgm:cxn modelId="{0F474186-C4E2-4151-B185-84F18E63A901}" type="presParOf" srcId="{8D903405-B472-483E-85F5-A4A49407FCB6}" destId="{D738039F-A9BF-4722-AF6D-E82AE3F0205D}" srcOrd="1" destOrd="0" presId="urn:microsoft.com/office/officeart/2005/8/layout/vList5"/>
    <dgm:cxn modelId="{1EC72A7B-71ED-4707-A1A2-673D9F18E6BB}" type="presParOf" srcId="{8D903405-B472-483E-85F5-A4A49407FCB6}" destId="{2450EDFE-E82C-4A43-90F9-98A88D74EB53}" srcOrd="2" destOrd="0" presId="urn:microsoft.com/office/officeart/2005/8/layout/vList5"/>
    <dgm:cxn modelId="{7F4855FA-7B9D-48F3-8CCE-656EB607CC12}" type="presParOf" srcId="{2450EDFE-E82C-4A43-90F9-98A88D74EB53}" destId="{77BEF505-3CEF-44AC-BE01-E44540CE75CB}" srcOrd="0" destOrd="0" presId="urn:microsoft.com/office/officeart/2005/8/layout/vList5"/>
    <dgm:cxn modelId="{AB0ED13A-3F25-497F-BC41-5E4A350DDD88}" type="presParOf" srcId="{2450EDFE-E82C-4A43-90F9-98A88D74EB53}" destId="{070319F9-9700-4FFF-B0A5-80EDA4E6B880}" srcOrd="1" destOrd="0" presId="urn:microsoft.com/office/officeart/2005/8/layout/vList5"/>
    <dgm:cxn modelId="{8B944984-AFA0-4ED5-A0B7-CE47DDF6C09B}" type="presParOf" srcId="{8D903405-B472-483E-85F5-A4A49407FCB6}" destId="{4F06582C-5EF4-49A0-BA7F-FD9660733FB8}" srcOrd="3" destOrd="0" presId="urn:microsoft.com/office/officeart/2005/8/layout/vList5"/>
    <dgm:cxn modelId="{7BD49CB1-624E-4B5D-AE9A-3D78A3A7C738}" type="presParOf" srcId="{8D903405-B472-483E-85F5-A4A49407FCB6}" destId="{ABEBEBB9-6497-41C2-9832-5E9E9C8109B0}" srcOrd="4" destOrd="0" presId="urn:microsoft.com/office/officeart/2005/8/layout/vList5"/>
    <dgm:cxn modelId="{FAB27C2C-DA28-4410-9CD7-F7E47F682BAA}" type="presParOf" srcId="{ABEBEBB9-6497-41C2-9832-5E9E9C8109B0}" destId="{988448EF-C380-4AC2-96ED-40EE7AE263C0}" srcOrd="0" destOrd="0" presId="urn:microsoft.com/office/officeart/2005/8/layout/vList5"/>
    <dgm:cxn modelId="{796B3C42-07B3-4033-9E6C-CFCE3AC24140}" type="presParOf" srcId="{ABEBEBB9-6497-41C2-9832-5E9E9C8109B0}" destId="{D5BE9E18-A57D-4612-B523-3BE30D9E2ECB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1E1402DB-65E5-43DB-B2F7-B1C60C4F1A30}" type="doc">
      <dgm:prSet loTypeId="urn:microsoft.com/office/officeart/2005/8/layout/hierarchy3" loCatId="hierarchy" qsTypeId="urn:microsoft.com/office/officeart/2005/8/quickstyle/3d2" qsCatId="3D" csTypeId="urn:microsoft.com/office/officeart/2005/8/colors/colorful1" csCatId="colorful" phldr="1"/>
      <dgm:spPr/>
      <dgm:t>
        <a:bodyPr/>
        <a:lstStyle/>
        <a:p>
          <a:endParaRPr lang="ru-RU"/>
        </a:p>
      </dgm:t>
    </dgm:pt>
    <dgm:pt modelId="{5F1927BB-4A50-4DFF-A0D3-36E9E218EBE3}">
      <dgm:prSet phldrT="[Текст]"/>
      <dgm:spPr/>
      <dgm:t>
        <a:bodyPr/>
        <a:lstStyle/>
        <a:p>
          <a:r>
            <a:rPr lang="ru-RU" dirty="0"/>
            <a:t>Пропускная способность (скорость)</a:t>
          </a:r>
        </a:p>
      </dgm:t>
    </dgm:pt>
    <dgm:pt modelId="{FAD5048C-70A5-4B6C-8CF4-9CB551F8D1E6}" type="parTrans" cxnId="{A4411B23-BF63-4D72-AA8A-C908C71CE4E7}">
      <dgm:prSet/>
      <dgm:spPr/>
      <dgm:t>
        <a:bodyPr/>
        <a:lstStyle/>
        <a:p>
          <a:endParaRPr lang="ru-RU"/>
        </a:p>
      </dgm:t>
    </dgm:pt>
    <dgm:pt modelId="{3181A7D0-A43E-408F-8523-17F4D92754A0}" type="sibTrans" cxnId="{A4411B23-BF63-4D72-AA8A-C908C71CE4E7}">
      <dgm:prSet/>
      <dgm:spPr/>
      <dgm:t>
        <a:bodyPr/>
        <a:lstStyle/>
        <a:p>
          <a:endParaRPr lang="ru-RU"/>
        </a:p>
      </dgm:t>
    </dgm:pt>
    <dgm:pt modelId="{9E76F660-87D5-4B38-91EE-08E49929228A}">
      <dgm:prSet phldrT="[Текст]"/>
      <dgm:spPr/>
      <dgm:t>
        <a:bodyPr/>
        <a:lstStyle/>
        <a:p>
          <a:r>
            <a:rPr lang="ru-RU" dirty="0"/>
            <a:t>Постепенное превращение критерия в ограничение</a:t>
          </a:r>
        </a:p>
      </dgm:t>
    </dgm:pt>
    <dgm:pt modelId="{FE78F400-A6D7-4407-9D59-9F7296C194B9}" type="parTrans" cxnId="{CA9F145F-D0E2-42EE-9931-7DF4AF6ADF98}">
      <dgm:prSet/>
      <dgm:spPr/>
      <dgm:t>
        <a:bodyPr/>
        <a:lstStyle/>
        <a:p>
          <a:endParaRPr lang="ru-RU"/>
        </a:p>
      </dgm:t>
    </dgm:pt>
    <dgm:pt modelId="{B67B8773-BEA8-4F90-ADAB-17F7C5A36E0A}" type="sibTrans" cxnId="{CA9F145F-D0E2-42EE-9931-7DF4AF6ADF98}">
      <dgm:prSet/>
      <dgm:spPr/>
      <dgm:t>
        <a:bodyPr/>
        <a:lstStyle/>
        <a:p>
          <a:endParaRPr lang="ru-RU"/>
        </a:p>
      </dgm:t>
    </dgm:pt>
    <dgm:pt modelId="{50E0AF91-00AE-4AFE-8722-6628968EC625}">
      <dgm:prSet phldrT="[Текст]"/>
      <dgm:spPr/>
      <dgm:t>
        <a:bodyPr/>
        <a:lstStyle/>
        <a:p>
          <a:r>
            <a:rPr lang="ru-RU" dirty="0"/>
            <a:t>Применение принципа гарантированного результата</a:t>
          </a:r>
        </a:p>
      </dgm:t>
    </dgm:pt>
    <dgm:pt modelId="{A6F1F260-6F41-4B95-AB4F-B610F4545C65}" type="parTrans" cxnId="{460691DA-DFB3-4BB8-8790-409A9415F9CA}">
      <dgm:prSet/>
      <dgm:spPr/>
      <dgm:t>
        <a:bodyPr/>
        <a:lstStyle/>
        <a:p>
          <a:endParaRPr lang="ru-RU"/>
        </a:p>
      </dgm:t>
    </dgm:pt>
    <dgm:pt modelId="{D350273A-8400-4A92-A3F6-425CF9161F4C}" type="sibTrans" cxnId="{460691DA-DFB3-4BB8-8790-409A9415F9CA}">
      <dgm:prSet/>
      <dgm:spPr/>
      <dgm:t>
        <a:bodyPr/>
        <a:lstStyle/>
        <a:p>
          <a:endParaRPr lang="ru-RU"/>
        </a:p>
      </dgm:t>
    </dgm:pt>
    <dgm:pt modelId="{6930785E-CE76-4B6C-B234-5DF9A0478BE7}">
      <dgm:prSet phldrT="[Текст]"/>
      <dgm:spPr/>
      <dgm:t>
        <a:bodyPr/>
        <a:lstStyle/>
        <a:p>
          <a:r>
            <a:rPr lang="ru-RU" dirty="0"/>
            <a:t>Качество работы и услуг</a:t>
          </a:r>
        </a:p>
      </dgm:t>
    </dgm:pt>
    <dgm:pt modelId="{420FE5B8-885A-403E-ABEA-AFC8E995A002}" type="parTrans" cxnId="{DB656AC1-787C-4B0A-AC03-76495AC2EE98}">
      <dgm:prSet/>
      <dgm:spPr/>
      <dgm:t>
        <a:bodyPr/>
        <a:lstStyle/>
        <a:p>
          <a:endParaRPr lang="ru-RU"/>
        </a:p>
      </dgm:t>
    </dgm:pt>
    <dgm:pt modelId="{D0F50E23-C5AA-4334-95D0-00DC7B07B94C}" type="sibTrans" cxnId="{DB656AC1-787C-4B0A-AC03-76495AC2EE98}">
      <dgm:prSet/>
      <dgm:spPr/>
      <dgm:t>
        <a:bodyPr/>
        <a:lstStyle/>
        <a:p>
          <a:endParaRPr lang="ru-RU"/>
        </a:p>
      </dgm:t>
    </dgm:pt>
    <dgm:pt modelId="{DF76E273-0A73-4E61-B4AA-F79472C48A3A}">
      <dgm:prSet phldrT="[Текст]"/>
      <dgm:spPr/>
      <dgm:t>
        <a:bodyPr/>
        <a:lstStyle/>
        <a:p>
          <a:r>
            <a:rPr lang="ru-RU" dirty="0"/>
            <a:t>Иерархия индикаторов</a:t>
          </a:r>
        </a:p>
      </dgm:t>
    </dgm:pt>
    <dgm:pt modelId="{49D123FA-8433-4A09-AFE7-5C9C9CEAA66F}" type="parTrans" cxnId="{20289F70-D985-45E5-90F3-FB8BCC554AB7}">
      <dgm:prSet/>
      <dgm:spPr/>
      <dgm:t>
        <a:bodyPr/>
        <a:lstStyle/>
        <a:p>
          <a:endParaRPr lang="ru-RU"/>
        </a:p>
      </dgm:t>
    </dgm:pt>
    <dgm:pt modelId="{C1A0E50E-5526-4BEF-A524-68C8F2D433B3}" type="sibTrans" cxnId="{20289F70-D985-45E5-90F3-FB8BCC554AB7}">
      <dgm:prSet/>
      <dgm:spPr/>
      <dgm:t>
        <a:bodyPr/>
        <a:lstStyle/>
        <a:p>
          <a:endParaRPr lang="ru-RU"/>
        </a:p>
      </dgm:t>
    </dgm:pt>
    <dgm:pt modelId="{EE96F8B4-0D69-47B3-BA68-2CF1DB027B76}">
      <dgm:prSet phldrT="[Текст]"/>
      <dgm:spPr/>
      <dgm:t>
        <a:bodyPr/>
        <a:lstStyle/>
        <a:p>
          <a:r>
            <a:rPr lang="ru-RU" dirty="0"/>
            <a:t>Иерархия подразделений</a:t>
          </a:r>
        </a:p>
      </dgm:t>
    </dgm:pt>
    <dgm:pt modelId="{7B553B86-ECBA-4ECD-B2B9-9F7A82B15F2F}" type="parTrans" cxnId="{6B4D9A98-5A51-4BD5-A010-DF55702BE381}">
      <dgm:prSet/>
      <dgm:spPr/>
      <dgm:t>
        <a:bodyPr/>
        <a:lstStyle/>
        <a:p>
          <a:endParaRPr lang="ru-RU"/>
        </a:p>
      </dgm:t>
    </dgm:pt>
    <dgm:pt modelId="{EC5A44E9-075D-4A1E-BC27-7B6321C77DE2}" type="sibTrans" cxnId="{6B4D9A98-5A51-4BD5-A010-DF55702BE381}">
      <dgm:prSet/>
      <dgm:spPr/>
      <dgm:t>
        <a:bodyPr/>
        <a:lstStyle/>
        <a:p>
          <a:endParaRPr lang="ru-RU"/>
        </a:p>
      </dgm:t>
    </dgm:pt>
    <dgm:pt modelId="{35D36EE5-F864-4F6F-9A2B-D553A145041C}" type="pres">
      <dgm:prSet presAssocID="{1E1402DB-65E5-43DB-B2F7-B1C60C4F1A30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E7A1B680-17F9-4C56-A64C-30A99CBBAF9D}" type="pres">
      <dgm:prSet presAssocID="{5F1927BB-4A50-4DFF-A0D3-36E9E218EBE3}" presName="root" presStyleCnt="0"/>
      <dgm:spPr/>
    </dgm:pt>
    <dgm:pt modelId="{BBC9EBCE-CB53-4D6D-B3AC-59E0FE07FBFB}" type="pres">
      <dgm:prSet presAssocID="{5F1927BB-4A50-4DFF-A0D3-36E9E218EBE3}" presName="rootComposite" presStyleCnt="0"/>
      <dgm:spPr/>
    </dgm:pt>
    <dgm:pt modelId="{9CCF931B-EE79-4097-9253-99999BBE618A}" type="pres">
      <dgm:prSet presAssocID="{5F1927BB-4A50-4DFF-A0D3-36E9E218EBE3}" presName="rootText" presStyleLbl="node1" presStyleIdx="0" presStyleCnt="2"/>
      <dgm:spPr/>
    </dgm:pt>
    <dgm:pt modelId="{0AE76B8B-4B31-4DA3-8768-DA63480AF0DA}" type="pres">
      <dgm:prSet presAssocID="{5F1927BB-4A50-4DFF-A0D3-36E9E218EBE3}" presName="rootConnector" presStyleLbl="node1" presStyleIdx="0" presStyleCnt="2"/>
      <dgm:spPr/>
    </dgm:pt>
    <dgm:pt modelId="{645885C4-C3E2-4764-B208-56553EB97E8A}" type="pres">
      <dgm:prSet presAssocID="{5F1927BB-4A50-4DFF-A0D3-36E9E218EBE3}" presName="childShape" presStyleCnt="0"/>
      <dgm:spPr/>
    </dgm:pt>
    <dgm:pt modelId="{8828F48F-D2CC-4536-A772-C5B420825A90}" type="pres">
      <dgm:prSet presAssocID="{FE78F400-A6D7-4407-9D59-9F7296C194B9}" presName="Name13" presStyleLbl="parChTrans1D2" presStyleIdx="0" presStyleCnt="4"/>
      <dgm:spPr/>
    </dgm:pt>
    <dgm:pt modelId="{8F0520FC-5BFF-4F42-AA24-B30FA71F0905}" type="pres">
      <dgm:prSet presAssocID="{9E76F660-87D5-4B38-91EE-08E49929228A}" presName="childText" presStyleLbl="bgAcc1" presStyleIdx="0" presStyleCnt="4">
        <dgm:presLayoutVars>
          <dgm:bulletEnabled val="1"/>
        </dgm:presLayoutVars>
      </dgm:prSet>
      <dgm:spPr/>
    </dgm:pt>
    <dgm:pt modelId="{23DAD8A8-71DA-4B19-914F-939C3FF447B8}" type="pres">
      <dgm:prSet presAssocID="{A6F1F260-6F41-4B95-AB4F-B610F4545C65}" presName="Name13" presStyleLbl="parChTrans1D2" presStyleIdx="1" presStyleCnt="4"/>
      <dgm:spPr/>
    </dgm:pt>
    <dgm:pt modelId="{743FC6A4-2C11-426E-A4A8-7CD2C77C231E}" type="pres">
      <dgm:prSet presAssocID="{50E0AF91-00AE-4AFE-8722-6628968EC625}" presName="childText" presStyleLbl="bgAcc1" presStyleIdx="1" presStyleCnt="4">
        <dgm:presLayoutVars>
          <dgm:bulletEnabled val="1"/>
        </dgm:presLayoutVars>
      </dgm:prSet>
      <dgm:spPr/>
    </dgm:pt>
    <dgm:pt modelId="{BA260609-9D7D-4443-A06A-380050FD8414}" type="pres">
      <dgm:prSet presAssocID="{6930785E-CE76-4B6C-B234-5DF9A0478BE7}" presName="root" presStyleCnt="0"/>
      <dgm:spPr/>
    </dgm:pt>
    <dgm:pt modelId="{E1D18ADE-FDD3-464D-8BBB-1082AB7561DC}" type="pres">
      <dgm:prSet presAssocID="{6930785E-CE76-4B6C-B234-5DF9A0478BE7}" presName="rootComposite" presStyleCnt="0"/>
      <dgm:spPr/>
    </dgm:pt>
    <dgm:pt modelId="{13A45F80-5D5B-4A06-B724-34FEE17824E0}" type="pres">
      <dgm:prSet presAssocID="{6930785E-CE76-4B6C-B234-5DF9A0478BE7}" presName="rootText" presStyleLbl="node1" presStyleIdx="1" presStyleCnt="2"/>
      <dgm:spPr/>
    </dgm:pt>
    <dgm:pt modelId="{4F9E6A2F-BBD2-4BB0-B2BF-1BF50250BCF2}" type="pres">
      <dgm:prSet presAssocID="{6930785E-CE76-4B6C-B234-5DF9A0478BE7}" presName="rootConnector" presStyleLbl="node1" presStyleIdx="1" presStyleCnt="2"/>
      <dgm:spPr/>
    </dgm:pt>
    <dgm:pt modelId="{97C6E415-A7E0-468E-A20B-319B016655AC}" type="pres">
      <dgm:prSet presAssocID="{6930785E-CE76-4B6C-B234-5DF9A0478BE7}" presName="childShape" presStyleCnt="0"/>
      <dgm:spPr/>
    </dgm:pt>
    <dgm:pt modelId="{86CC950C-030C-4164-93E3-F931EDB4EE83}" type="pres">
      <dgm:prSet presAssocID="{49D123FA-8433-4A09-AFE7-5C9C9CEAA66F}" presName="Name13" presStyleLbl="parChTrans1D2" presStyleIdx="2" presStyleCnt="4"/>
      <dgm:spPr/>
    </dgm:pt>
    <dgm:pt modelId="{349056CD-7209-4A80-B42F-999BB8BA2745}" type="pres">
      <dgm:prSet presAssocID="{DF76E273-0A73-4E61-B4AA-F79472C48A3A}" presName="childText" presStyleLbl="bgAcc1" presStyleIdx="2" presStyleCnt="4">
        <dgm:presLayoutVars>
          <dgm:bulletEnabled val="1"/>
        </dgm:presLayoutVars>
      </dgm:prSet>
      <dgm:spPr/>
    </dgm:pt>
    <dgm:pt modelId="{1367B088-F69C-4B05-A603-8D777F3C2900}" type="pres">
      <dgm:prSet presAssocID="{7B553B86-ECBA-4ECD-B2B9-9F7A82B15F2F}" presName="Name13" presStyleLbl="parChTrans1D2" presStyleIdx="3" presStyleCnt="4"/>
      <dgm:spPr/>
    </dgm:pt>
    <dgm:pt modelId="{A401BC28-B2FA-41BD-AF54-AB45ADB05FFD}" type="pres">
      <dgm:prSet presAssocID="{EE96F8B4-0D69-47B3-BA68-2CF1DB027B76}" presName="childText" presStyleLbl="bgAcc1" presStyleIdx="3" presStyleCnt="4">
        <dgm:presLayoutVars>
          <dgm:bulletEnabled val="1"/>
        </dgm:presLayoutVars>
      </dgm:prSet>
      <dgm:spPr/>
    </dgm:pt>
  </dgm:ptLst>
  <dgm:cxnLst>
    <dgm:cxn modelId="{CDE36A12-7DDE-4863-8093-73322A5ADCCC}" type="presOf" srcId="{9E76F660-87D5-4B38-91EE-08E49929228A}" destId="{8F0520FC-5BFF-4F42-AA24-B30FA71F0905}" srcOrd="0" destOrd="0" presId="urn:microsoft.com/office/officeart/2005/8/layout/hierarchy3"/>
    <dgm:cxn modelId="{A4411B23-BF63-4D72-AA8A-C908C71CE4E7}" srcId="{1E1402DB-65E5-43DB-B2F7-B1C60C4F1A30}" destId="{5F1927BB-4A50-4DFF-A0D3-36E9E218EBE3}" srcOrd="0" destOrd="0" parTransId="{FAD5048C-70A5-4B6C-8CF4-9CB551F8D1E6}" sibTransId="{3181A7D0-A43E-408F-8523-17F4D92754A0}"/>
    <dgm:cxn modelId="{F96E252B-EAFC-4C27-9DD0-06D416C023C9}" type="presOf" srcId="{5F1927BB-4A50-4DFF-A0D3-36E9E218EBE3}" destId="{9CCF931B-EE79-4097-9253-99999BBE618A}" srcOrd="0" destOrd="0" presId="urn:microsoft.com/office/officeart/2005/8/layout/hierarchy3"/>
    <dgm:cxn modelId="{22B7C82C-9153-4A4A-8AE7-BEF0D0BEBFCB}" type="presOf" srcId="{5F1927BB-4A50-4DFF-A0D3-36E9E218EBE3}" destId="{0AE76B8B-4B31-4DA3-8768-DA63480AF0DA}" srcOrd="1" destOrd="0" presId="urn:microsoft.com/office/officeart/2005/8/layout/hierarchy3"/>
    <dgm:cxn modelId="{27650B35-74AB-4D7A-8DA0-4FDDBD9A938D}" type="presOf" srcId="{49D123FA-8433-4A09-AFE7-5C9C9CEAA66F}" destId="{86CC950C-030C-4164-93E3-F931EDB4EE83}" srcOrd="0" destOrd="0" presId="urn:microsoft.com/office/officeart/2005/8/layout/hierarchy3"/>
    <dgm:cxn modelId="{CA9F145F-D0E2-42EE-9931-7DF4AF6ADF98}" srcId="{5F1927BB-4A50-4DFF-A0D3-36E9E218EBE3}" destId="{9E76F660-87D5-4B38-91EE-08E49929228A}" srcOrd="0" destOrd="0" parTransId="{FE78F400-A6D7-4407-9D59-9F7296C194B9}" sibTransId="{B67B8773-BEA8-4F90-ADAB-17F7C5A36E0A}"/>
    <dgm:cxn modelId="{46A49363-9BDB-458F-8275-C9EAAF64B8AE}" type="presOf" srcId="{1E1402DB-65E5-43DB-B2F7-B1C60C4F1A30}" destId="{35D36EE5-F864-4F6F-9A2B-D553A145041C}" srcOrd="0" destOrd="0" presId="urn:microsoft.com/office/officeart/2005/8/layout/hierarchy3"/>
    <dgm:cxn modelId="{20289F70-D985-45E5-90F3-FB8BCC554AB7}" srcId="{6930785E-CE76-4B6C-B234-5DF9A0478BE7}" destId="{DF76E273-0A73-4E61-B4AA-F79472C48A3A}" srcOrd="0" destOrd="0" parTransId="{49D123FA-8433-4A09-AFE7-5C9C9CEAA66F}" sibTransId="{C1A0E50E-5526-4BEF-A524-68C8F2D433B3}"/>
    <dgm:cxn modelId="{6B4D9A98-5A51-4BD5-A010-DF55702BE381}" srcId="{6930785E-CE76-4B6C-B234-5DF9A0478BE7}" destId="{EE96F8B4-0D69-47B3-BA68-2CF1DB027B76}" srcOrd="1" destOrd="0" parTransId="{7B553B86-ECBA-4ECD-B2B9-9F7A82B15F2F}" sibTransId="{EC5A44E9-075D-4A1E-BC27-7B6321C77DE2}"/>
    <dgm:cxn modelId="{7163E8AB-6EE8-492F-9FC9-831D6D07EB8B}" type="presOf" srcId="{6930785E-CE76-4B6C-B234-5DF9A0478BE7}" destId="{13A45F80-5D5B-4A06-B724-34FEE17824E0}" srcOrd="0" destOrd="0" presId="urn:microsoft.com/office/officeart/2005/8/layout/hierarchy3"/>
    <dgm:cxn modelId="{7ECCA6BF-8646-4325-AA5F-AD85E314593B}" type="presOf" srcId="{7B553B86-ECBA-4ECD-B2B9-9F7A82B15F2F}" destId="{1367B088-F69C-4B05-A603-8D777F3C2900}" srcOrd="0" destOrd="0" presId="urn:microsoft.com/office/officeart/2005/8/layout/hierarchy3"/>
    <dgm:cxn modelId="{DB656AC1-787C-4B0A-AC03-76495AC2EE98}" srcId="{1E1402DB-65E5-43DB-B2F7-B1C60C4F1A30}" destId="{6930785E-CE76-4B6C-B234-5DF9A0478BE7}" srcOrd="1" destOrd="0" parTransId="{420FE5B8-885A-403E-ABEA-AFC8E995A002}" sibTransId="{D0F50E23-C5AA-4334-95D0-00DC7B07B94C}"/>
    <dgm:cxn modelId="{C658B6C1-582F-4D21-AA2A-E9F352609A2C}" type="presOf" srcId="{DF76E273-0A73-4E61-B4AA-F79472C48A3A}" destId="{349056CD-7209-4A80-B42F-999BB8BA2745}" srcOrd="0" destOrd="0" presId="urn:microsoft.com/office/officeart/2005/8/layout/hierarchy3"/>
    <dgm:cxn modelId="{A3C07CD2-CAA0-409C-9F6D-02819B680070}" type="presOf" srcId="{6930785E-CE76-4B6C-B234-5DF9A0478BE7}" destId="{4F9E6A2F-BBD2-4BB0-B2BF-1BF50250BCF2}" srcOrd="1" destOrd="0" presId="urn:microsoft.com/office/officeart/2005/8/layout/hierarchy3"/>
    <dgm:cxn modelId="{460691DA-DFB3-4BB8-8790-409A9415F9CA}" srcId="{5F1927BB-4A50-4DFF-A0D3-36E9E218EBE3}" destId="{50E0AF91-00AE-4AFE-8722-6628968EC625}" srcOrd="1" destOrd="0" parTransId="{A6F1F260-6F41-4B95-AB4F-B610F4545C65}" sibTransId="{D350273A-8400-4A92-A3F6-425CF9161F4C}"/>
    <dgm:cxn modelId="{6FE177EE-339E-4E7D-A0A3-8CF63C269188}" type="presOf" srcId="{FE78F400-A6D7-4407-9D59-9F7296C194B9}" destId="{8828F48F-D2CC-4536-A772-C5B420825A90}" srcOrd="0" destOrd="0" presId="urn:microsoft.com/office/officeart/2005/8/layout/hierarchy3"/>
    <dgm:cxn modelId="{C95DAAF1-8399-4F48-BE1C-F9CD01F7AAA1}" type="presOf" srcId="{EE96F8B4-0D69-47B3-BA68-2CF1DB027B76}" destId="{A401BC28-B2FA-41BD-AF54-AB45ADB05FFD}" srcOrd="0" destOrd="0" presId="urn:microsoft.com/office/officeart/2005/8/layout/hierarchy3"/>
    <dgm:cxn modelId="{6F66B6F6-7650-4617-8AA4-7F9BAFFB5F21}" type="presOf" srcId="{50E0AF91-00AE-4AFE-8722-6628968EC625}" destId="{743FC6A4-2C11-426E-A4A8-7CD2C77C231E}" srcOrd="0" destOrd="0" presId="urn:microsoft.com/office/officeart/2005/8/layout/hierarchy3"/>
    <dgm:cxn modelId="{032F83FD-A077-4AC9-9862-5C4BAC0AF525}" type="presOf" srcId="{A6F1F260-6F41-4B95-AB4F-B610F4545C65}" destId="{23DAD8A8-71DA-4B19-914F-939C3FF447B8}" srcOrd="0" destOrd="0" presId="urn:microsoft.com/office/officeart/2005/8/layout/hierarchy3"/>
    <dgm:cxn modelId="{06D52BBC-E5E6-4BA6-8768-42B5584FF26E}" type="presParOf" srcId="{35D36EE5-F864-4F6F-9A2B-D553A145041C}" destId="{E7A1B680-17F9-4C56-A64C-30A99CBBAF9D}" srcOrd="0" destOrd="0" presId="urn:microsoft.com/office/officeart/2005/8/layout/hierarchy3"/>
    <dgm:cxn modelId="{CFCDB586-417D-41EE-8AF3-8F9303D903E5}" type="presParOf" srcId="{E7A1B680-17F9-4C56-A64C-30A99CBBAF9D}" destId="{BBC9EBCE-CB53-4D6D-B3AC-59E0FE07FBFB}" srcOrd="0" destOrd="0" presId="urn:microsoft.com/office/officeart/2005/8/layout/hierarchy3"/>
    <dgm:cxn modelId="{CB6F53F1-C41A-4B28-B342-4E6AEB049D83}" type="presParOf" srcId="{BBC9EBCE-CB53-4D6D-B3AC-59E0FE07FBFB}" destId="{9CCF931B-EE79-4097-9253-99999BBE618A}" srcOrd="0" destOrd="0" presId="urn:microsoft.com/office/officeart/2005/8/layout/hierarchy3"/>
    <dgm:cxn modelId="{D909F582-A67D-46FD-A94C-BF0A128EEC36}" type="presParOf" srcId="{BBC9EBCE-CB53-4D6D-B3AC-59E0FE07FBFB}" destId="{0AE76B8B-4B31-4DA3-8768-DA63480AF0DA}" srcOrd="1" destOrd="0" presId="urn:microsoft.com/office/officeart/2005/8/layout/hierarchy3"/>
    <dgm:cxn modelId="{E2A0E242-ADB1-4FCA-ACAA-C132B8A529D4}" type="presParOf" srcId="{E7A1B680-17F9-4C56-A64C-30A99CBBAF9D}" destId="{645885C4-C3E2-4764-B208-56553EB97E8A}" srcOrd="1" destOrd="0" presId="urn:microsoft.com/office/officeart/2005/8/layout/hierarchy3"/>
    <dgm:cxn modelId="{6EAD5048-25DD-4AA0-AF1A-85829B4D59E1}" type="presParOf" srcId="{645885C4-C3E2-4764-B208-56553EB97E8A}" destId="{8828F48F-D2CC-4536-A772-C5B420825A90}" srcOrd="0" destOrd="0" presId="urn:microsoft.com/office/officeart/2005/8/layout/hierarchy3"/>
    <dgm:cxn modelId="{EE28B7D5-6B9F-40C1-A19F-910FF60E6D18}" type="presParOf" srcId="{645885C4-C3E2-4764-B208-56553EB97E8A}" destId="{8F0520FC-5BFF-4F42-AA24-B30FA71F0905}" srcOrd="1" destOrd="0" presId="urn:microsoft.com/office/officeart/2005/8/layout/hierarchy3"/>
    <dgm:cxn modelId="{0469212D-7625-41FC-93D1-1FB9461F442D}" type="presParOf" srcId="{645885C4-C3E2-4764-B208-56553EB97E8A}" destId="{23DAD8A8-71DA-4B19-914F-939C3FF447B8}" srcOrd="2" destOrd="0" presId="urn:microsoft.com/office/officeart/2005/8/layout/hierarchy3"/>
    <dgm:cxn modelId="{BD7B0C7E-F90D-4C75-A891-910705FE318D}" type="presParOf" srcId="{645885C4-C3E2-4764-B208-56553EB97E8A}" destId="{743FC6A4-2C11-426E-A4A8-7CD2C77C231E}" srcOrd="3" destOrd="0" presId="urn:microsoft.com/office/officeart/2005/8/layout/hierarchy3"/>
    <dgm:cxn modelId="{F755E4F9-46C3-4D22-BF44-8E2B4DED2357}" type="presParOf" srcId="{35D36EE5-F864-4F6F-9A2B-D553A145041C}" destId="{BA260609-9D7D-4443-A06A-380050FD8414}" srcOrd="1" destOrd="0" presId="urn:microsoft.com/office/officeart/2005/8/layout/hierarchy3"/>
    <dgm:cxn modelId="{9BCAAD43-0BD7-4440-8E0F-A1031FF9F854}" type="presParOf" srcId="{BA260609-9D7D-4443-A06A-380050FD8414}" destId="{E1D18ADE-FDD3-464D-8BBB-1082AB7561DC}" srcOrd="0" destOrd="0" presId="urn:microsoft.com/office/officeart/2005/8/layout/hierarchy3"/>
    <dgm:cxn modelId="{F9EFED78-BECB-4020-9C4D-50E2CA288596}" type="presParOf" srcId="{E1D18ADE-FDD3-464D-8BBB-1082AB7561DC}" destId="{13A45F80-5D5B-4A06-B724-34FEE17824E0}" srcOrd="0" destOrd="0" presId="urn:microsoft.com/office/officeart/2005/8/layout/hierarchy3"/>
    <dgm:cxn modelId="{8867A9B7-393C-4784-8B0C-FC8C9F016AB0}" type="presParOf" srcId="{E1D18ADE-FDD3-464D-8BBB-1082AB7561DC}" destId="{4F9E6A2F-BBD2-4BB0-B2BF-1BF50250BCF2}" srcOrd="1" destOrd="0" presId="urn:microsoft.com/office/officeart/2005/8/layout/hierarchy3"/>
    <dgm:cxn modelId="{4A5E22A1-DEAE-4FD7-B5C1-39A386C6C9F0}" type="presParOf" srcId="{BA260609-9D7D-4443-A06A-380050FD8414}" destId="{97C6E415-A7E0-468E-A20B-319B016655AC}" srcOrd="1" destOrd="0" presId="urn:microsoft.com/office/officeart/2005/8/layout/hierarchy3"/>
    <dgm:cxn modelId="{BE185A1A-A23D-487E-8239-0C450F333D10}" type="presParOf" srcId="{97C6E415-A7E0-468E-A20B-319B016655AC}" destId="{86CC950C-030C-4164-93E3-F931EDB4EE83}" srcOrd="0" destOrd="0" presId="urn:microsoft.com/office/officeart/2005/8/layout/hierarchy3"/>
    <dgm:cxn modelId="{E08F9946-D50F-48E7-A0E4-125A32BFEC73}" type="presParOf" srcId="{97C6E415-A7E0-468E-A20B-319B016655AC}" destId="{349056CD-7209-4A80-B42F-999BB8BA2745}" srcOrd="1" destOrd="0" presId="urn:microsoft.com/office/officeart/2005/8/layout/hierarchy3"/>
    <dgm:cxn modelId="{FACA6179-39FB-4C7B-B5D0-D3CE525F2ECB}" type="presParOf" srcId="{97C6E415-A7E0-468E-A20B-319B016655AC}" destId="{1367B088-F69C-4B05-A603-8D777F3C2900}" srcOrd="2" destOrd="0" presId="urn:microsoft.com/office/officeart/2005/8/layout/hierarchy3"/>
    <dgm:cxn modelId="{37354110-2C7F-4DBC-A94F-692262E4CFA8}" type="presParOf" srcId="{97C6E415-A7E0-468E-A20B-319B016655AC}" destId="{A401BC28-B2FA-41BD-AF54-AB45ADB05FFD}" srcOrd="3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29644CBA-EF7E-4FBA-B8D0-AC8785BAD191}" type="doc">
      <dgm:prSet loTypeId="urn:microsoft.com/office/officeart/2005/8/layout/hierarchy6" loCatId="hierarchy" qsTypeId="urn:microsoft.com/office/officeart/2005/8/quickstyle/simple5" qsCatId="simple" csTypeId="urn:microsoft.com/office/officeart/2005/8/colors/colorful3" csCatId="colorful" phldr="1"/>
      <dgm:spPr/>
      <dgm:t>
        <a:bodyPr/>
        <a:lstStyle/>
        <a:p>
          <a:endParaRPr lang="ru-RU"/>
        </a:p>
      </dgm:t>
    </dgm:pt>
    <dgm:pt modelId="{D86E8D60-701B-4111-993D-50C4E6A7DC6A}">
      <dgm:prSet phldrT="[Текст]" custT="1"/>
      <dgm:spPr/>
      <dgm:t>
        <a:bodyPr/>
        <a:lstStyle/>
        <a:p>
          <a:r>
            <a:rPr lang="ru-RU" sz="2000" b="0" dirty="0"/>
            <a:t>Интегральные показатели функционирования сети  </a:t>
          </a:r>
          <a:br>
            <a:rPr lang="ru-RU" sz="2000" b="0" dirty="0"/>
          </a:br>
          <a:r>
            <a:rPr lang="ru-RU" sz="2000" b="0" dirty="0"/>
            <a:t>(</a:t>
          </a:r>
          <a:r>
            <a:rPr lang="en-US" sz="2000" b="0" dirty="0"/>
            <a:t>Provider Summary</a:t>
          </a:r>
          <a:r>
            <a:rPr lang="ru-RU" sz="2000" b="0" dirty="0"/>
            <a:t> </a:t>
          </a:r>
          <a:r>
            <a:rPr lang="en-US" sz="2000" b="0" dirty="0"/>
            <a:t>Technical Indicators)</a:t>
          </a:r>
          <a:endParaRPr lang="ru-RU" sz="2000" b="0" dirty="0"/>
        </a:p>
      </dgm:t>
    </dgm:pt>
    <dgm:pt modelId="{091C8F4D-02D0-449C-B021-17480607EDE3}" type="parTrans" cxnId="{20A3A9F7-1B01-4A0E-BEA1-91253B8384E8}">
      <dgm:prSet/>
      <dgm:spPr/>
      <dgm:t>
        <a:bodyPr/>
        <a:lstStyle/>
        <a:p>
          <a:endParaRPr lang="ru-RU" sz="1800" b="0"/>
        </a:p>
      </dgm:t>
    </dgm:pt>
    <dgm:pt modelId="{7037BC83-960F-447C-BDA1-DE9D41546FC8}" type="sibTrans" cxnId="{20A3A9F7-1B01-4A0E-BEA1-91253B8384E8}">
      <dgm:prSet/>
      <dgm:spPr/>
      <dgm:t>
        <a:bodyPr/>
        <a:lstStyle/>
        <a:p>
          <a:endParaRPr lang="ru-RU" sz="1800" b="0"/>
        </a:p>
      </dgm:t>
    </dgm:pt>
    <dgm:pt modelId="{F588B9F7-2366-4B7B-99F8-2CCBB6ED71BD}">
      <dgm:prSet phldrT="[Текст]" custT="1"/>
      <dgm:spPr/>
      <dgm:t>
        <a:bodyPr/>
        <a:lstStyle/>
        <a:p>
          <a:r>
            <a:rPr lang="ru-RU" sz="2000" b="0" dirty="0"/>
            <a:t>Показатели качества предоставления услуг  </a:t>
          </a:r>
          <a:br>
            <a:rPr lang="en-US" sz="2000" b="0" dirty="0"/>
          </a:br>
          <a:r>
            <a:rPr lang="ru-RU" sz="2000" b="0" dirty="0"/>
            <a:t>(</a:t>
          </a:r>
          <a:r>
            <a:rPr lang="en-US" sz="2000" b="0" dirty="0"/>
            <a:t>Customer Service Indicators)</a:t>
          </a:r>
          <a:endParaRPr lang="ru-RU" sz="2000" b="0" dirty="0"/>
        </a:p>
      </dgm:t>
    </dgm:pt>
    <dgm:pt modelId="{5EF4F84A-2777-430D-8F2F-1F22A9EC22C5}" type="parTrans" cxnId="{D313EB36-DB66-4943-A9EC-0F019B40DCAA}">
      <dgm:prSet/>
      <dgm:spPr/>
      <dgm:t>
        <a:bodyPr/>
        <a:lstStyle/>
        <a:p>
          <a:endParaRPr lang="ru-RU" sz="1800" b="0"/>
        </a:p>
      </dgm:t>
    </dgm:pt>
    <dgm:pt modelId="{3C34F40D-E257-46B1-9E22-7190EAD22047}" type="sibTrans" cxnId="{D313EB36-DB66-4943-A9EC-0F019B40DCAA}">
      <dgm:prSet/>
      <dgm:spPr/>
      <dgm:t>
        <a:bodyPr/>
        <a:lstStyle/>
        <a:p>
          <a:endParaRPr lang="ru-RU" sz="1800" b="0"/>
        </a:p>
      </dgm:t>
    </dgm:pt>
    <dgm:pt modelId="{C538443E-7353-4E2D-AB4F-22E9A90F528D}">
      <dgm:prSet phldrT="[Текст]" custT="1"/>
      <dgm:spPr/>
      <dgm:t>
        <a:bodyPr/>
        <a:lstStyle/>
        <a:p>
          <a:r>
            <a:rPr lang="ru-RU" sz="2000" b="0" dirty="0"/>
            <a:t>Показатели уровня реализации услуг </a:t>
          </a:r>
          <a:br>
            <a:rPr lang="en-US" sz="2000" b="0" dirty="0"/>
          </a:br>
          <a:r>
            <a:rPr lang="ru-RU" sz="2000" b="0" dirty="0"/>
            <a:t>(</a:t>
          </a:r>
          <a:r>
            <a:rPr lang="en-US" sz="2000" b="0" dirty="0"/>
            <a:t>Service Fulfillment and Provisioning Indicators)</a:t>
          </a:r>
          <a:endParaRPr lang="ru-RU" sz="2000" b="0" dirty="0"/>
        </a:p>
      </dgm:t>
    </dgm:pt>
    <dgm:pt modelId="{40BEAEFE-356E-4B88-B973-A1A0AD57E180}" type="parTrans" cxnId="{0CB7E00B-F94D-4520-90CD-010D1D481CCE}">
      <dgm:prSet/>
      <dgm:spPr/>
      <dgm:t>
        <a:bodyPr/>
        <a:lstStyle/>
        <a:p>
          <a:endParaRPr lang="ru-RU" sz="1800" b="0"/>
        </a:p>
      </dgm:t>
    </dgm:pt>
    <dgm:pt modelId="{F2B1F0D5-E706-4D7F-99E1-68E089CAA2C4}" type="sibTrans" cxnId="{0CB7E00B-F94D-4520-90CD-010D1D481CCE}">
      <dgm:prSet/>
      <dgm:spPr/>
      <dgm:t>
        <a:bodyPr/>
        <a:lstStyle/>
        <a:p>
          <a:endParaRPr lang="ru-RU" sz="1800" b="0"/>
        </a:p>
      </dgm:t>
    </dgm:pt>
    <dgm:pt modelId="{04831345-4D2B-4748-A784-6578A1B6384D}">
      <dgm:prSet phldrT="[Текст]" custT="1"/>
      <dgm:spPr/>
      <dgm:t>
        <a:bodyPr/>
        <a:lstStyle/>
        <a:p>
          <a:r>
            <a:rPr lang="ru-RU" sz="2000" b="0" dirty="0"/>
            <a:t>Показатели функционирования оборудования</a:t>
          </a:r>
          <a:br>
            <a:rPr lang="ru-RU" sz="2000" b="0" dirty="0"/>
          </a:br>
          <a:r>
            <a:rPr lang="en-US" sz="2000" b="0" dirty="0"/>
            <a:t>(Resource Provisioning Indicators)</a:t>
          </a:r>
          <a:endParaRPr lang="ru-RU" sz="2000" b="0" dirty="0"/>
        </a:p>
      </dgm:t>
    </dgm:pt>
    <dgm:pt modelId="{569B90CA-A40A-460A-8B99-6CD743D51692}" type="parTrans" cxnId="{55F3A67E-55B9-441D-9149-2A2BF2CFFB8E}">
      <dgm:prSet/>
      <dgm:spPr/>
      <dgm:t>
        <a:bodyPr/>
        <a:lstStyle/>
        <a:p>
          <a:endParaRPr lang="ru-RU" sz="1800" b="0"/>
        </a:p>
      </dgm:t>
    </dgm:pt>
    <dgm:pt modelId="{36A2DA54-92BB-481C-847F-B15CCEF63344}" type="sibTrans" cxnId="{55F3A67E-55B9-441D-9149-2A2BF2CFFB8E}">
      <dgm:prSet/>
      <dgm:spPr/>
      <dgm:t>
        <a:bodyPr/>
        <a:lstStyle/>
        <a:p>
          <a:endParaRPr lang="ru-RU" sz="1800" b="0"/>
        </a:p>
      </dgm:t>
    </dgm:pt>
    <dgm:pt modelId="{872CC56A-046D-4365-AE9F-1BCB0F6DFB06}">
      <dgm:prSet phldrT="[Текст]" custT="1"/>
      <dgm:spPr/>
      <dgm:t>
        <a:bodyPr/>
        <a:lstStyle/>
        <a:p>
          <a:r>
            <a:rPr lang="ru-RU" sz="1100" b="0" dirty="0"/>
            <a:t>Анализ состояния и оценка функционирования сети</a:t>
          </a:r>
        </a:p>
      </dgm:t>
    </dgm:pt>
    <dgm:pt modelId="{8FE7A4FC-245C-42DA-9AD0-1F95801BA2F9}" type="parTrans" cxnId="{7EEBCF52-4F64-4DD4-B1ED-7CDCC227480C}">
      <dgm:prSet/>
      <dgm:spPr/>
      <dgm:t>
        <a:bodyPr/>
        <a:lstStyle/>
        <a:p>
          <a:endParaRPr lang="ru-RU" sz="1800" b="0"/>
        </a:p>
      </dgm:t>
    </dgm:pt>
    <dgm:pt modelId="{37736447-E8C0-4ADD-82D3-7137E87154CF}" type="sibTrans" cxnId="{7EEBCF52-4F64-4DD4-B1ED-7CDCC227480C}">
      <dgm:prSet/>
      <dgm:spPr/>
      <dgm:t>
        <a:bodyPr/>
        <a:lstStyle/>
        <a:p>
          <a:endParaRPr lang="ru-RU" sz="1800" b="0"/>
        </a:p>
      </dgm:t>
    </dgm:pt>
    <dgm:pt modelId="{D738066C-459D-44DE-A1B1-9C26BF395341}">
      <dgm:prSet phldrT="[Текст]" custT="1"/>
      <dgm:spPr/>
      <dgm:t>
        <a:bodyPr/>
        <a:lstStyle/>
        <a:p>
          <a:r>
            <a:rPr lang="ru-RU" sz="900" b="0" dirty="0"/>
            <a:t>Коммерческий блок</a:t>
          </a:r>
        </a:p>
      </dgm:t>
    </dgm:pt>
    <dgm:pt modelId="{7C38B865-1302-4900-9D91-9F40251E2AB3}" type="parTrans" cxnId="{B8DCE469-72FE-4DCD-9C38-C385CE68F2D9}">
      <dgm:prSet/>
      <dgm:spPr/>
      <dgm:t>
        <a:bodyPr/>
        <a:lstStyle/>
        <a:p>
          <a:endParaRPr lang="ru-RU" sz="1800" b="0"/>
        </a:p>
      </dgm:t>
    </dgm:pt>
    <dgm:pt modelId="{D30C6313-7F22-4F59-A959-CC6A94CA35A9}" type="sibTrans" cxnId="{B8DCE469-72FE-4DCD-9C38-C385CE68F2D9}">
      <dgm:prSet/>
      <dgm:spPr/>
      <dgm:t>
        <a:bodyPr/>
        <a:lstStyle/>
        <a:p>
          <a:endParaRPr lang="ru-RU" sz="1800" b="0"/>
        </a:p>
      </dgm:t>
    </dgm:pt>
    <dgm:pt modelId="{469E7FFA-2DBA-4F02-9050-E02BBCC213B3}">
      <dgm:prSet phldrT="[Текст]" custT="1"/>
      <dgm:spPr/>
      <dgm:t>
        <a:bodyPr/>
        <a:lstStyle/>
        <a:p>
          <a:r>
            <a:rPr lang="ru-RU" sz="900" b="0" dirty="0"/>
            <a:t>Технический блок</a:t>
          </a:r>
        </a:p>
      </dgm:t>
    </dgm:pt>
    <dgm:pt modelId="{241BD739-BF9E-443F-9139-07F2737AB7B8}" type="parTrans" cxnId="{9A761519-980F-4643-9CC4-AF3CC9CB4C0F}">
      <dgm:prSet/>
      <dgm:spPr/>
      <dgm:t>
        <a:bodyPr/>
        <a:lstStyle/>
        <a:p>
          <a:endParaRPr lang="ru-RU" sz="1800" b="0"/>
        </a:p>
      </dgm:t>
    </dgm:pt>
    <dgm:pt modelId="{E681F859-06EE-4785-9712-1C574E2D7BB4}" type="sibTrans" cxnId="{9A761519-980F-4643-9CC4-AF3CC9CB4C0F}">
      <dgm:prSet/>
      <dgm:spPr/>
      <dgm:t>
        <a:bodyPr/>
        <a:lstStyle/>
        <a:p>
          <a:endParaRPr lang="ru-RU" sz="1800" b="0"/>
        </a:p>
      </dgm:t>
    </dgm:pt>
    <dgm:pt modelId="{E9CFC848-8126-4D79-80C9-2C0335371C11}">
      <dgm:prSet phldrT="[Текст]" custT="1"/>
      <dgm:spPr/>
      <dgm:t>
        <a:bodyPr/>
        <a:lstStyle/>
        <a:p>
          <a:r>
            <a:rPr lang="ru-RU" sz="1100" b="0" dirty="0"/>
            <a:t>Управление</a:t>
          </a:r>
          <a:r>
            <a:rPr lang="en-US" sz="1100" b="0" dirty="0"/>
            <a:t> </a:t>
          </a:r>
          <a:r>
            <a:rPr lang="ru-RU" sz="1100" b="0" dirty="0"/>
            <a:t>работой с абонентами </a:t>
          </a:r>
        </a:p>
      </dgm:t>
    </dgm:pt>
    <dgm:pt modelId="{E70AB248-8C89-4B7F-BBD6-AAA8112E9A9C}" type="parTrans" cxnId="{E4DF968A-D837-4C9D-A454-639020B38E1C}">
      <dgm:prSet/>
      <dgm:spPr/>
      <dgm:t>
        <a:bodyPr/>
        <a:lstStyle/>
        <a:p>
          <a:endParaRPr lang="ru-RU" sz="1800" b="0"/>
        </a:p>
      </dgm:t>
    </dgm:pt>
    <dgm:pt modelId="{8B012B0F-8D52-4DC3-82F5-BD41DE820606}" type="sibTrans" cxnId="{E4DF968A-D837-4C9D-A454-639020B38E1C}">
      <dgm:prSet/>
      <dgm:spPr/>
      <dgm:t>
        <a:bodyPr/>
        <a:lstStyle/>
        <a:p>
          <a:endParaRPr lang="ru-RU" sz="1800" b="0"/>
        </a:p>
      </dgm:t>
    </dgm:pt>
    <dgm:pt modelId="{626F6191-FB2B-4DC6-80AE-F24C9E4ACAD4}">
      <dgm:prSet phldrT="[Текст]" custT="1"/>
      <dgm:spPr/>
      <dgm:t>
        <a:bodyPr/>
        <a:lstStyle/>
        <a:p>
          <a:r>
            <a:rPr lang="ru-RU" sz="900" b="0" dirty="0"/>
            <a:t>Оценка уровня качества предоставления услуг</a:t>
          </a:r>
        </a:p>
      </dgm:t>
    </dgm:pt>
    <dgm:pt modelId="{E660D81C-DF2C-4D60-90FC-5402BA7C1FD5}" type="parTrans" cxnId="{91B38543-031B-4AEE-9369-A8CA6ABA5439}">
      <dgm:prSet/>
      <dgm:spPr/>
      <dgm:t>
        <a:bodyPr/>
        <a:lstStyle/>
        <a:p>
          <a:endParaRPr lang="ru-RU" sz="1800" b="0"/>
        </a:p>
      </dgm:t>
    </dgm:pt>
    <dgm:pt modelId="{4F2097B9-A8D3-43D7-BF26-3BF90C7F0B9A}" type="sibTrans" cxnId="{91B38543-031B-4AEE-9369-A8CA6ABA5439}">
      <dgm:prSet/>
      <dgm:spPr/>
      <dgm:t>
        <a:bodyPr/>
        <a:lstStyle/>
        <a:p>
          <a:endParaRPr lang="ru-RU" sz="1800" b="0"/>
        </a:p>
      </dgm:t>
    </dgm:pt>
    <dgm:pt modelId="{81A8437A-BBDC-475D-9F56-13D61B480672}">
      <dgm:prSet phldrT="[Текст]" custT="1"/>
      <dgm:spPr/>
      <dgm:t>
        <a:bodyPr/>
        <a:lstStyle/>
        <a:p>
          <a:r>
            <a:rPr lang="ru-RU" sz="1100" b="0" dirty="0"/>
            <a:t>Управление предоставлением услуг </a:t>
          </a:r>
        </a:p>
      </dgm:t>
    </dgm:pt>
    <dgm:pt modelId="{3E19C66F-1BA0-49E9-A83D-D33243C92770}" type="parTrans" cxnId="{7E40C15B-1DC0-4F7F-8F13-C6D50C1A3D8D}">
      <dgm:prSet/>
      <dgm:spPr/>
      <dgm:t>
        <a:bodyPr/>
        <a:lstStyle/>
        <a:p>
          <a:endParaRPr lang="ru-RU" sz="1800" b="0"/>
        </a:p>
      </dgm:t>
    </dgm:pt>
    <dgm:pt modelId="{5D0E0C9A-4655-4FED-A7E1-8D05B436F5FF}" type="sibTrans" cxnId="{7E40C15B-1DC0-4F7F-8F13-C6D50C1A3D8D}">
      <dgm:prSet/>
      <dgm:spPr/>
      <dgm:t>
        <a:bodyPr/>
        <a:lstStyle/>
        <a:p>
          <a:endParaRPr lang="ru-RU" sz="1800" b="0"/>
        </a:p>
      </dgm:t>
    </dgm:pt>
    <dgm:pt modelId="{2F82AA16-7944-4AA0-9D32-3ADA4E95B8AE}">
      <dgm:prSet phldrT="[Текст]" custT="1"/>
      <dgm:spPr/>
      <dgm:t>
        <a:bodyPr/>
        <a:lstStyle/>
        <a:p>
          <a:r>
            <a:rPr lang="ru-RU" sz="900" b="0" dirty="0"/>
            <a:t>Подсистема анализа и управления проблемами сети</a:t>
          </a:r>
        </a:p>
      </dgm:t>
    </dgm:pt>
    <dgm:pt modelId="{2C066D0D-0AC8-4D00-8F4B-D4AFFA424E6F}" type="parTrans" cxnId="{597130C7-F94B-419A-A096-85EF9B131735}">
      <dgm:prSet/>
      <dgm:spPr/>
      <dgm:t>
        <a:bodyPr/>
        <a:lstStyle/>
        <a:p>
          <a:endParaRPr lang="ru-RU" sz="1800" b="0"/>
        </a:p>
      </dgm:t>
    </dgm:pt>
    <dgm:pt modelId="{1835079D-473F-423C-9D75-01B6CA35EFB3}" type="sibTrans" cxnId="{597130C7-F94B-419A-A096-85EF9B131735}">
      <dgm:prSet/>
      <dgm:spPr/>
      <dgm:t>
        <a:bodyPr/>
        <a:lstStyle/>
        <a:p>
          <a:endParaRPr lang="ru-RU" sz="1800" b="0"/>
        </a:p>
      </dgm:t>
    </dgm:pt>
    <dgm:pt modelId="{53E36CC7-17DD-455D-85B8-DCDD4794FD7C}">
      <dgm:prSet phldrT="[Текст]" custT="1"/>
      <dgm:spPr/>
      <dgm:t>
        <a:bodyPr/>
        <a:lstStyle/>
        <a:p>
          <a:r>
            <a:rPr lang="ru-RU" sz="900" b="0" dirty="0"/>
            <a:t>Подсистема мониторинга и управления качеством предоставления услуг</a:t>
          </a:r>
        </a:p>
      </dgm:t>
    </dgm:pt>
    <dgm:pt modelId="{FA3DCE98-70DB-4C6B-AA74-EC28C2CF797F}" type="parTrans" cxnId="{07B9E785-D40B-43D1-B314-57CB6CF2E148}">
      <dgm:prSet/>
      <dgm:spPr/>
      <dgm:t>
        <a:bodyPr/>
        <a:lstStyle/>
        <a:p>
          <a:endParaRPr lang="ru-RU" sz="1800" b="0"/>
        </a:p>
      </dgm:t>
    </dgm:pt>
    <dgm:pt modelId="{231FDE15-0297-49DC-A166-12B684328283}" type="sibTrans" cxnId="{07B9E785-D40B-43D1-B314-57CB6CF2E148}">
      <dgm:prSet/>
      <dgm:spPr/>
      <dgm:t>
        <a:bodyPr/>
        <a:lstStyle/>
        <a:p>
          <a:endParaRPr lang="ru-RU" sz="1800" b="0"/>
        </a:p>
      </dgm:t>
    </dgm:pt>
    <dgm:pt modelId="{57B863F2-E0BA-445B-A4FD-276B1C6AF7C5}">
      <dgm:prSet phldrT="[Текст]" custT="1"/>
      <dgm:spPr/>
      <dgm:t>
        <a:bodyPr/>
        <a:lstStyle/>
        <a:p>
          <a:r>
            <a:rPr lang="ru-RU" sz="1100" b="0" dirty="0"/>
            <a:t>Обеспечение работы сети и оборудования</a:t>
          </a:r>
        </a:p>
      </dgm:t>
    </dgm:pt>
    <dgm:pt modelId="{DC720948-EEF4-4237-BC3D-2B26961BA9D1}" type="parTrans" cxnId="{AB63C5F8-9184-4797-99EE-E7BE028092EF}">
      <dgm:prSet/>
      <dgm:spPr/>
      <dgm:t>
        <a:bodyPr/>
        <a:lstStyle/>
        <a:p>
          <a:endParaRPr lang="ru-RU" sz="1800" b="0"/>
        </a:p>
      </dgm:t>
    </dgm:pt>
    <dgm:pt modelId="{5E0B3357-3209-4F5E-AFAD-A9C8ACFB28E7}" type="sibTrans" cxnId="{AB63C5F8-9184-4797-99EE-E7BE028092EF}">
      <dgm:prSet/>
      <dgm:spPr/>
      <dgm:t>
        <a:bodyPr/>
        <a:lstStyle/>
        <a:p>
          <a:endParaRPr lang="ru-RU" sz="1800" b="0"/>
        </a:p>
      </dgm:t>
    </dgm:pt>
    <dgm:pt modelId="{597BB26D-2278-4800-B5AF-D52D80620D5C}">
      <dgm:prSet phldrT="[Текст]" custT="1"/>
      <dgm:spPr/>
      <dgm:t>
        <a:bodyPr/>
        <a:lstStyle/>
        <a:p>
          <a:r>
            <a:rPr lang="ru-RU" sz="900" b="0" dirty="0"/>
            <a:t>Подсистема анализа и управления стабильностью работы сети</a:t>
          </a:r>
        </a:p>
      </dgm:t>
    </dgm:pt>
    <dgm:pt modelId="{EE6D1CFA-A77C-409C-B789-14954FD34B17}" type="parTrans" cxnId="{C463724E-58EF-4A8D-9CC7-6AF2739BB147}">
      <dgm:prSet/>
      <dgm:spPr/>
      <dgm:t>
        <a:bodyPr/>
        <a:lstStyle/>
        <a:p>
          <a:endParaRPr lang="ru-RU" sz="1800" b="0"/>
        </a:p>
      </dgm:t>
    </dgm:pt>
    <dgm:pt modelId="{39CDFA88-97F2-4EF4-9BF2-83C6E77A44D1}" type="sibTrans" cxnId="{C463724E-58EF-4A8D-9CC7-6AF2739BB147}">
      <dgm:prSet/>
      <dgm:spPr/>
      <dgm:t>
        <a:bodyPr/>
        <a:lstStyle/>
        <a:p>
          <a:endParaRPr lang="ru-RU" sz="1800" b="0"/>
        </a:p>
      </dgm:t>
    </dgm:pt>
    <dgm:pt modelId="{1DB71D38-2C49-43FC-B119-CD3833C3175F}">
      <dgm:prSet phldrT="[Текст]" custT="1"/>
      <dgm:spPr/>
      <dgm:t>
        <a:bodyPr/>
        <a:lstStyle/>
        <a:p>
          <a:r>
            <a:rPr lang="ru-RU" sz="900" b="0" dirty="0"/>
            <a:t>Подсистема управления производительностью сети</a:t>
          </a:r>
        </a:p>
      </dgm:t>
    </dgm:pt>
    <dgm:pt modelId="{92034E05-9CB9-4675-A98E-E424C8BB6EC0}" type="parTrans" cxnId="{EA9E99C6-82CE-4AD4-92B6-FD587D7A4CEA}">
      <dgm:prSet/>
      <dgm:spPr/>
      <dgm:t>
        <a:bodyPr/>
        <a:lstStyle/>
        <a:p>
          <a:endParaRPr lang="ru-RU" sz="1800" b="0"/>
        </a:p>
      </dgm:t>
    </dgm:pt>
    <dgm:pt modelId="{59BAD8DE-4DC8-44A2-B8C8-84612D58B4B9}" type="sibTrans" cxnId="{EA9E99C6-82CE-4AD4-92B6-FD587D7A4CEA}">
      <dgm:prSet/>
      <dgm:spPr/>
      <dgm:t>
        <a:bodyPr/>
        <a:lstStyle/>
        <a:p>
          <a:endParaRPr lang="ru-RU" sz="1800" b="0"/>
        </a:p>
      </dgm:t>
    </dgm:pt>
    <dgm:pt modelId="{56F0A1A2-E05B-4CFA-9996-B9E49D96D8AD}">
      <dgm:prSet phldrT="[Текст]" custT="1"/>
      <dgm:spPr/>
      <dgm:t>
        <a:bodyPr/>
        <a:lstStyle/>
        <a:p>
          <a:r>
            <a:rPr lang="ru-RU" sz="900" b="0" dirty="0"/>
            <a:t>Оценка уровня исполнения заявок</a:t>
          </a:r>
        </a:p>
      </dgm:t>
    </dgm:pt>
    <dgm:pt modelId="{64F04C13-43A3-4912-8749-72AEAC67E6AF}" type="sibTrans" cxnId="{31ED12EB-139C-4676-AACE-EB34C25B3700}">
      <dgm:prSet/>
      <dgm:spPr/>
      <dgm:t>
        <a:bodyPr/>
        <a:lstStyle/>
        <a:p>
          <a:endParaRPr lang="ru-RU" sz="1800" b="0"/>
        </a:p>
      </dgm:t>
    </dgm:pt>
    <dgm:pt modelId="{65E53EB7-1E57-40A9-B9AD-4F5265939CC7}" type="parTrans" cxnId="{31ED12EB-139C-4676-AACE-EB34C25B3700}">
      <dgm:prSet/>
      <dgm:spPr/>
      <dgm:t>
        <a:bodyPr/>
        <a:lstStyle/>
        <a:p>
          <a:endParaRPr lang="ru-RU" sz="1800" b="0"/>
        </a:p>
      </dgm:t>
    </dgm:pt>
    <dgm:pt modelId="{A5948AFF-6A4D-49D4-8A1D-234A362103C4}" type="pres">
      <dgm:prSet presAssocID="{29644CBA-EF7E-4FBA-B8D0-AC8785BAD191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59B4E4DB-F433-49DC-B2E1-DDE68244727C}" type="pres">
      <dgm:prSet presAssocID="{29644CBA-EF7E-4FBA-B8D0-AC8785BAD191}" presName="hierFlow" presStyleCnt="0"/>
      <dgm:spPr/>
    </dgm:pt>
    <dgm:pt modelId="{5330A3B0-F80B-49A2-B59E-151CF3C75C89}" type="pres">
      <dgm:prSet presAssocID="{29644CBA-EF7E-4FBA-B8D0-AC8785BAD191}" presName="firstBuf" presStyleCnt="0"/>
      <dgm:spPr/>
    </dgm:pt>
    <dgm:pt modelId="{50CBF3E0-F173-4F97-94B5-D980E2622032}" type="pres">
      <dgm:prSet presAssocID="{29644CBA-EF7E-4FBA-B8D0-AC8785BAD191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F2DB0383-1B37-4DB2-8AE6-C19229432943}" type="pres">
      <dgm:prSet presAssocID="{D86E8D60-701B-4111-993D-50C4E6A7DC6A}" presName="Name14" presStyleCnt="0"/>
      <dgm:spPr/>
    </dgm:pt>
    <dgm:pt modelId="{7F54D61E-9DF3-4628-B053-F10F327D5AE7}" type="pres">
      <dgm:prSet presAssocID="{D86E8D60-701B-4111-993D-50C4E6A7DC6A}" presName="level1Shape" presStyleLbl="node0" presStyleIdx="0" presStyleCnt="1" custScaleX="436204">
        <dgm:presLayoutVars>
          <dgm:chPref val="3"/>
        </dgm:presLayoutVars>
      </dgm:prSet>
      <dgm:spPr/>
    </dgm:pt>
    <dgm:pt modelId="{B0595D15-885A-4430-AF48-AB86011CB912}" type="pres">
      <dgm:prSet presAssocID="{D86E8D60-701B-4111-993D-50C4E6A7DC6A}" presName="hierChild2" presStyleCnt="0"/>
      <dgm:spPr/>
    </dgm:pt>
    <dgm:pt modelId="{B0824FB4-CBE6-4440-AE75-AA43AFBBC42A}" type="pres">
      <dgm:prSet presAssocID="{5EF4F84A-2777-430D-8F2F-1F22A9EC22C5}" presName="Name19" presStyleLbl="parChTrans1D2" presStyleIdx="0" presStyleCnt="1"/>
      <dgm:spPr/>
    </dgm:pt>
    <dgm:pt modelId="{890BD06C-07D7-4843-BAC8-B66B56FC7734}" type="pres">
      <dgm:prSet presAssocID="{F588B9F7-2366-4B7B-99F8-2CCBB6ED71BD}" presName="Name21" presStyleCnt="0"/>
      <dgm:spPr/>
    </dgm:pt>
    <dgm:pt modelId="{4D5F9D03-499D-4381-9AF8-A964417E69AC}" type="pres">
      <dgm:prSet presAssocID="{F588B9F7-2366-4B7B-99F8-2CCBB6ED71BD}" presName="level2Shape" presStyleLbl="node2" presStyleIdx="0" presStyleCnt="1" custScaleX="436204"/>
      <dgm:spPr/>
    </dgm:pt>
    <dgm:pt modelId="{21BAD22C-2C02-43D0-9589-D3DEAA589A1D}" type="pres">
      <dgm:prSet presAssocID="{F588B9F7-2366-4B7B-99F8-2CCBB6ED71BD}" presName="hierChild3" presStyleCnt="0"/>
      <dgm:spPr/>
    </dgm:pt>
    <dgm:pt modelId="{6F14E724-FF1D-4349-9E34-74FEEACA2801}" type="pres">
      <dgm:prSet presAssocID="{40BEAEFE-356E-4B88-B973-A1A0AD57E180}" presName="Name19" presStyleLbl="parChTrans1D3" presStyleIdx="0" presStyleCnt="1"/>
      <dgm:spPr/>
    </dgm:pt>
    <dgm:pt modelId="{616C8A6B-6A89-420A-800C-08106E4AB4DE}" type="pres">
      <dgm:prSet presAssocID="{C538443E-7353-4E2D-AB4F-22E9A90F528D}" presName="Name21" presStyleCnt="0"/>
      <dgm:spPr/>
    </dgm:pt>
    <dgm:pt modelId="{EBA6EDA6-7C15-471F-B868-638FC99B03F3}" type="pres">
      <dgm:prSet presAssocID="{C538443E-7353-4E2D-AB4F-22E9A90F528D}" presName="level2Shape" presStyleLbl="node3" presStyleIdx="0" presStyleCnt="1" custScaleX="436204"/>
      <dgm:spPr/>
    </dgm:pt>
    <dgm:pt modelId="{9DA2E3C2-F96B-436A-941A-C07FFFF398D5}" type="pres">
      <dgm:prSet presAssocID="{C538443E-7353-4E2D-AB4F-22E9A90F528D}" presName="hierChild3" presStyleCnt="0"/>
      <dgm:spPr/>
    </dgm:pt>
    <dgm:pt modelId="{371B918D-7EF1-41F7-83CA-C0159098353D}" type="pres">
      <dgm:prSet presAssocID="{569B90CA-A40A-460A-8B99-6CD743D51692}" presName="Name19" presStyleLbl="parChTrans1D4" presStyleIdx="0" presStyleCnt="1"/>
      <dgm:spPr/>
    </dgm:pt>
    <dgm:pt modelId="{49902416-0EEF-4BA7-B4B1-8508936169DF}" type="pres">
      <dgm:prSet presAssocID="{04831345-4D2B-4748-A784-6578A1B6384D}" presName="Name21" presStyleCnt="0"/>
      <dgm:spPr/>
    </dgm:pt>
    <dgm:pt modelId="{A68508A0-51B0-4AA6-B6DE-11F20D080FD3}" type="pres">
      <dgm:prSet presAssocID="{04831345-4D2B-4748-A784-6578A1B6384D}" presName="level2Shape" presStyleLbl="node4" presStyleIdx="0" presStyleCnt="1" custScaleX="436204"/>
      <dgm:spPr/>
    </dgm:pt>
    <dgm:pt modelId="{7DA4B2CF-175E-4A30-B45D-25B37AA77C93}" type="pres">
      <dgm:prSet presAssocID="{04831345-4D2B-4748-A784-6578A1B6384D}" presName="hierChild3" presStyleCnt="0"/>
      <dgm:spPr/>
    </dgm:pt>
    <dgm:pt modelId="{33A23DDA-9766-4435-AD46-9F36E7A631BB}" type="pres">
      <dgm:prSet presAssocID="{29644CBA-EF7E-4FBA-B8D0-AC8785BAD191}" presName="bgShapesFlow" presStyleCnt="0"/>
      <dgm:spPr/>
    </dgm:pt>
    <dgm:pt modelId="{704E2360-6E17-4AD3-86DF-6E275655589F}" type="pres">
      <dgm:prSet presAssocID="{872CC56A-046D-4365-AE9F-1BCB0F6DFB06}" presName="rectComp" presStyleCnt="0"/>
      <dgm:spPr/>
    </dgm:pt>
    <dgm:pt modelId="{47E1BC5E-7C92-4227-BC54-14906BDB2830}" type="pres">
      <dgm:prSet presAssocID="{872CC56A-046D-4365-AE9F-1BCB0F6DFB06}" presName="bgRect" presStyleLbl="bgShp" presStyleIdx="0" presStyleCnt="4" custLinFactNeighborX="427" custLinFactNeighborY="-6236"/>
      <dgm:spPr/>
    </dgm:pt>
    <dgm:pt modelId="{2DFEDB42-C59F-42CA-AD7B-00705F79362F}" type="pres">
      <dgm:prSet presAssocID="{872CC56A-046D-4365-AE9F-1BCB0F6DFB06}" presName="bgRectTx" presStyleLbl="bgShp" presStyleIdx="0" presStyleCnt="4">
        <dgm:presLayoutVars>
          <dgm:bulletEnabled val="1"/>
        </dgm:presLayoutVars>
      </dgm:prSet>
      <dgm:spPr/>
    </dgm:pt>
    <dgm:pt modelId="{9F2441C8-E23D-4EF9-9698-0A192B8174EF}" type="pres">
      <dgm:prSet presAssocID="{872CC56A-046D-4365-AE9F-1BCB0F6DFB06}" presName="spComp" presStyleCnt="0"/>
      <dgm:spPr/>
    </dgm:pt>
    <dgm:pt modelId="{DD4AE72C-AA83-44D0-81F6-6C1A4A49491D}" type="pres">
      <dgm:prSet presAssocID="{872CC56A-046D-4365-AE9F-1BCB0F6DFB06}" presName="vSp" presStyleCnt="0"/>
      <dgm:spPr/>
    </dgm:pt>
    <dgm:pt modelId="{A759A541-5AC6-46B8-B84E-4B13099B1758}" type="pres">
      <dgm:prSet presAssocID="{E9CFC848-8126-4D79-80C9-2C0335371C11}" presName="rectComp" presStyleCnt="0"/>
      <dgm:spPr/>
    </dgm:pt>
    <dgm:pt modelId="{30E46686-3246-4602-9902-29F39C9A5827}" type="pres">
      <dgm:prSet presAssocID="{E9CFC848-8126-4D79-80C9-2C0335371C11}" presName="bgRect" presStyleLbl="bgShp" presStyleIdx="1" presStyleCnt="4"/>
      <dgm:spPr/>
    </dgm:pt>
    <dgm:pt modelId="{333D6E14-0B3D-497A-86C0-907DF560B374}" type="pres">
      <dgm:prSet presAssocID="{E9CFC848-8126-4D79-80C9-2C0335371C11}" presName="bgRectTx" presStyleLbl="bgShp" presStyleIdx="1" presStyleCnt="4">
        <dgm:presLayoutVars>
          <dgm:bulletEnabled val="1"/>
        </dgm:presLayoutVars>
      </dgm:prSet>
      <dgm:spPr/>
    </dgm:pt>
    <dgm:pt modelId="{09CD1CFC-3906-4D8F-9668-3423521CD8D4}" type="pres">
      <dgm:prSet presAssocID="{E9CFC848-8126-4D79-80C9-2C0335371C11}" presName="spComp" presStyleCnt="0"/>
      <dgm:spPr/>
    </dgm:pt>
    <dgm:pt modelId="{3089E7D8-6FC8-43F7-A514-A08EE467A4B9}" type="pres">
      <dgm:prSet presAssocID="{E9CFC848-8126-4D79-80C9-2C0335371C11}" presName="vSp" presStyleCnt="0"/>
      <dgm:spPr/>
    </dgm:pt>
    <dgm:pt modelId="{803F7C9A-8629-4D7B-96A0-5571520D288E}" type="pres">
      <dgm:prSet presAssocID="{81A8437A-BBDC-475D-9F56-13D61B480672}" presName="rectComp" presStyleCnt="0"/>
      <dgm:spPr/>
    </dgm:pt>
    <dgm:pt modelId="{48F56AA5-0F90-4F81-94CD-69B2DD93985E}" type="pres">
      <dgm:prSet presAssocID="{81A8437A-BBDC-475D-9F56-13D61B480672}" presName="bgRect" presStyleLbl="bgShp" presStyleIdx="2" presStyleCnt="4"/>
      <dgm:spPr/>
    </dgm:pt>
    <dgm:pt modelId="{DC49C388-D582-4BDD-A27E-5C3B741555DA}" type="pres">
      <dgm:prSet presAssocID="{81A8437A-BBDC-475D-9F56-13D61B480672}" presName="bgRectTx" presStyleLbl="bgShp" presStyleIdx="2" presStyleCnt="4">
        <dgm:presLayoutVars>
          <dgm:bulletEnabled val="1"/>
        </dgm:presLayoutVars>
      </dgm:prSet>
      <dgm:spPr/>
    </dgm:pt>
    <dgm:pt modelId="{1C666A2E-1E17-4EC0-BD76-D3F6F53C34BE}" type="pres">
      <dgm:prSet presAssocID="{81A8437A-BBDC-475D-9F56-13D61B480672}" presName="spComp" presStyleCnt="0"/>
      <dgm:spPr/>
    </dgm:pt>
    <dgm:pt modelId="{257FC459-DAE3-4E62-86AF-40DF7BD02F4F}" type="pres">
      <dgm:prSet presAssocID="{81A8437A-BBDC-475D-9F56-13D61B480672}" presName="vSp" presStyleCnt="0"/>
      <dgm:spPr/>
    </dgm:pt>
    <dgm:pt modelId="{9B2843AD-69AD-45A2-BEAB-501ACACD7F04}" type="pres">
      <dgm:prSet presAssocID="{57B863F2-E0BA-445B-A4FD-276B1C6AF7C5}" presName="rectComp" presStyleCnt="0"/>
      <dgm:spPr/>
    </dgm:pt>
    <dgm:pt modelId="{5789C852-270C-4128-8973-3DA810F4F4DB}" type="pres">
      <dgm:prSet presAssocID="{57B863F2-E0BA-445B-A4FD-276B1C6AF7C5}" presName="bgRect" presStyleLbl="bgShp" presStyleIdx="3" presStyleCnt="4"/>
      <dgm:spPr/>
    </dgm:pt>
    <dgm:pt modelId="{8AEF2465-2B71-470F-AC35-8068E4288CCA}" type="pres">
      <dgm:prSet presAssocID="{57B863F2-E0BA-445B-A4FD-276B1C6AF7C5}" presName="bgRectTx" presStyleLbl="bgShp" presStyleIdx="3" presStyleCnt="4">
        <dgm:presLayoutVars>
          <dgm:bulletEnabled val="1"/>
        </dgm:presLayoutVars>
      </dgm:prSet>
      <dgm:spPr/>
    </dgm:pt>
  </dgm:ptLst>
  <dgm:cxnLst>
    <dgm:cxn modelId="{AE1E0609-6E04-441C-B8A3-70D83459D542}" type="presOf" srcId="{53E36CC7-17DD-455D-85B8-DCDD4794FD7C}" destId="{DC49C388-D582-4BDD-A27E-5C3B741555DA}" srcOrd="1" destOrd="2" presId="urn:microsoft.com/office/officeart/2005/8/layout/hierarchy6"/>
    <dgm:cxn modelId="{0CB7E00B-F94D-4520-90CD-010D1D481CCE}" srcId="{F588B9F7-2366-4B7B-99F8-2CCBB6ED71BD}" destId="{C538443E-7353-4E2D-AB4F-22E9A90F528D}" srcOrd="0" destOrd="0" parTransId="{40BEAEFE-356E-4B88-B973-A1A0AD57E180}" sibTransId="{F2B1F0D5-E706-4D7F-99E1-68E089CAA2C4}"/>
    <dgm:cxn modelId="{359CB30C-AEDA-4B95-8854-6C126A764872}" type="presOf" srcId="{53E36CC7-17DD-455D-85B8-DCDD4794FD7C}" destId="{48F56AA5-0F90-4F81-94CD-69B2DD93985E}" srcOrd="0" destOrd="2" presId="urn:microsoft.com/office/officeart/2005/8/layout/hierarchy6"/>
    <dgm:cxn modelId="{CB0E5E0D-AE91-47B1-996E-1AF1CE7389A5}" type="presOf" srcId="{81A8437A-BBDC-475D-9F56-13D61B480672}" destId="{48F56AA5-0F90-4F81-94CD-69B2DD93985E}" srcOrd="0" destOrd="0" presId="urn:microsoft.com/office/officeart/2005/8/layout/hierarchy6"/>
    <dgm:cxn modelId="{4F68F20E-680D-4964-80E7-240D70127811}" type="presOf" srcId="{569B90CA-A40A-460A-8B99-6CD743D51692}" destId="{371B918D-7EF1-41F7-83CA-C0159098353D}" srcOrd="0" destOrd="0" presId="urn:microsoft.com/office/officeart/2005/8/layout/hierarchy6"/>
    <dgm:cxn modelId="{C0EB7216-4B0C-4847-952D-310EF1C099FC}" type="presOf" srcId="{469E7FFA-2DBA-4F02-9050-E02BBCC213B3}" destId="{47E1BC5E-7C92-4227-BC54-14906BDB2830}" srcOrd="0" destOrd="2" presId="urn:microsoft.com/office/officeart/2005/8/layout/hierarchy6"/>
    <dgm:cxn modelId="{9A761519-980F-4643-9CC4-AF3CC9CB4C0F}" srcId="{872CC56A-046D-4365-AE9F-1BCB0F6DFB06}" destId="{469E7FFA-2DBA-4F02-9050-E02BBCC213B3}" srcOrd="1" destOrd="0" parTransId="{241BD739-BF9E-443F-9139-07F2737AB7B8}" sibTransId="{E681F859-06EE-4785-9712-1C574E2D7BB4}"/>
    <dgm:cxn modelId="{B185B319-891A-4116-BA93-EE323F6DF770}" type="presOf" srcId="{57B863F2-E0BA-445B-A4FD-276B1C6AF7C5}" destId="{8AEF2465-2B71-470F-AC35-8068E4288CCA}" srcOrd="1" destOrd="0" presId="urn:microsoft.com/office/officeart/2005/8/layout/hierarchy6"/>
    <dgm:cxn modelId="{79317A1E-63D3-4263-93C3-E6D02E0DC480}" type="presOf" srcId="{F588B9F7-2366-4B7B-99F8-2CCBB6ED71BD}" destId="{4D5F9D03-499D-4381-9AF8-A964417E69AC}" srcOrd="0" destOrd="0" presId="urn:microsoft.com/office/officeart/2005/8/layout/hierarchy6"/>
    <dgm:cxn modelId="{048F1E2D-91CF-4893-A839-F33959C4ED20}" type="presOf" srcId="{29644CBA-EF7E-4FBA-B8D0-AC8785BAD191}" destId="{A5948AFF-6A4D-49D4-8A1D-234A362103C4}" srcOrd="0" destOrd="0" presId="urn:microsoft.com/office/officeart/2005/8/layout/hierarchy6"/>
    <dgm:cxn modelId="{5ED1C532-AB0D-4818-A232-A2727366DB89}" type="presOf" srcId="{5EF4F84A-2777-430D-8F2F-1F22A9EC22C5}" destId="{B0824FB4-CBE6-4440-AE75-AA43AFBBC42A}" srcOrd="0" destOrd="0" presId="urn:microsoft.com/office/officeart/2005/8/layout/hierarchy6"/>
    <dgm:cxn modelId="{D313EB36-DB66-4943-A9EC-0F019B40DCAA}" srcId="{D86E8D60-701B-4111-993D-50C4E6A7DC6A}" destId="{F588B9F7-2366-4B7B-99F8-2CCBB6ED71BD}" srcOrd="0" destOrd="0" parTransId="{5EF4F84A-2777-430D-8F2F-1F22A9EC22C5}" sibTransId="{3C34F40D-E257-46B1-9E22-7190EAD22047}"/>
    <dgm:cxn modelId="{7E40C15B-1DC0-4F7F-8F13-C6D50C1A3D8D}" srcId="{29644CBA-EF7E-4FBA-B8D0-AC8785BAD191}" destId="{81A8437A-BBDC-475D-9F56-13D61B480672}" srcOrd="3" destOrd="0" parTransId="{3E19C66F-1BA0-49E9-A83D-D33243C92770}" sibTransId="{5D0E0C9A-4655-4FED-A7E1-8D05B436F5FF}"/>
    <dgm:cxn modelId="{91B38543-031B-4AEE-9369-A8CA6ABA5439}" srcId="{E9CFC848-8126-4D79-80C9-2C0335371C11}" destId="{626F6191-FB2B-4DC6-80AE-F24C9E4ACAD4}" srcOrd="1" destOrd="0" parTransId="{E660D81C-DF2C-4D60-90FC-5402BA7C1FD5}" sibTransId="{4F2097B9-A8D3-43D7-BF26-3BF90C7F0B9A}"/>
    <dgm:cxn modelId="{8BA9B469-7CE6-403A-BD63-3D3240C6F6D8}" type="presOf" srcId="{2F82AA16-7944-4AA0-9D32-3ADA4E95B8AE}" destId="{48F56AA5-0F90-4F81-94CD-69B2DD93985E}" srcOrd="0" destOrd="1" presId="urn:microsoft.com/office/officeart/2005/8/layout/hierarchy6"/>
    <dgm:cxn modelId="{B8DCE469-72FE-4DCD-9C38-C385CE68F2D9}" srcId="{872CC56A-046D-4365-AE9F-1BCB0F6DFB06}" destId="{D738066C-459D-44DE-A1B1-9C26BF395341}" srcOrd="0" destOrd="0" parTransId="{7C38B865-1302-4900-9D91-9F40251E2AB3}" sibTransId="{D30C6313-7F22-4F59-A959-CC6A94CA35A9}"/>
    <dgm:cxn modelId="{284F814A-15AF-4D69-9586-5CAC898D6527}" type="presOf" srcId="{2F82AA16-7944-4AA0-9D32-3ADA4E95B8AE}" destId="{DC49C388-D582-4BDD-A27E-5C3B741555DA}" srcOrd="1" destOrd="1" presId="urn:microsoft.com/office/officeart/2005/8/layout/hierarchy6"/>
    <dgm:cxn modelId="{D1EE3E4B-582C-4AE9-8FE1-32440D19030B}" type="presOf" srcId="{C538443E-7353-4E2D-AB4F-22E9A90F528D}" destId="{EBA6EDA6-7C15-471F-B868-638FC99B03F3}" srcOrd="0" destOrd="0" presId="urn:microsoft.com/office/officeart/2005/8/layout/hierarchy6"/>
    <dgm:cxn modelId="{455ECA4C-FF24-4CB9-A4E7-23D386A53703}" type="presOf" srcId="{872CC56A-046D-4365-AE9F-1BCB0F6DFB06}" destId="{47E1BC5E-7C92-4227-BC54-14906BDB2830}" srcOrd="0" destOrd="0" presId="urn:microsoft.com/office/officeart/2005/8/layout/hierarchy6"/>
    <dgm:cxn modelId="{C463724E-58EF-4A8D-9CC7-6AF2739BB147}" srcId="{57B863F2-E0BA-445B-A4FD-276B1C6AF7C5}" destId="{597BB26D-2278-4800-B5AF-D52D80620D5C}" srcOrd="0" destOrd="0" parTransId="{EE6D1CFA-A77C-409C-B789-14954FD34B17}" sibTransId="{39CDFA88-97F2-4EF4-9BF2-83C6E77A44D1}"/>
    <dgm:cxn modelId="{33F95A52-3415-418E-9779-7E8A736F2B21}" type="presOf" srcId="{81A8437A-BBDC-475D-9F56-13D61B480672}" destId="{DC49C388-D582-4BDD-A27E-5C3B741555DA}" srcOrd="1" destOrd="0" presId="urn:microsoft.com/office/officeart/2005/8/layout/hierarchy6"/>
    <dgm:cxn modelId="{7EEBCF52-4F64-4DD4-B1ED-7CDCC227480C}" srcId="{29644CBA-EF7E-4FBA-B8D0-AC8785BAD191}" destId="{872CC56A-046D-4365-AE9F-1BCB0F6DFB06}" srcOrd="1" destOrd="0" parTransId="{8FE7A4FC-245C-42DA-9AD0-1F95801BA2F9}" sibTransId="{37736447-E8C0-4ADD-82D3-7137E87154CF}"/>
    <dgm:cxn modelId="{083BCC75-0A7B-4317-959D-C92A29483E28}" type="presOf" srcId="{597BB26D-2278-4800-B5AF-D52D80620D5C}" destId="{8AEF2465-2B71-470F-AC35-8068E4288CCA}" srcOrd="1" destOrd="1" presId="urn:microsoft.com/office/officeart/2005/8/layout/hierarchy6"/>
    <dgm:cxn modelId="{44D4D179-CD43-4315-8B43-FAC10000BA76}" type="presOf" srcId="{1DB71D38-2C49-43FC-B119-CD3833C3175F}" destId="{8AEF2465-2B71-470F-AC35-8068E4288CCA}" srcOrd="1" destOrd="2" presId="urn:microsoft.com/office/officeart/2005/8/layout/hierarchy6"/>
    <dgm:cxn modelId="{FFADDF7C-5D6E-460A-9FB3-C58AF475A67C}" type="presOf" srcId="{D86E8D60-701B-4111-993D-50C4E6A7DC6A}" destId="{7F54D61E-9DF3-4628-B053-F10F327D5AE7}" srcOrd="0" destOrd="0" presId="urn:microsoft.com/office/officeart/2005/8/layout/hierarchy6"/>
    <dgm:cxn modelId="{55F3A67E-55B9-441D-9149-2A2BF2CFFB8E}" srcId="{C538443E-7353-4E2D-AB4F-22E9A90F528D}" destId="{04831345-4D2B-4748-A784-6578A1B6384D}" srcOrd="0" destOrd="0" parTransId="{569B90CA-A40A-460A-8B99-6CD743D51692}" sibTransId="{36A2DA54-92BB-481C-847F-B15CCEF63344}"/>
    <dgm:cxn modelId="{9E387E85-B214-411F-909B-04F95F4AC665}" type="presOf" srcId="{D738066C-459D-44DE-A1B1-9C26BF395341}" destId="{47E1BC5E-7C92-4227-BC54-14906BDB2830}" srcOrd="0" destOrd="1" presId="urn:microsoft.com/office/officeart/2005/8/layout/hierarchy6"/>
    <dgm:cxn modelId="{A7579585-1F5C-4115-A239-092D772CF7A6}" type="presOf" srcId="{872CC56A-046D-4365-AE9F-1BCB0F6DFB06}" destId="{2DFEDB42-C59F-42CA-AD7B-00705F79362F}" srcOrd="1" destOrd="0" presId="urn:microsoft.com/office/officeart/2005/8/layout/hierarchy6"/>
    <dgm:cxn modelId="{07B9E785-D40B-43D1-B314-57CB6CF2E148}" srcId="{81A8437A-BBDC-475D-9F56-13D61B480672}" destId="{53E36CC7-17DD-455D-85B8-DCDD4794FD7C}" srcOrd="1" destOrd="0" parTransId="{FA3DCE98-70DB-4C6B-AA74-EC28C2CF797F}" sibTransId="{231FDE15-0297-49DC-A166-12B684328283}"/>
    <dgm:cxn modelId="{E4DF968A-D837-4C9D-A454-639020B38E1C}" srcId="{29644CBA-EF7E-4FBA-B8D0-AC8785BAD191}" destId="{E9CFC848-8126-4D79-80C9-2C0335371C11}" srcOrd="2" destOrd="0" parTransId="{E70AB248-8C89-4B7F-BBD6-AAA8112E9A9C}" sibTransId="{8B012B0F-8D52-4DC3-82F5-BD41DE820606}"/>
    <dgm:cxn modelId="{8EFA4D92-61DC-4E0D-8BED-7E4DE69DB1EF}" type="presOf" srcId="{469E7FFA-2DBA-4F02-9050-E02BBCC213B3}" destId="{2DFEDB42-C59F-42CA-AD7B-00705F79362F}" srcOrd="1" destOrd="2" presId="urn:microsoft.com/office/officeart/2005/8/layout/hierarchy6"/>
    <dgm:cxn modelId="{5BFDA49A-DCF3-41D7-A646-28773814B1B0}" type="presOf" srcId="{1DB71D38-2C49-43FC-B119-CD3833C3175F}" destId="{5789C852-270C-4128-8973-3DA810F4F4DB}" srcOrd="0" destOrd="2" presId="urn:microsoft.com/office/officeart/2005/8/layout/hierarchy6"/>
    <dgm:cxn modelId="{292C2B9D-E5DE-4D39-AE3A-457DAB750850}" type="presOf" srcId="{D738066C-459D-44DE-A1B1-9C26BF395341}" destId="{2DFEDB42-C59F-42CA-AD7B-00705F79362F}" srcOrd="1" destOrd="1" presId="urn:microsoft.com/office/officeart/2005/8/layout/hierarchy6"/>
    <dgm:cxn modelId="{6AE121AB-11C8-44DD-B7CF-9657BB8CE3FD}" type="presOf" srcId="{40BEAEFE-356E-4B88-B973-A1A0AD57E180}" destId="{6F14E724-FF1D-4349-9E34-74FEEACA2801}" srcOrd="0" destOrd="0" presId="urn:microsoft.com/office/officeart/2005/8/layout/hierarchy6"/>
    <dgm:cxn modelId="{EEEA6CB3-2178-470E-AA18-8D586FEBD6B9}" type="presOf" srcId="{04831345-4D2B-4748-A784-6578A1B6384D}" destId="{A68508A0-51B0-4AA6-B6DE-11F20D080FD3}" srcOrd="0" destOrd="0" presId="urn:microsoft.com/office/officeart/2005/8/layout/hierarchy6"/>
    <dgm:cxn modelId="{6069E2B7-A42E-4786-8F9A-A27381EA7941}" type="presOf" srcId="{56F0A1A2-E05B-4CFA-9996-B9E49D96D8AD}" destId="{333D6E14-0B3D-497A-86C0-907DF560B374}" srcOrd="1" destOrd="1" presId="urn:microsoft.com/office/officeart/2005/8/layout/hierarchy6"/>
    <dgm:cxn modelId="{6F014CB8-0C0D-429F-AF2C-1A04D5A1C4EC}" type="presOf" srcId="{E9CFC848-8126-4D79-80C9-2C0335371C11}" destId="{30E46686-3246-4602-9902-29F39C9A5827}" srcOrd="0" destOrd="0" presId="urn:microsoft.com/office/officeart/2005/8/layout/hierarchy6"/>
    <dgm:cxn modelId="{EA9E99C6-82CE-4AD4-92B6-FD587D7A4CEA}" srcId="{57B863F2-E0BA-445B-A4FD-276B1C6AF7C5}" destId="{1DB71D38-2C49-43FC-B119-CD3833C3175F}" srcOrd="1" destOrd="0" parTransId="{92034E05-9CB9-4675-A98E-E424C8BB6EC0}" sibTransId="{59BAD8DE-4DC8-44A2-B8C8-84612D58B4B9}"/>
    <dgm:cxn modelId="{597130C7-F94B-419A-A096-85EF9B131735}" srcId="{81A8437A-BBDC-475D-9F56-13D61B480672}" destId="{2F82AA16-7944-4AA0-9D32-3ADA4E95B8AE}" srcOrd="0" destOrd="0" parTransId="{2C066D0D-0AC8-4D00-8F4B-D4AFFA424E6F}" sibTransId="{1835079D-473F-423C-9D75-01B6CA35EFB3}"/>
    <dgm:cxn modelId="{CA3B81CF-E68F-45F1-BED3-763C405461A0}" type="presOf" srcId="{626F6191-FB2B-4DC6-80AE-F24C9E4ACAD4}" destId="{333D6E14-0B3D-497A-86C0-907DF560B374}" srcOrd="1" destOrd="2" presId="urn:microsoft.com/office/officeart/2005/8/layout/hierarchy6"/>
    <dgm:cxn modelId="{2E806FE0-C02E-48FD-BF87-7FA048C1B144}" type="presOf" srcId="{57B863F2-E0BA-445B-A4FD-276B1C6AF7C5}" destId="{5789C852-270C-4128-8973-3DA810F4F4DB}" srcOrd="0" destOrd="0" presId="urn:microsoft.com/office/officeart/2005/8/layout/hierarchy6"/>
    <dgm:cxn modelId="{31ED12EB-139C-4676-AACE-EB34C25B3700}" srcId="{E9CFC848-8126-4D79-80C9-2C0335371C11}" destId="{56F0A1A2-E05B-4CFA-9996-B9E49D96D8AD}" srcOrd="0" destOrd="0" parTransId="{65E53EB7-1E57-40A9-B9AD-4F5265939CC7}" sibTransId="{64F04C13-43A3-4912-8749-72AEAC67E6AF}"/>
    <dgm:cxn modelId="{EAA410EE-321E-41B8-9162-D52A44904E0A}" type="presOf" srcId="{626F6191-FB2B-4DC6-80AE-F24C9E4ACAD4}" destId="{30E46686-3246-4602-9902-29F39C9A5827}" srcOrd="0" destOrd="2" presId="urn:microsoft.com/office/officeart/2005/8/layout/hierarchy6"/>
    <dgm:cxn modelId="{EA05F2F2-FE2F-49BD-8F53-F07636A8F3C8}" type="presOf" srcId="{56F0A1A2-E05B-4CFA-9996-B9E49D96D8AD}" destId="{30E46686-3246-4602-9902-29F39C9A5827}" srcOrd="0" destOrd="1" presId="urn:microsoft.com/office/officeart/2005/8/layout/hierarchy6"/>
    <dgm:cxn modelId="{0F5DADF4-26C4-4F89-ABE4-35DAB0A749A1}" type="presOf" srcId="{597BB26D-2278-4800-B5AF-D52D80620D5C}" destId="{5789C852-270C-4128-8973-3DA810F4F4DB}" srcOrd="0" destOrd="1" presId="urn:microsoft.com/office/officeart/2005/8/layout/hierarchy6"/>
    <dgm:cxn modelId="{20A3A9F7-1B01-4A0E-BEA1-91253B8384E8}" srcId="{29644CBA-EF7E-4FBA-B8D0-AC8785BAD191}" destId="{D86E8D60-701B-4111-993D-50C4E6A7DC6A}" srcOrd="0" destOrd="0" parTransId="{091C8F4D-02D0-449C-B021-17480607EDE3}" sibTransId="{7037BC83-960F-447C-BDA1-DE9D41546FC8}"/>
    <dgm:cxn modelId="{AB63C5F8-9184-4797-99EE-E7BE028092EF}" srcId="{29644CBA-EF7E-4FBA-B8D0-AC8785BAD191}" destId="{57B863F2-E0BA-445B-A4FD-276B1C6AF7C5}" srcOrd="4" destOrd="0" parTransId="{DC720948-EEF4-4237-BC3D-2B26961BA9D1}" sibTransId="{5E0B3357-3209-4F5E-AFAD-A9C8ACFB28E7}"/>
    <dgm:cxn modelId="{79A8C1FE-9BE5-4CA5-97EF-770747163758}" type="presOf" srcId="{E9CFC848-8126-4D79-80C9-2C0335371C11}" destId="{333D6E14-0B3D-497A-86C0-907DF560B374}" srcOrd="1" destOrd="0" presId="urn:microsoft.com/office/officeart/2005/8/layout/hierarchy6"/>
    <dgm:cxn modelId="{D7591B21-E655-46E8-9FB7-15BB5C093DBF}" type="presParOf" srcId="{A5948AFF-6A4D-49D4-8A1D-234A362103C4}" destId="{59B4E4DB-F433-49DC-B2E1-DDE68244727C}" srcOrd="0" destOrd="0" presId="urn:microsoft.com/office/officeart/2005/8/layout/hierarchy6"/>
    <dgm:cxn modelId="{84118F2D-31CB-4ECB-835B-C92E8ED5516F}" type="presParOf" srcId="{59B4E4DB-F433-49DC-B2E1-DDE68244727C}" destId="{5330A3B0-F80B-49A2-B59E-151CF3C75C89}" srcOrd="0" destOrd="0" presId="urn:microsoft.com/office/officeart/2005/8/layout/hierarchy6"/>
    <dgm:cxn modelId="{CD85AFF5-979E-4FFB-A6F7-1295E71DE217}" type="presParOf" srcId="{59B4E4DB-F433-49DC-B2E1-DDE68244727C}" destId="{50CBF3E0-F173-4F97-94B5-D980E2622032}" srcOrd="1" destOrd="0" presId="urn:microsoft.com/office/officeart/2005/8/layout/hierarchy6"/>
    <dgm:cxn modelId="{7F06F810-C790-4B33-A086-1181BBC98F7D}" type="presParOf" srcId="{50CBF3E0-F173-4F97-94B5-D980E2622032}" destId="{F2DB0383-1B37-4DB2-8AE6-C19229432943}" srcOrd="0" destOrd="0" presId="urn:microsoft.com/office/officeart/2005/8/layout/hierarchy6"/>
    <dgm:cxn modelId="{144F5949-049E-40F3-8615-A4CA0048AEE9}" type="presParOf" srcId="{F2DB0383-1B37-4DB2-8AE6-C19229432943}" destId="{7F54D61E-9DF3-4628-B053-F10F327D5AE7}" srcOrd="0" destOrd="0" presId="urn:microsoft.com/office/officeart/2005/8/layout/hierarchy6"/>
    <dgm:cxn modelId="{605F3C06-7EDB-4539-9CDC-0124E2F02DB3}" type="presParOf" srcId="{F2DB0383-1B37-4DB2-8AE6-C19229432943}" destId="{B0595D15-885A-4430-AF48-AB86011CB912}" srcOrd="1" destOrd="0" presId="urn:microsoft.com/office/officeart/2005/8/layout/hierarchy6"/>
    <dgm:cxn modelId="{D7C4511B-B409-4D7C-9AC8-208E50410B9D}" type="presParOf" srcId="{B0595D15-885A-4430-AF48-AB86011CB912}" destId="{B0824FB4-CBE6-4440-AE75-AA43AFBBC42A}" srcOrd="0" destOrd="0" presId="urn:microsoft.com/office/officeart/2005/8/layout/hierarchy6"/>
    <dgm:cxn modelId="{F68E9185-63C0-407B-BC38-837C4F86D320}" type="presParOf" srcId="{B0595D15-885A-4430-AF48-AB86011CB912}" destId="{890BD06C-07D7-4843-BAC8-B66B56FC7734}" srcOrd="1" destOrd="0" presId="urn:microsoft.com/office/officeart/2005/8/layout/hierarchy6"/>
    <dgm:cxn modelId="{921001D1-E5DB-4178-9100-BA81363F4CAC}" type="presParOf" srcId="{890BD06C-07D7-4843-BAC8-B66B56FC7734}" destId="{4D5F9D03-499D-4381-9AF8-A964417E69AC}" srcOrd="0" destOrd="0" presId="urn:microsoft.com/office/officeart/2005/8/layout/hierarchy6"/>
    <dgm:cxn modelId="{6354ECA5-F52E-4817-81A0-6681423469E7}" type="presParOf" srcId="{890BD06C-07D7-4843-BAC8-B66B56FC7734}" destId="{21BAD22C-2C02-43D0-9589-D3DEAA589A1D}" srcOrd="1" destOrd="0" presId="urn:microsoft.com/office/officeart/2005/8/layout/hierarchy6"/>
    <dgm:cxn modelId="{C1A62CA1-CA13-4FC9-A30B-CBDC5794646D}" type="presParOf" srcId="{21BAD22C-2C02-43D0-9589-D3DEAA589A1D}" destId="{6F14E724-FF1D-4349-9E34-74FEEACA2801}" srcOrd="0" destOrd="0" presId="urn:microsoft.com/office/officeart/2005/8/layout/hierarchy6"/>
    <dgm:cxn modelId="{71C6C6F9-4A65-44A4-9925-91A76D927FCB}" type="presParOf" srcId="{21BAD22C-2C02-43D0-9589-D3DEAA589A1D}" destId="{616C8A6B-6A89-420A-800C-08106E4AB4DE}" srcOrd="1" destOrd="0" presId="urn:microsoft.com/office/officeart/2005/8/layout/hierarchy6"/>
    <dgm:cxn modelId="{F1A0EC10-9794-4FE7-99CB-A3F642694DAA}" type="presParOf" srcId="{616C8A6B-6A89-420A-800C-08106E4AB4DE}" destId="{EBA6EDA6-7C15-471F-B868-638FC99B03F3}" srcOrd="0" destOrd="0" presId="urn:microsoft.com/office/officeart/2005/8/layout/hierarchy6"/>
    <dgm:cxn modelId="{E06B6CEF-132A-4685-8F14-10E83C125387}" type="presParOf" srcId="{616C8A6B-6A89-420A-800C-08106E4AB4DE}" destId="{9DA2E3C2-F96B-436A-941A-C07FFFF398D5}" srcOrd="1" destOrd="0" presId="urn:microsoft.com/office/officeart/2005/8/layout/hierarchy6"/>
    <dgm:cxn modelId="{DDF2029F-7EEF-45CA-BB07-7F1C58891EA0}" type="presParOf" srcId="{9DA2E3C2-F96B-436A-941A-C07FFFF398D5}" destId="{371B918D-7EF1-41F7-83CA-C0159098353D}" srcOrd="0" destOrd="0" presId="urn:microsoft.com/office/officeart/2005/8/layout/hierarchy6"/>
    <dgm:cxn modelId="{350BF1AB-7626-47C0-9B01-9635C0C1FF16}" type="presParOf" srcId="{9DA2E3C2-F96B-436A-941A-C07FFFF398D5}" destId="{49902416-0EEF-4BA7-B4B1-8508936169DF}" srcOrd="1" destOrd="0" presId="urn:microsoft.com/office/officeart/2005/8/layout/hierarchy6"/>
    <dgm:cxn modelId="{EA35BBFD-F3A2-4A39-B224-241058918623}" type="presParOf" srcId="{49902416-0EEF-4BA7-B4B1-8508936169DF}" destId="{A68508A0-51B0-4AA6-B6DE-11F20D080FD3}" srcOrd="0" destOrd="0" presId="urn:microsoft.com/office/officeart/2005/8/layout/hierarchy6"/>
    <dgm:cxn modelId="{380E4F81-16B9-43E9-9F72-0491A1818A39}" type="presParOf" srcId="{49902416-0EEF-4BA7-B4B1-8508936169DF}" destId="{7DA4B2CF-175E-4A30-B45D-25B37AA77C93}" srcOrd="1" destOrd="0" presId="urn:microsoft.com/office/officeart/2005/8/layout/hierarchy6"/>
    <dgm:cxn modelId="{C23A4C1C-C26C-4399-B3C8-99D0C0C5EBBC}" type="presParOf" srcId="{A5948AFF-6A4D-49D4-8A1D-234A362103C4}" destId="{33A23DDA-9766-4435-AD46-9F36E7A631BB}" srcOrd="1" destOrd="0" presId="urn:microsoft.com/office/officeart/2005/8/layout/hierarchy6"/>
    <dgm:cxn modelId="{9A9A8A25-A280-4D56-86AF-A34FB84DAA54}" type="presParOf" srcId="{33A23DDA-9766-4435-AD46-9F36E7A631BB}" destId="{704E2360-6E17-4AD3-86DF-6E275655589F}" srcOrd="0" destOrd="0" presId="urn:microsoft.com/office/officeart/2005/8/layout/hierarchy6"/>
    <dgm:cxn modelId="{EFC259A6-9921-4A1B-8D3A-38927D45EF29}" type="presParOf" srcId="{704E2360-6E17-4AD3-86DF-6E275655589F}" destId="{47E1BC5E-7C92-4227-BC54-14906BDB2830}" srcOrd="0" destOrd="0" presId="urn:microsoft.com/office/officeart/2005/8/layout/hierarchy6"/>
    <dgm:cxn modelId="{FA910C4A-43BE-4904-8B72-D8DF12C36C50}" type="presParOf" srcId="{704E2360-6E17-4AD3-86DF-6E275655589F}" destId="{2DFEDB42-C59F-42CA-AD7B-00705F79362F}" srcOrd="1" destOrd="0" presId="urn:microsoft.com/office/officeart/2005/8/layout/hierarchy6"/>
    <dgm:cxn modelId="{4178544E-B612-498A-8F1D-62EC1C3993D9}" type="presParOf" srcId="{33A23DDA-9766-4435-AD46-9F36E7A631BB}" destId="{9F2441C8-E23D-4EF9-9698-0A192B8174EF}" srcOrd="1" destOrd="0" presId="urn:microsoft.com/office/officeart/2005/8/layout/hierarchy6"/>
    <dgm:cxn modelId="{9F1E12BA-F0E5-4536-B572-9A6F6B8B7841}" type="presParOf" srcId="{9F2441C8-E23D-4EF9-9698-0A192B8174EF}" destId="{DD4AE72C-AA83-44D0-81F6-6C1A4A49491D}" srcOrd="0" destOrd="0" presId="urn:microsoft.com/office/officeart/2005/8/layout/hierarchy6"/>
    <dgm:cxn modelId="{85E9B887-4284-4869-8FAC-D39FB9EFE655}" type="presParOf" srcId="{33A23DDA-9766-4435-AD46-9F36E7A631BB}" destId="{A759A541-5AC6-46B8-B84E-4B13099B1758}" srcOrd="2" destOrd="0" presId="urn:microsoft.com/office/officeart/2005/8/layout/hierarchy6"/>
    <dgm:cxn modelId="{2C61C165-DCBC-42E2-94C6-B91B87C96E4C}" type="presParOf" srcId="{A759A541-5AC6-46B8-B84E-4B13099B1758}" destId="{30E46686-3246-4602-9902-29F39C9A5827}" srcOrd="0" destOrd="0" presId="urn:microsoft.com/office/officeart/2005/8/layout/hierarchy6"/>
    <dgm:cxn modelId="{0F23D89F-5B75-4695-ACE2-3DB20D7B27BB}" type="presParOf" srcId="{A759A541-5AC6-46B8-B84E-4B13099B1758}" destId="{333D6E14-0B3D-497A-86C0-907DF560B374}" srcOrd="1" destOrd="0" presId="urn:microsoft.com/office/officeart/2005/8/layout/hierarchy6"/>
    <dgm:cxn modelId="{9283F32A-FA2A-4A96-8575-D13AA7A7C5AF}" type="presParOf" srcId="{33A23DDA-9766-4435-AD46-9F36E7A631BB}" destId="{09CD1CFC-3906-4D8F-9668-3423521CD8D4}" srcOrd="3" destOrd="0" presId="urn:microsoft.com/office/officeart/2005/8/layout/hierarchy6"/>
    <dgm:cxn modelId="{8359BAD2-C747-4B99-84D3-BF07C7834955}" type="presParOf" srcId="{09CD1CFC-3906-4D8F-9668-3423521CD8D4}" destId="{3089E7D8-6FC8-43F7-A514-A08EE467A4B9}" srcOrd="0" destOrd="0" presId="urn:microsoft.com/office/officeart/2005/8/layout/hierarchy6"/>
    <dgm:cxn modelId="{C6FDA73A-0F61-4A29-BABB-EE3266EABBAC}" type="presParOf" srcId="{33A23DDA-9766-4435-AD46-9F36E7A631BB}" destId="{803F7C9A-8629-4D7B-96A0-5571520D288E}" srcOrd="4" destOrd="0" presId="urn:microsoft.com/office/officeart/2005/8/layout/hierarchy6"/>
    <dgm:cxn modelId="{E9250AF7-81CF-4DD5-87BC-70334EC28E83}" type="presParOf" srcId="{803F7C9A-8629-4D7B-96A0-5571520D288E}" destId="{48F56AA5-0F90-4F81-94CD-69B2DD93985E}" srcOrd="0" destOrd="0" presId="urn:microsoft.com/office/officeart/2005/8/layout/hierarchy6"/>
    <dgm:cxn modelId="{039DA730-5499-47E1-BA00-50509740AE37}" type="presParOf" srcId="{803F7C9A-8629-4D7B-96A0-5571520D288E}" destId="{DC49C388-D582-4BDD-A27E-5C3B741555DA}" srcOrd="1" destOrd="0" presId="urn:microsoft.com/office/officeart/2005/8/layout/hierarchy6"/>
    <dgm:cxn modelId="{68AD89EF-E2DC-4B0E-BA32-DA6727FE6610}" type="presParOf" srcId="{33A23DDA-9766-4435-AD46-9F36E7A631BB}" destId="{1C666A2E-1E17-4EC0-BD76-D3F6F53C34BE}" srcOrd="5" destOrd="0" presId="urn:microsoft.com/office/officeart/2005/8/layout/hierarchy6"/>
    <dgm:cxn modelId="{4CF6FA50-CA5F-41CB-9248-16346C1A450B}" type="presParOf" srcId="{1C666A2E-1E17-4EC0-BD76-D3F6F53C34BE}" destId="{257FC459-DAE3-4E62-86AF-40DF7BD02F4F}" srcOrd="0" destOrd="0" presId="urn:microsoft.com/office/officeart/2005/8/layout/hierarchy6"/>
    <dgm:cxn modelId="{A5AF7AD9-A657-45F0-9953-8146E06522D6}" type="presParOf" srcId="{33A23DDA-9766-4435-AD46-9F36E7A631BB}" destId="{9B2843AD-69AD-45A2-BEAB-501ACACD7F04}" srcOrd="6" destOrd="0" presId="urn:microsoft.com/office/officeart/2005/8/layout/hierarchy6"/>
    <dgm:cxn modelId="{05A5B1C5-5B21-4112-9F96-50196AF77CDE}" type="presParOf" srcId="{9B2843AD-69AD-45A2-BEAB-501ACACD7F04}" destId="{5789C852-270C-4128-8973-3DA810F4F4DB}" srcOrd="0" destOrd="0" presId="urn:microsoft.com/office/officeart/2005/8/layout/hierarchy6"/>
    <dgm:cxn modelId="{66B803F3-8739-4293-B2CB-E7C3296E8D3D}" type="presParOf" srcId="{9B2843AD-69AD-45A2-BEAB-501ACACD7F04}" destId="{8AEF2465-2B71-470F-AC35-8068E4288CCA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71F48816-B0D4-458E-8D36-D05660AE2C05}" type="doc">
      <dgm:prSet loTypeId="urn:microsoft.com/office/officeart/2008/layout/HorizontalMultiLevelHierarchy" loCatId="hierarchy" qsTypeId="urn:microsoft.com/office/officeart/2005/8/quickstyle/simple5" qsCatId="simple" csTypeId="urn:microsoft.com/office/officeart/2005/8/colors/colorful3" csCatId="colorful" phldr="1"/>
      <dgm:spPr/>
      <dgm:t>
        <a:bodyPr/>
        <a:lstStyle/>
        <a:p>
          <a:endParaRPr lang="ru-RU"/>
        </a:p>
      </dgm:t>
    </dgm:pt>
    <dgm:pt modelId="{5413C658-8FAD-462D-B6AA-C804F8500048}">
      <dgm:prSet phldrT="[Текст]"/>
      <dgm:spPr/>
      <dgm:t>
        <a:bodyPr/>
        <a:lstStyle/>
        <a:p>
          <a:r>
            <a:rPr lang="ru-RU" dirty="0"/>
            <a:t>Оценка функционирования</a:t>
          </a:r>
        </a:p>
      </dgm:t>
    </dgm:pt>
    <dgm:pt modelId="{BF390509-6611-4C8A-9745-36216A088E28}" type="parTrans" cxnId="{C08616A1-9514-47FA-9D9A-478ED7D6046D}">
      <dgm:prSet/>
      <dgm:spPr/>
      <dgm:t>
        <a:bodyPr/>
        <a:lstStyle/>
        <a:p>
          <a:endParaRPr lang="ru-RU"/>
        </a:p>
      </dgm:t>
    </dgm:pt>
    <dgm:pt modelId="{B3AD3270-F339-428D-9476-241879DFC93E}" type="sibTrans" cxnId="{C08616A1-9514-47FA-9D9A-478ED7D6046D}">
      <dgm:prSet/>
      <dgm:spPr/>
      <dgm:t>
        <a:bodyPr/>
        <a:lstStyle/>
        <a:p>
          <a:endParaRPr lang="ru-RU"/>
        </a:p>
      </dgm:t>
    </dgm:pt>
    <dgm:pt modelId="{2B4D72FE-8FBF-4A1C-9E18-257C711F1892}">
      <dgm:prSet phldrT="[Текст]"/>
      <dgm:spPr/>
      <dgm:t>
        <a:bodyPr/>
        <a:lstStyle/>
        <a:p>
          <a:r>
            <a:rPr lang="ru-RU" dirty="0"/>
            <a:t>Стабильность работы</a:t>
          </a:r>
          <a:br>
            <a:rPr lang="ru-RU" dirty="0"/>
          </a:br>
          <a:r>
            <a:rPr lang="ru-RU" dirty="0"/>
            <a:t>(</a:t>
          </a:r>
          <a:r>
            <a:rPr lang="en-US" dirty="0"/>
            <a:t>Work stability)</a:t>
          </a:r>
          <a:endParaRPr lang="ru-RU" dirty="0"/>
        </a:p>
      </dgm:t>
    </dgm:pt>
    <dgm:pt modelId="{2508D9B0-153C-4779-BE80-F4938BBC8639}" type="parTrans" cxnId="{FFE96D4F-D6A2-437A-B764-1DE38ED1723A}">
      <dgm:prSet/>
      <dgm:spPr/>
      <dgm:t>
        <a:bodyPr/>
        <a:lstStyle/>
        <a:p>
          <a:endParaRPr lang="ru-RU"/>
        </a:p>
      </dgm:t>
    </dgm:pt>
    <dgm:pt modelId="{D77E86A0-9D5C-434F-9AE2-1C68ABC4FEF6}" type="sibTrans" cxnId="{FFE96D4F-D6A2-437A-B764-1DE38ED1723A}">
      <dgm:prSet/>
      <dgm:spPr/>
      <dgm:t>
        <a:bodyPr/>
        <a:lstStyle/>
        <a:p>
          <a:endParaRPr lang="ru-RU"/>
        </a:p>
      </dgm:t>
    </dgm:pt>
    <dgm:pt modelId="{B73BAB49-452E-4F74-B52D-DE55CCE1C6CE}">
      <dgm:prSet phldrT="[Текст]"/>
      <dgm:spPr/>
      <dgm:t>
        <a:bodyPr/>
        <a:lstStyle/>
        <a:p>
          <a:r>
            <a:rPr lang="ru-RU" dirty="0"/>
            <a:t>Производительность </a:t>
          </a:r>
          <a:r>
            <a:rPr lang="en-US" dirty="0"/>
            <a:t>(Performance)</a:t>
          </a:r>
          <a:endParaRPr lang="ru-RU" dirty="0"/>
        </a:p>
      </dgm:t>
    </dgm:pt>
    <dgm:pt modelId="{CC8BC199-B25C-44D2-BC38-275AA5522B64}" type="parTrans" cxnId="{7EA2BF43-B616-4A1B-98E8-8624291F6471}">
      <dgm:prSet/>
      <dgm:spPr/>
      <dgm:t>
        <a:bodyPr/>
        <a:lstStyle/>
        <a:p>
          <a:endParaRPr lang="ru-RU"/>
        </a:p>
      </dgm:t>
    </dgm:pt>
    <dgm:pt modelId="{3693C849-B6BE-43FE-BF80-3B2280EF0C63}" type="sibTrans" cxnId="{7EA2BF43-B616-4A1B-98E8-8624291F6471}">
      <dgm:prSet/>
      <dgm:spPr/>
      <dgm:t>
        <a:bodyPr/>
        <a:lstStyle/>
        <a:p>
          <a:endParaRPr lang="ru-RU"/>
        </a:p>
      </dgm:t>
    </dgm:pt>
    <dgm:pt modelId="{D00BDA15-DE27-4DFA-A06D-BF4E0CEA21F7}">
      <dgm:prSet phldrT="[Текст]"/>
      <dgm:spPr/>
      <dgm:t>
        <a:bodyPr/>
        <a:lstStyle/>
        <a:p>
          <a:r>
            <a:rPr lang="ru-RU" dirty="0"/>
            <a:t>Качество услуг (</a:t>
          </a:r>
          <a:r>
            <a:rPr lang="en-US" dirty="0"/>
            <a:t>Quality of service)</a:t>
          </a:r>
          <a:endParaRPr lang="ru-RU" dirty="0"/>
        </a:p>
      </dgm:t>
    </dgm:pt>
    <dgm:pt modelId="{E64277E3-7500-4654-9972-31B5031F161D}" type="parTrans" cxnId="{006A14E7-7CC8-4B6C-BFAD-49F261FC80C0}">
      <dgm:prSet/>
      <dgm:spPr/>
      <dgm:t>
        <a:bodyPr/>
        <a:lstStyle/>
        <a:p>
          <a:endParaRPr lang="ru-RU"/>
        </a:p>
      </dgm:t>
    </dgm:pt>
    <dgm:pt modelId="{009BD8CD-AC2F-4774-B7EC-F360B76F43A4}" type="sibTrans" cxnId="{006A14E7-7CC8-4B6C-BFAD-49F261FC80C0}">
      <dgm:prSet/>
      <dgm:spPr/>
      <dgm:t>
        <a:bodyPr/>
        <a:lstStyle/>
        <a:p>
          <a:endParaRPr lang="ru-RU"/>
        </a:p>
      </dgm:t>
    </dgm:pt>
    <dgm:pt modelId="{2315A3DB-3653-4AB2-8DC9-A9BAD96093DD}" type="pres">
      <dgm:prSet presAssocID="{71F48816-B0D4-458E-8D36-D05660AE2C05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621A60C7-F1B2-4EA7-BE7D-EF9EA4217F82}" type="pres">
      <dgm:prSet presAssocID="{5413C658-8FAD-462D-B6AA-C804F8500048}" presName="root1" presStyleCnt="0"/>
      <dgm:spPr/>
    </dgm:pt>
    <dgm:pt modelId="{D2B308B4-601B-4595-8657-756F484AC571}" type="pres">
      <dgm:prSet presAssocID="{5413C658-8FAD-462D-B6AA-C804F8500048}" presName="LevelOneTextNode" presStyleLbl="node0" presStyleIdx="0" presStyleCnt="1">
        <dgm:presLayoutVars>
          <dgm:chPref val="3"/>
        </dgm:presLayoutVars>
      </dgm:prSet>
      <dgm:spPr/>
    </dgm:pt>
    <dgm:pt modelId="{C2316D8E-B97F-480A-8DFC-12339ED1C5C7}" type="pres">
      <dgm:prSet presAssocID="{5413C658-8FAD-462D-B6AA-C804F8500048}" presName="level2hierChild" presStyleCnt="0"/>
      <dgm:spPr/>
    </dgm:pt>
    <dgm:pt modelId="{8F032739-2546-4B24-8251-DDFCA6D01A70}" type="pres">
      <dgm:prSet presAssocID="{2508D9B0-153C-4779-BE80-F4938BBC8639}" presName="conn2-1" presStyleLbl="parChTrans1D2" presStyleIdx="0" presStyleCnt="3"/>
      <dgm:spPr/>
    </dgm:pt>
    <dgm:pt modelId="{04FA5252-8AFD-4810-9D8B-E8BCC7FDA195}" type="pres">
      <dgm:prSet presAssocID="{2508D9B0-153C-4779-BE80-F4938BBC8639}" presName="connTx" presStyleLbl="parChTrans1D2" presStyleIdx="0" presStyleCnt="3"/>
      <dgm:spPr/>
    </dgm:pt>
    <dgm:pt modelId="{B42583E4-A706-4FF8-88DA-28EACE87848C}" type="pres">
      <dgm:prSet presAssocID="{2B4D72FE-8FBF-4A1C-9E18-257C711F1892}" presName="root2" presStyleCnt="0"/>
      <dgm:spPr/>
    </dgm:pt>
    <dgm:pt modelId="{7AA5EC21-2083-452E-836F-8DE3B493993A}" type="pres">
      <dgm:prSet presAssocID="{2B4D72FE-8FBF-4A1C-9E18-257C711F1892}" presName="LevelTwoTextNode" presStyleLbl="node2" presStyleIdx="0" presStyleCnt="3">
        <dgm:presLayoutVars>
          <dgm:chPref val="3"/>
        </dgm:presLayoutVars>
      </dgm:prSet>
      <dgm:spPr/>
    </dgm:pt>
    <dgm:pt modelId="{8CDF437E-E1AB-469B-A22C-D11A08DFAFA9}" type="pres">
      <dgm:prSet presAssocID="{2B4D72FE-8FBF-4A1C-9E18-257C711F1892}" presName="level3hierChild" presStyleCnt="0"/>
      <dgm:spPr/>
    </dgm:pt>
    <dgm:pt modelId="{DA78929B-9C88-4AED-8927-EEB6A08367C8}" type="pres">
      <dgm:prSet presAssocID="{CC8BC199-B25C-44D2-BC38-275AA5522B64}" presName="conn2-1" presStyleLbl="parChTrans1D2" presStyleIdx="1" presStyleCnt="3"/>
      <dgm:spPr/>
    </dgm:pt>
    <dgm:pt modelId="{77FEA16D-99FD-4887-B83B-4E7ED2DBC060}" type="pres">
      <dgm:prSet presAssocID="{CC8BC199-B25C-44D2-BC38-275AA5522B64}" presName="connTx" presStyleLbl="parChTrans1D2" presStyleIdx="1" presStyleCnt="3"/>
      <dgm:spPr/>
    </dgm:pt>
    <dgm:pt modelId="{420C6714-B4CF-493E-A28C-2A85C7C0B3EF}" type="pres">
      <dgm:prSet presAssocID="{B73BAB49-452E-4F74-B52D-DE55CCE1C6CE}" presName="root2" presStyleCnt="0"/>
      <dgm:spPr/>
    </dgm:pt>
    <dgm:pt modelId="{2DDD5E76-2238-4C9E-922E-0BD1B272571B}" type="pres">
      <dgm:prSet presAssocID="{B73BAB49-452E-4F74-B52D-DE55CCE1C6CE}" presName="LevelTwoTextNode" presStyleLbl="node2" presStyleIdx="1" presStyleCnt="3">
        <dgm:presLayoutVars>
          <dgm:chPref val="3"/>
        </dgm:presLayoutVars>
      </dgm:prSet>
      <dgm:spPr/>
    </dgm:pt>
    <dgm:pt modelId="{244EC04E-05D3-47FB-91FB-10946DE222DD}" type="pres">
      <dgm:prSet presAssocID="{B73BAB49-452E-4F74-B52D-DE55CCE1C6CE}" presName="level3hierChild" presStyleCnt="0"/>
      <dgm:spPr/>
    </dgm:pt>
    <dgm:pt modelId="{F667807A-9C60-43D2-8FF9-1029CD8D30CC}" type="pres">
      <dgm:prSet presAssocID="{E64277E3-7500-4654-9972-31B5031F161D}" presName="conn2-1" presStyleLbl="parChTrans1D2" presStyleIdx="2" presStyleCnt="3"/>
      <dgm:spPr/>
    </dgm:pt>
    <dgm:pt modelId="{034C1790-F30E-4821-89CD-E55E0D85B002}" type="pres">
      <dgm:prSet presAssocID="{E64277E3-7500-4654-9972-31B5031F161D}" presName="connTx" presStyleLbl="parChTrans1D2" presStyleIdx="2" presStyleCnt="3"/>
      <dgm:spPr/>
    </dgm:pt>
    <dgm:pt modelId="{2551432A-3ECF-4569-83E2-7D1AFFC26C21}" type="pres">
      <dgm:prSet presAssocID="{D00BDA15-DE27-4DFA-A06D-BF4E0CEA21F7}" presName="root2" presStyleCnt="0"/>
      <dgm:spPr/>
    </dgm:pt>
    <dgm:pt modelId="{9B77DE17-27EB-4C57-BAB6-B3E472A4FA60}" type="pres">
      <dgm:prSet presAssocID="{D00BDA15-DE27-4DFA-A06D-BF4E0CEA21F7}" presName="LevelTwoTextNode" presStyleLbl="node2" presStyleIdx="2" presStyleCnt="3">
        <dgm:presLayoutVars>
          <dgm:chPref val="3"/>
        </dgm:presLayoutVars>
      </dgm:prSet>
      <dgm:spPr/>
    </dgm:pt>
    <dgm:pt modelId="{9F39B977-89BC-4A9E-8189-F924A1CC5AA6}" type="pres">
      <dgm:prSet presAssocID="{D00BDA15-DE27-4DFA-A06D-BF4E0CEA21F7}" presName="level3hierChild" presStyleCnt="0"/>
      <dgm:spPr/>
    </dgm:pt>
  </dgm:ptLst>
  <dgm:cxnLst>
    <dgm:cxn modelId="{A673DD05-871A-4109-88BE-C6CA19B3BF85}" type="presOf" srcId="{B73BAB49-452E-4F74-B52D-DE55CCE1C6CE}" destId="{2DDD5E76-2238-4C9E-922E-0BD1B272571B}" srcOrd="0" destOrd="0" presId="urn:microsoft.com/office/officeart/2008/layout/HorizontalMultiLevelHierarchy"/>
    <dgm:cxn modelId="{197CDC29-26B9-4534-90C7-A32B40553EED}" type="presOf" srcId="{E64277E3-7500-4654-9972-31B5031F161D}" destId="{034C1790-F30E-4821-89CD-E55E0D85B002}" srcOrd="1" destOrd="0" presId="urn:microsoft.com/office/officeart/2008/layout/HorizontalMultiLevelHierarchy"/>
    <dgm:cxn modelId="{32960834-48E9-461D-8946-11D1543AFE19}" type="presOf" srcId="{5413C658-8FAD-462D-B6AA-C804F8500048}" destId="{D2B308B4-601B-4595-8657-756F484AC571}" srcOrd="0" destOrd="0" presId="urn:microsoft.com/office/officeart/2008/layout/HorizontalMultiLevelHierarchy"/>
    <dgm:cxn modelId="{4066B95C-9227-4E27-BA21-345AE9BD4981}" type="presOf" srcId="{2508D9B0-153C-4779-BE80-F4938BBC8639}" destId="{8F032739-2546-4B24-8251-DDFCA6D01A70}" srcOrd="0" destOrd="0" presId="urn:microsoft.com/office/officeart/2008/layout/HorizontalMultiLevelHierarchy"/>
    <dgm:cxn modelId="{7EA2BF43-B616-4A1B-98E8-8624291F6471}" srcId="{5413C658-8FAD-462D-B6AA-C804F8500048}" destId="{B73BAB49-452E-4F74-B52D-DE55CCE1C6CE}" srcOrd="1" destOrd="0" parTransId="{CC8BC199-B25C-44D2-BC38-275AA5522B64}" sibTransId="{3693C849-B6BE-43FE-BF80-3B2280EF0C63}"/>
    <dgm:cxn modelId="{A7C91564-B767-479B-A680-9F7E760B7468}" type="presOf" srcId="{2B4D72FE-8FBF-4A1C-9E18-257C711F1892}" destId="{7AA5EC21-2083-452E-836F-8DE3B493993A}" srcOrd="0" destOrd="0" presId="urn:microsoft.com/office/officeart/2008/layout/HorizontalMultiLevelHierarchy"/>
    <dgm:cxn modelId="{FFE96D4F-D6A2-437A-B764-1DE38ED1723A}" srcId="{5413C658-8FAD-462D-B6AA-C804F8500048}" destId="{2B4D72FE-8FBF-4A1C-9E18-257C711F1892}" srcOrd="0" destOrd="0" parTransId="{2508D9B0-153C-4779-BE80-F4938BBC8639}" sibTransId="{D77E86A0-9D5C-434F-9AE2-1C68ABC4FEF6}"/>
    <dgm:cxn modelId="{90600353-79AB-45AD-B3DF-E0ACC11B0814}" type="presOf" srcId="{2508D9B0-153C-4779-BE80-F4938BBC8639}" destId="{04FA5252-8AFD-4810-9D8B-E8BCC7FDA195}" srcOrd="1" destOrd="0" presId="urn:microsoft.com/office/officeart/2008/layout/HorizontalMultiLevelHierarchy"/>
    <dgm:cxn modelId="{717DC35A-5AB4-4471-8B0A-59691523C240}" type="presOf" srcId="{CC8BC199-B25C-44D2-BC38-275AA5522B64}" destId="{77FEA16D-99FD-4887-B83B-4E7ED2DBC060}" srcOrd="1" destOrd="0" presId="urn:microsoft.com/office/officeart/2008/layout/HorizontalMultiLevelHierarchy"/>
    <dgm:cxn modelId="{AE003684-B6E0-426D-939C-6FBF2D0D91DE}" type="presOf" srcId="{E64277E3-7500-4654-9972-31B5031F161D}" destId="{F667807A-9C60-43D2-8FF9-1029CD8D30CC}" srcOrd="0" destOrd="0" presId="urn:microsoft.com/office/officeart/2008/layout/HorizontalMultiLevelHierarchy"/>
    <dgm:cxn modelId="{A4E1299A-7E5B-4FED-ABE5-9260DD7E447F}" type="presOf" srcId="{CC8BC199-B25C-44D2-BC38-275AA5522B64}" destId="{DA78929B-9C88-4AED-8927-EEB6A08367C8}" srcOrd="0" destOrd="0" presId="urn:microsoft.com/office/officeart/2008/layout/HorizontalMultiLevelHierarchy"/>
    <dgm:cxn modelId="{C08616A1-9514-47FA-9D9A-478ED7D6046D}" srcId="{71F48816-B0D4-458E-8D36-D05660AE2C05}" destId="{5413C658-8FAD-462D-B6AA-C804F8500048}" srcOrd="0" destOrd="0" parTransId="{BF390509-6611-4C8A-9745-36216A088E28}" sibTransId="{B3AD3270-F339-428D-9476-241879DFC93E}"/>
    <dgm:cxn modelId="{006A14E7-7CC8-4B6C-BFAD-49F261FC80C0}" srcId="{5413C658-8FAD-462D-B6AA-C804F8500048}" destId="{D00BDA15-DE27-4DFA-A06D-BF4E0CEA21F7}" srcOrd="2" destOrd="0" parTransId="{E64277E3-7500-4654-9972-31B5031F161D}" sibTransId="{009BD8CD-AC2F-4774-B7EC-F360B76F43A4}"/>
    <dgm:cxn modelId="{752F64EA-C8D3-4B1C-8757-3A8C8AE8F727}" type="presOf" srcId="{71F48816-B0D4-458E-8D36-D05660AE2C05}" destId="{2315A3DB-3653-4AB2-8DC9-A9BAD96093DD}" srcOrd="0" destOrd="0" presId="urn:microsoft.com/office/officeart/2008/layout/HorizontalMultiLevelHierarchy"/>
    <dgm:cxn modelId="{886D7CF0-1256-4286-8667-6E3088BF9A43}" type="presOf" srcId="{D00BDA15-DE27-4DFA-A06D-BF4E0CEA21F7}" destId="{9B77DE17-27EB-4C57-BAB6-B3E472A4FA60}" srcOrd="0" destOrd="0" presId="urn:microsoft.com/office/officeart/2008/layout/HorizontalMultiLevelHierarchy"/>
    <dgm:cxn modelId="{B4B4A79A-D482-4233-B94C-364CEF03CCC5}" type="presParOf" srcId="{2315A3DB-3653-4AB2-8DC9-A9BAD96093DD}" destId="{621A60C7-F1B2-4EA7-BE7D-EF9EA4217F82}" srcOrd="0" destOrd="0" presId="urn:microsoft.com/office/officeart/2008/layout/HorizontalMultiLevelHierarchy"/>
    <dgm:cxn modelId="{9A19493A-A500-49CA-8DC4-37848179511D}" type="presParOf" srcId="{621A60C7-F1B2-4EA7-BE7D-EF9EA4217F82}" destId="{D2B308B4-601B-4595-8657-756F484AC571}" srcOrd="0" destOrd="0" presId="urn:microsoft.com/office/officeart/2008/layout/HorizontalMultiLevelHierarchy"/>
    <dgm:cxn modelId="{7B4DB4B1-BEBC-4CFA-B563-78A5D0B15F7B}" type="presParOf" srcId="{621A60C7-F1B2-4EA7-BE7D-EF9EA4217F82}" destId="{C2316D8E-B97F-480A-8DFC-12339ED1C5C7}" srcOrd="1" destOrd="0" presId="urn:microsoft.com/office/officeart/2008/layout/HorizontalMultiLevelHierarchy"/>
    <dgm:cxn modelId="{7A54B1D7-CD30-4FED-AD9D-FB72EDF3D7E7}" type="presParOf" srcId="{C2316D8E-B97F-480A-8DFC-12339ED1C5C7}" destId="{8F032739-2546-4B24-8251-DDFCA6D01A70}" srcOrd="0" destOrd="0" presId="urn:microsoft.com/office/officeart/2008/layout/HorizontalMultiLevelHierarchy"/>
    <dgm:cxn modelId="{377C42B0-1621-404A-AB62-EDBF6A296FEE}" type="presParOf" srcId="{8F032739-2546-4B24-8251-DDFCA6D01A70}" destId="{04FA5252-8AFD-4810-9D8B-E8BCC7FDA195}" srcOrd="0" destOrd="0" presId="urn:microsoft.com/office/officeart/2008/layout/HorizontalMultiLevelHierarchy"/>
    <dgm:cxn modelId="{46EBD2B5-5BED-40C7-AA99-4B0353333366}" type="presParOf" srcId="{C2316D8E-B97F-480A-8DFC-12339ED1C5C7}" destId="{B42583E4-A706-4FF8-88DA-28EACE87848C}" srcOrd="1" destOrd="0" presId="urn:microsoft.com/office/officeart/2008/layout/HorizontalMultiLevelHierarchy"/>
    <dgm:cxn modelId="{9E3CDB02-4FD2-4AA3-A858-9973CD76B6E9}" type="presParOf" srcId="{B42583E4-A706-4FF8-88DA-28EACE87848C}" destId="{7AA5EC21-2083-452E-836F-8DE3B493993A}" srcOrd="0" destOrd="0" presId="urn:microsoft.com/office/officeart/2008/layout/HorizontalMultiLevelHierarchy"/>
    <dgm:cxn modelId="{CA104712-30F9-41A5-90D8-8DFC13436951}" type="presParOf" srcId="{B42583E4-A706-4FF8-88DA-28EACE87848C}" destId="{8CDF437E-E1AB-469B-A22C-D11A08DFAFA9}" srcOrd="1" destOrd="0" presId="urn:microsoft.com/office/officeart/2008/layout/HorizontalMultiLevelHierarchy"/>
    <dgm:cxn modelId="{3643AF1D-7AC2-48EB-9EE9-89B59E65EDA4}" type="presParOf" srcId="{C2316D8E-B97F-480A-8DFC-12339ED1C5C7}" destId="{DA78929B-9C88-4AED-8927-EEB6A08367C8}" srcOrd="2" destOrd="0" presId="urn:microsoft.com/office/officeart/2008/layout/HorizontalMultiLevelHierarchy"/>
    <dgm:cxn modelId="{E8E8A5B6-D92D-4ECD-B641-2CE6C571179B}" type="presParOf" srcId="{DA78929B-9C88-4AED-8927-EEB6A08367C8}" destId="{77FEA16D-99FD-4887-B83B-4E7ED2DBC060}" srcOrd="0" destOrd="0" presId="urn:microsoft.com/office/officeart/2008/layout/HorizontalMultiLevelHierarchy"/>
    <dgm:cxn modelId="{5C57F9B1-E8C9-4470-B297-F54A58A8D0B9}" type="presParOf" srcId="{C2316D8E-B97F-480A-8DFC-12339ED1C5C7}" destId="{420C6714-B4CF-493E-A28C-2A85C7C0B3EF}" srcOrd="3" destOrd="0" presId="urn:microsoft.com/office/officeart/2008/layout/HorizontalMultiLevelHierarchy"/>
    <dgm:cxn modelId="{359AC371-56E5-468B-AC2E-D4380AB111D5}" type="presParOf" srcId="{420C6714-B4CF-493E-A28C-2A85C7C0B3EF}" destId="{2DDD5E76-2238-4C9E-922E-0BD1B272571B}" srcOrd="0" destOrd="0" presId="urn:microsoft.com/office/officeart/2008/layout/HorizontalMultiLevelHierarchy"/>
    <dgm:cxn modelId="{1588ADE2-A5F6-49DD-8706-01BF7B1F74CA}" type="presParOf" srcId="{420C6714-B4CF-493E-A28C-2A85C7C0B3EF}" destId="{244EC04E-05D3-47FB-91FB-10946DE222DD}" srcOrd="1" destOrd="0" presId="urn:microsoft.com/office/officeart/2008/layout/HorizontalMultiLevelHierarchy"/>
    <dgm:cxn modelId="{993BFA0C-CA3C-43DC-BDF0-5DE2F0B82F80}" type="presParOf" srcId="{C2316D8E-B97F-480A-8DFC-12339ED1C5C7}" destId="{F667807A-9C60-43D2-8FF9-1029CD8D30CC}" srcOrd="4" destOrd="0" presId="urn:microsoft.com/office/officeart/2008/layout/HorizontalMultiLevelHierarchy"/>
    <dgm:cxn modelId="{E87D7C80-5865-4B37-9A6C-026F0EEDAF90}" type="presParOf" srcId="{F667807A-9C60-43D2-8FF9-1029CD8D30CC}" destId="{034C1790-F30E-4821-89CD-E55E0D85B002}" srcOrd="0" destOrd="0" presId="urn:microsoft.com/office/officeart/2008/layout/HorizontalMultiLevelHierarchy"/>
    <dgm:cxn modelId="{A67FC264-E6FD-47D6-8B9D-2503ACC4A5D7}" type="presParOf" srcId="{C2316D8E-B97F-480A-8DFC-12339ED1C5C7}" destId="{2551432A-3ECF-4569-83E2-7D1AFFC26C21}" srcOrd="5" destOrd="0" presId="urn:microsoft.com/office/officeart/2008/layout/HorizontalMultiLevelHierarchy"/>
    <dgm:cxn modelId="{AD2CAED2-C1CE-4CBA-ABAD-3B59A93BEADC}" type="presParOf" srcId="{2551432A-3ECF-4569-83E2-7D1AFFC26C21}" destId="{9B77DE17-27EB-4C57-BAB6-B3E472A4FA60}" srcOrd="0" destOrd="0" presId="urn:microsoft.com/office/officeart/2008/layout/HorizontalMultiLevelHierarchy"/>
    <dgm:cxn modelId="{48B1DB92-CB22-45A6-836A-B438C52B6875}" type="presParOf" srcId="{2551432A-3ECF-4569-83E2-7D1AFFC26C21}" destId="{9F39B977-89BC-4A9E-8189-F924A1CC5AA6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A8EE8CC7-A445-44FA-8000-694FFB634E39}" type="doc">
      <dgm:prSet loTypeId="urn:microsoft.com/office/officeart/2005/8/layout/vList5" loCatId="list" qsTypeId="urn:microsoft.com/office/officeart/2005/8/quickstyle/simple4" qsCatId="simple" csTypeId="urn:microsoft.com/office/officeart/2005/8/colors/colorful3" csCatId="colorful" phldr="1"/>
      <dgm:spPr/>
      <dgm:t>
        <a:bodyPr/>
        <a:lstStyle/>
        <a:p>
          <a:endParaRPr lang="ru-RU"/>
        </a:p>
      </dgm:t>
    </dgm:pt>
    <dgm:pt modelId="{86CE91F6-6F56-43CA-A555-828824078B99}">
      <dgm:prSet phldrT="[Текст]"/>
      <dgm:spPr/>
      <dgm:t>
        <a:bodyPr/>
        <a:lstStyle/>
        <a:p>
          <a:r>
            <a:rPr lang="ru-RU" dirty="0"/>
            <a:t>Надежность и стабильность работы </a:t>
          </a:r>
          <a:br>
            <a:rPr lang="en-US" dirty="0"/>
          </a:br>
          <a:r>
            <a:rPr lang="ru-RU" dirty="0"/>
            <a:t>(</a:t>
          </a:r>
          <a:r>
            <a:rPr lang="en-US" dirty="0"/>
            <a:t>Work stability)</a:t>
          </a:r>
          <a:endParaRPr lang="ru-RU" dirty="0"/>
        </a:p>
      </dgm:t>
    </dgm:pt>
    <dgm:pt modelId="{FC878E81-3656-4CF2-8B6D-EF31EBBFB7E3}" type="parTrans" cxnId="{75589409-67BF-44F8-8FB8-DF0FE95B2AEA}">
      <dgm:prSet/>
      <dgm:spPr/>
      <dgm:t>
        <a:bodyPr/>
        <a:lstStyle/>
        <a:p>
          <a:endParaRPr lang="ru-RU"/>
        </a:p>
      </dgm:t>
    </dgm:pt>
    <dgm:pt modelId="{94ACFFE8-B66E-45E3-A072-6A93D583DEDF}" type="sibTrans" cxnId="{75589409-67BF-44F8-8FB8-DF0FE95B2AEA}">
      <dgm:prSet/>
      <dgm:spPr/>
      <dgm:t>
        <a:bodyPr/>
        <a:lstStyle/>
        <a:p>
          <a:endParaRPr lang="ru-RU"/>
        </a:p>
      </dgm:t>
    </dgm:pt>
    <dgm:pt modelId="{5C9CC874-7480-4F62-8CAB-DD1A8E0F6C22}">
      <dgm:prSet phldrT="[Текст]"/>
      <dgm:spPr/>
      <dgm:t>
        <a:bodyPr/>
        <a:lstStyle/>
        <a:p>
          <a:r>
            <a:rPr lang="ru-RU" dirty="0"/>
            <a:t>Мониторинг и сетевое управление</a:t>
          </a:r>
          <a:br>
            <a:rPr lang="en-US" dirty="0"/>
          </a:br>
          <a:r>
            <a:rPr lang="ru-RU" dirty="0"/>
            <a:t>(</a:t>
          </a:r>
          <a:r>
            <a:rPr lang="en-US" dirty="0"/>
            <a:t>Resource monitoring &amp; Trouble/Alarm  Management)</a:t>
          </a:r>
          <a:endParaRPr lang="ru-RU" dirty="0"/>
        </a:p>
      </dgm:t>
    </dgm:pt>
    <dgm:pt modelId="{7A7B7E15-2776-4B10-8E13-B4C3794B58AF}" type="parTrans" cxnId="{8473851E-D4F5-469D-A21E-E13D8C7C975F}">
      <dgm:prSet/>
      <dgm:spPr/>
      <dgm:t>
        <a:bodyPr/>
        <a:lstStyle/>
        <a:p>
          <a:endParaRPr lang="ru-RU"/>
        </a:p>
      </dgm:t>
    </dgm:pt>
    <dgm:pt modelId="{F324CDEA-9D8D-4A1F-A95C-7FCFDFA390A3}" type="sibTrans" cxnId="{8473851E-D4F5-469D-A21E-E13D8C7C975F}">
      <dgm:prSet/>
      <dgm:spPr/>
      <dgm:t>
        <a:bodyPr/>
        <a:lstStyle/>
        <a:p>
          <a:endParaRPr lang="ru-RU"/>
        </a:p>
      </dgm:t>
    </dgm:pt>
    <dgm:pt modelId="{9FA1E7F2-E746-4AF6-B081-4EEA45346449}">
      <dgm:prSet phldrT="[Текст]"/>
      <dgm:spPr/>
      <dgm:t>
        <a:bodyPr/>
        <a:lstStyle/>
        <a:p>
          <a:r>
            <a:rPr lang="ru-RU" dirty="0"/>
            <a:t>Производительность (</a:t>
          </a:r>
          <a:r>
            <a:rPr lang="en-US" dirty="0"/>
            <a:t>Performance)</a:t>
          </a:r>
          <a:endParaRPr lang="ru-RU" dirty="0"/>
        </a:p>
      </dgm:t>
    </dgm:pt>
    <dgm:pt modelId="{F6DD333F-903C-4603-AA40-E659EABF66EC}" type="parTrans" cxnId="{49166FB4-4F6D-408E-9B58-E359E033C4DA}">
      <dgm:prSet/>
      <dgm:spPr/>
      <dgm:t>
        <a:bodyPr/>
        <a:lstStyle/>
        <a:p>
          <a:endParaRPr lang="ru-RU"/>
        </a:p>
      </dgm:t>
    </dgm:pt>
    <dgm:pt modelId="{FABEEB8B-188D-4032-B5CF-BB88CD7637C2}" type="sibTrans" cxnId="{49166FB4-4F6D-408E-9B58-E359E033C4DA}">
      <dgm:prSet/>
      <dgm:spPr/>
      <dgm:t>
        <a:bodyPr/>
        <a:lstStyle/>
        <a:p>
          <a:endParaRPr lang="ru-RU"/>
        </a:p>
      </dgm:t>
    </dgm:pt>
    <dgm:pt modelId="{F3B31FC4-5C53-4693-AE33-CCBC48D9EDD8}">
      <dgm:prSet phldrT="[Текст]"/>
      <dgm:spPr/>
      <dgm:t>
        <a:bodyPr/>
        <a:lstStyle/>
        <a:p>
          <a:r>
            <a:rPr lang="ru-RU" dirty="0"/>
            <a:t>Управление производительностью</a:t>
          </a:r>
          <a:br>
            <a:rPr lang="en-US" dirty="0"/>
          </a:br>
          <a:r>
            <a:rPr lang="en-US" dirty="0"/>
            <a:t>(Performance Management)</a:t>
          </a:r>
          <a:endParaRPr lang="ru-RU" dirty="0"/>
        </a:p>
      </dgm:t>
    </dgm:pt>
    <dgm:pt modelId="{3DEF2BC8-6DA6-40A2-A5E6-B550D8274C8B}" type="parTrans" cxnId="{2D1CC402-5A01-4D97-8158-BE242E77AD50}">
      <dgm:prSet/>
      <dgm:spPr/>
      <dgm:t>
        <a:bodyPr/>
        <a:lstStyle/>
        <a:p>
          <a:endParaRPr lang="ru-RU"/>
        </a:p>
      </dgm:t>
    </dgm:pt>
    <dgm:pt modelId="{486F3242-AD07-4175-8526-1DE64143695D}" type="sibTrans" cxnId="{2D1CC402-5A01-4D97-8158-BE242E77AD50}">
      <dgm:prSet/>
      <dgm:spPr/>
      <dgm:t>
        <a:bodyPr/>
        <a:lstStyle/>
        <a:p>
          <a:endParaRPr lang="ru-RU"/>
        </a:p>
      </dgm:t>
    </dgm:pt>
    <dgm:pt modelId="{DACA3951-201B-4C1F-8F23-E094A8EDCACD}">
      <dgm:prSet phldrT="[Текст]"/>
      <dgm:spPr/>
      <dgm:t>
        <a:bodyPr/>
        <a:lstStyle/>
        <a:p>
          <a:r>
            <a:rPr lang="ru-RU" dirty="0"/>
            <a:t>Качество услуг </a:t>
          </a:r>
          <a:br>
            <a:rPr lang="en-US" dirty="0"/>
          </a:br>
          <a:r>
            <a:rPr lang="ru-RU" dirty="0"/>
            <a:t>(</a:t>
          </a:r>
          <a:r>
            <a:rPr lang="en-US" dirty="0"/>
            <a:t>Quality of Service)</a:t>
          </a:r>
          <a:endParaRPr lang="ru-RU" dirty="0"/>
        </a:p>
      </dgm:t>
    </dgm:pt>
    <dgm:pt modelId="{F4697022-0E18-4F93-81FF-B84220355697}" type="parTrans" cxnId="{38871B2F-158E-4FC6-8286-2779088759F6}">
      <dgm:prSet/>
      <dgm:spPr/>
      <dgm:t>
        <a:bodyPr/>
        <a:lstStyle/>
        <a:p>
          <a:endParaRPr lang="ru-RU"/>
        </a:p>
      </dgm:t>
    </dgm:pt>
    <dgm:pt modelId="{0D63A785-1393-43C3-9FD1-D46F32DFD41A}" type="sibTrans" cxnId="{38871B2F-158E-4FC6-8286-2779088759F6}">
      <dgm:prSet/>
      <dgm:spPr/>
      <dgm:t>
        <a:bodyPr/>
        <a:lstStyle/>
        <a:p>
          <a:endParaRPr lang="ru-RU"/>
        </a:p>
      </dgm:t>
    </dgm:pt>
    <dgm:pt modelId="{7DD26D42-968D-42E3-B35D-7E460CCE5A23}">
      <dgm:prSet phldrT="[Текст]"/>
      <dgm:spPr/>
      <dgm:t>
        <a:bodyPr/>
        <a:lstStyle/>
        <a:p>
          <a:r>
            <a:rPr lang="ru-RU" dirty="0"/>
            <a:t>Управление качеством оказания услуг (</a:t>
          </a:r>
          <a:r>
            <a:rPr lang="en-US" dirty="0"/>
            <a:t>Service Quality Management)</a:t>
          </a:r>
          <a:endParaRPr lang="ru-RU" dirty="0"/>
        </a:p>
      </dgm:t>
    </dgm:pt>
    <dgm:pt modelId="{7BBA64A1-4155-43B7-A69E-DABD4C80D7C8}" type="parTrans" cxnId="{1BCDE870-F61A-4A2B-91CE-1B726897E5D8}">
      <dgm:prSet/>
      <dgm:spPr/>
      <dgm:t>
        <a:bodyPr/>
        <a:lstStyle/>
        <a:p>
          <a:endParaRPr lang="ru-RU"/>
        </a:p>
      </dgm:t>
    </dgm:pt>
    <dgm:pt modelId="{9ABDEBFD-457D-419F-B8C2-54286DE80736}" type="sibTrans" cxnId="{1BCDE870-F61A-4A2B-91CE-1B726897E5D8}">
      <dgm:prSet/>
      <dgm:spPr/>
      <dgm:t>
        <a:bodyPr/>
        <a:lstStyle/>
        <a:p>
          <a:endParaRPr lang="ru-RU"/>
        </a:p>
      </dgm:t>
    </dgm:pt>
    <dgm:pt modelId="{B2AF7BF6-AAC4-4280-94BE-07399561C8DF}" type="pres">
      <dgm:prSet presAssocID="{A8EE8CC7-A445-44FA-8000-694FFB634E39}" presName="Name0" presStyleCnt="0">
        <dgm:presLayoutVars>
          <dgm:dir/>
          <dgm:animLvl val="lvl"/>
          <dgm:resizeHandles val="exact"/>
        </dgm:presLayoutVars>
      </dgm:prSet>
      <dgm:spPr/>
    </dgm:pt>
    <dgm:pt modelId="{63DB17EE-A71F-436E-8CA2-1CF74D5AD374}" type="pres">
      <dgm:prSet presAssocID="{86CE91F6-6F56-43CA-A555-828824078B99}" presName="linNode" presStyleCnt="0"/>
      <dgm:spPr/>
    </dgm:pt>
    <dgm:pt modelId="{9E7D7A18-D92F-4E01-BE22-EE5984EA0092}" type="pres">
      <dgm:prSet presAssocID="{86CE91F6-6F56-43CA-A555-828824078B99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DF41742C-B10D-45A3-871F-BB97DC3686EA}" type="pres">
      <dgm:prSet presAssocID="{86CE91F6-6F56-43CA-A555-828824078B99}" presName="descendantText" presStyleLbl="alignAccFollowNode1" presStyleIdx="0" presStyleCnt="3">
        <dgm:presLayoutVars>
          <dgm:bulletEnabled val="1"/>
        </dgm:presLayoutVars>
      </dgm:prSet>
      <dgm:spPr/>
    </dgm:pt>
    <dgm:pt modelId="{E6882776-02B8-4421-A911-1E0C1D202E75}" type="pres">
      <dgm:prSet presAssocID="{94ACFFE8-B66E-45E3-A072-6A93D583DEDF}" presName="sp" presStyleCnt="0"/>
      <dgm:spPr/>
    </dgm:pt>
    <dgm:pt modelId="{9DC62BA0-AF9C-45CF-8AE6-B03E1A3EF2B7}" type="pres">
      <dgm:prSet presAssocID="{9FA1E7F2-E746-4AF6-B081-4EEA45346449}" presName="linNode" presStyleCnt="0"/>
      <dgm:spPr/>
    </dgm:pt>
    <dgm:pt modelId="{F8A90FEC-6E6A-44D7-B1D2-7B7D3C59CA64}" type="pres">
      <dgm:prSet presAssocID="{9FA1E7F2-E746-4AF6-B081-4EEA45346449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2B972C6F-F68A-44AA-94B6-413E56C19C08}" type="pres">
      <dgm:prSet presAssocID="{9FA1E7F2-E746-4AF6-B081-4EEA45346449}" presName="descendantText" presStyleLbl="alignAccFollowNode1" presStyleIdx="1" presStyleCnt="3">
        <dgm:presLayoutVars>
          <dgm:bulletEnabled val="1"/>
        </dgm:presLayoutVars>
      </dgm:prSet>
      <dgm:spPr/>
    </dgm:pt>
    <dgm:pt modelId="{C1302748-D133-49C1-9653-AC637C6498CC}" type="pres">
      <dgm:prSet presAssocID="{FABEEB8B-188D-4032-B5CF-BB88CD7637C2}" presName="sp" presStyleCnt="0"/>
      <dgm:spPr/>
    </dgm:pt>
    <dgm:pt modelId="{5F3C5EA7-7478-4EED-B7FB-AE32838E40C7}" type="pres">
      <dgm:prSet presAssocID="{DACA3951-201B-4C1F-8F23-E094A8EDCACD}" presName="linNode" presStyleCnt="0"/>
      <dgm:spPr/>
    </dgm:pt>
    <dgm:pt modelId="{A59BF343-99A0-4133-BCC3-3FE55C1C7502}" type="pres">
      <dgm:prSet presAssocID="{DACA3951-201B-4C1F-8F23-E094A8EDCACD}" presName="parentText" presStyleLbl="node1" presStyleIdx="2" presStyleCnt="3">
        <dgm:presLayoutVars>
          <dgm:chMax val="1"/>
          <dgm:bulletEnabled val="1"/>
        </dgm:presLayoutVars>
      </dgm:prSet>
      <dgm:spPr/>
    </dgm:pt>
    <dgm:pt modelId="{9CC3814A-76FF-4B84-8628-65D0EE491CB7}" type="pres">
      <dgm:prSet presAssocID="{DACA3951-201B-4C1F-8F23-E094A8EDCACD}" presName="descendantText" presStyleLbl="alignAccFollowNode1" presStyleIdx="2" presStyleCnt="3">
        <dgm:presLayoutVars>
          <dgm:bulletEnabled val="1"/>
        </dgm:presLayoutVars>
      </dgm:prSet>
      <dgm:spPr/>
    </dgm:pt>
  </dgm:ptLst>
  <dgm:cxnLst>
    <dgm:cxn modelId="{2C8EDC00-124E-46DB-90EF-23A1ECBF8F9A}" type="presOf" srcId="{5C9CC874-7480-4F62-8CAB-DD1A8E0F6C22}" destId="{DF41742C-B10D-45A3-871F-BB97DC3686EA}" srcOrd="0" destOrd="0" presId="urn:microsoft.com/office/officeart/2005/8/layout/vList5"/>
    <dgm:cxn modelId="{2D1CC402-5A01-4D97-8158-BE242E77AD50}" srcId="{9FA1E7F2-E746-4AF6-B081-4EEA45346449}" destId="{F3B31FC4-5C53-4693-AE33-CCBC48D9EDD8}" srcOrd="0" destOrd="0" parTransId="{3DEF2BC8-6DA6-40A2-A5E6-B550D8274C8B}" sibTransId="{486F3242-AD07-4175-8526-1DE64143695D}"/>
    <dgm:cxn modelId="{75589409-67BF-44F8-8FB8-DF0FE95B2AEA}" srcId="{A8EE8CC7-A445-44FA-8000-694FFB634E39}" destId="{86CE91F6-6F56-43CA-A555-828824078B99}" srcOrd="0" destOrd="0" parTransId="{FC878E81-3656-4CF2-8B6D-EF31EBBFB7E3}" sibTransId="{94ACFFE8-B66E-45E3-A072-6A93D583DEDF}"/>
    <dgm:cxn modelId="{8473851E-D4F5-469D-A21E-E13D8C7C975F}" srcId="{86CE91F6-6F56-43CA-A555-828824078B99}" destId="{5C9CC874-7480-4F62-8CAB-DD1A8E0F6C22}" srcOrd="0" destOrd="0" parTransId="{7A7B7E15-2776-4B10-8E13-B4C3794B58AF}" sibTransId="{F324CDEA-9D8D-4A1F-A95C-7FCFDFA390A3}"/>
    <dgm:cxn modelId="{38871B2F-158E-4FC6-8286-2779088759F6}" srcId="{A8EE8CC7-A445-44FA-8000-694FFB634E39}" destId="{DACA3951-201B-4C1F-8F23-E094A8EDCACD}" srcOrd="2" destOrd="0" parTransId="{F4697022-0E18-4F93-81FF-B84220355697}" sibTransId="{0D63A785-1393-43C3-9FD1-D46F32DFD41A}"/>
    <dgm:cxn modelId="{1BCDE870-F61A-4A2B-91CE-1B726897E5D8}" srcId="{DACA3951-201B-4C1F-8F23-E094A8EDCACD}" destId="{7DD26D42-968D-42E3-B35D-7E460CCE5A23}" srcOrd="0" destOrd="0" parTransId="{7BBA64A1-4155-43B7-A69E-DABD4C80D7C8}" sibTransId="{9ABDEBFD-457D-419F-B8C2-54286DE80736}"/>
    <dgm:cxn modelId="{2BD4AA93-1517-4888-B743-97AC7A6110CC}" type="presOf" srcId="{7DD26D42-968D-42E3-B35D-7E460CCE5A23}" destId="{9CC3814A-76FF-4B84-8628-65D0EE491CB7}" srcOrd="0" destOrd="0" presId="urn:microsoft.com/office/officeart/2005/8/layout/vList5"/>
    <dgm:cxn modelId="{ED559AA4-E86E-4B9C-9E04-09DCCCC752FE}" type="presOf" srcId="{F3B31FC4-5C53-4693-AE33-CCBC48D9EDD8}" destId="{2B972C6F-F68A-44AA-94B6-413E56C19C08}" srcOrd="0" destOrd="0" presId="urn:microsoft.com/office/officeart/2005/8/layout/vList5"/>
    <dgm:cxn modelId="{E13194B1-E3D6-4F11-9C2F-665136D71A1B}" type="presOf" srcId="{86CE91F6-6F56-43CA-A555-828824078B99}" destId="{9E7D7A18-D92F-4E01-BE22-EE5984EA0092}" srcOrd="0" destOrd="0" presId="urn:microsoft.com/office/officeart/2005/8/layout/vList5"/>
    <dgm:cxn modelId="{49166FB4-4F6D-408E-9B58-E359E033C4DA}" srcId="{A8EE8CC7-A445-44FA-8000-694FFB634E39}" destId="{9FA1E7F2-E746-4AF6-B081-4EEA45346449}" srcOrd="1" destOrd="0" parTransId="{F6DD333F-903C-4603-AA40-E659EABF66EC}" sibTransId="{FABEEB8B-188D-4032-B5CF-BB88CD7637C2}"/>
    <dgm:cxn modelId="{247164B5-69B3-4366-8E90-9B816662361D}" type="presOf" srcId="{9FA1E7F2-E746-4AF6-B081-4EEA45346449}" destId="{F8A90FEC-6E6A-44D7-B1D2-7B7D3C59CA64}" srcOrd="0" destOrd="0" presId="urn:microsoft.com/office/officeart/2005/8/layout/vList5"/>
    <dgm:cxn modelId="{084329D0-DBEF-4D20-948A-01DAF36A9555}" type="presOf" srcId="{DACA3951-201B-4C1F-8F23-E094A8EDCACD}" destId="{A59BF343-99A0-4133-BCC3-3FE55C1C7502}" srcOrd="0" destOrd="0" presId="urn:microsoft.com/office/officeart/2005/8/layout/vList5"/>
    <dgm:cxn modelId="{1DD0F9D9-C03A-41DC-BEAF-4449EB9D0734}" type="presOf" srcId="{A8EE8CC7-A445-44FA-8000-694FFB634E39}" destId="{B2AF7BF6-AAC4-4280-94BE-07399561C8DF}" srcOrd="0" destOrd="0" presId="urn:microsoft.com/office/officeart/2005/8/layout/vList5"/>
    <dgm:cxn modelId="{4B6180DB-B3EF-4043-9C34-B5E88E29B5C3}" type="presParOf" srcId="{B2AF7BF6-AAC4-4280-94BE-07399561C8DF}" destId="{63DB17EE-A71F-436E-8CA2-1CF74D5AD374}" srcOrd="0" destOrd="0" presId="urn:microsoft.com/office/officeart/2005/8/layout/vList5"/>
    <dgm:cxn modelId="{2F836ECC-BB1D-4CF3-9E33-6746C3371828}" type="presParOf" srcId="{63DB17EE-A71F-436E-8CA2-1CF74D5AD374}" destId="{9E7D7A18-D92F-4E01-BE22-EE5984EA0092}" srcOrd="0" destOrd="0" presId="urn:microsoft.com/office/officeart/2005/8/layout/vList5"/>
    <dgm:cxn modelId="{7CF45D57-C6DC-4C44-8DE1-4A31EEA4ADB2}" type="presParOf" srcId="{63DB17EE-A71F-436E-8CA2-1CF74D5AD374}" destId="{DF41742C-B10D-45A3-871F-BB97DC3686EA}" srcOrd="1" destOrd="0" presId="urn:microsoft.com/office/officeart/2005/8/layout/vList5"/>
    <dgm:cxn modelId="{0FFE5AB1-0E0A-43BB-9CC9-6226CF283825}" type="presParOf" srcId="{B2AF7BF6-AAC4-4280-94BE-07399561C8DF}" destId="{E6882776-02B8-4421-A911-1E0C1D202E75}" srcOrd="1" destOrd="0" presId="urn:microsoft.com/office/officeart/2005/8/layout/vList5"/>
    <dgm:cxn modelId="{6FC738FF-184A-46BF-9B15-4B581A99BA3C}" type="presParOf" srcId="{B2AF7BF6-AAC4-4280-94BE-07399561C8DF}" destId="{9DC62BA0-AF9C-45CF-8AE6-B03E1A3EF2B7}" srcOrd="2" destOrd="0" presId="urn:microsoft.com/office/officeart/2005/8/layout/vList5"/>
    <dgm:cxn modelId="{352A9E28-CDB9-4891-8A18-B1C3CEE69B35}" type="presParOf" srcId="{9DC62BA0-AF9C-45CF-8AE6-B03E1A3EF2B7}" destId="{F8A90FEC-6E6A-44D7-B1D2-7B7D3C59CA64}" srcOrd="0" destOrd="0" presId="urn:microsoft.com/office/officeart/2005/8/layout/vList5"/>
    <dgm:cxn modelId="{019060B0-CBCB-4580-A12C-6630A7CB52AC}" type="presParOf" srcId="{9DC62BA0-AF9C-45CF-8AE6-B03E1A3EF2B7}" destId="{2B972C6F-F68A-44AA-94B6-413E56C19C08}" srcOrd="1" destOrd="0" presId="urn:microsoft.com/office/officeart/2005/8/layout/vList5"/>
    <dgm:cxn modelId="{1D6F5E2F-24DA-4836-B6D6-F925158FB8A1}" type="presParOf" srcId="{B2AF7BF6-AAC4-4280-94BE-07399561C8DF}" destId="{C1302748-D133-49C1-9653-AC637C6498CC}" srcOrd="3" destOrd="0" presId="urn:microsoft.com/office/officeart/2005/8/layout/vList5"/>
    <dgm:cxn modelId="{CA322F93-3CF2-467E-8ABC-472079E7FEC6}" type="presParOf" srcId="{B2AF7BF6-AAC4-4280-94BE-07399561C8DF}" destId="{5F3C5EA7-7478-4EED-B7FB-AE32838E40C7}" srcOrd="4" destOrd="0" presId="urn:microsoft.com/office/officeart/2005/8/layout/vList5"/>
    <dgm:cxn modelId="{347240BE-380C-481F-B273-B064C8CC1230}" type="presParOf" srcId="{5F3C5EA7-7478-4EED-B7FB-AE32838E40C7}" destId="{A59BF343-99A0-4133-BCC3-3FE55C1C7502}" srcOrd="0" destOrd="0" presId="urn:microsoft.com/office/officeart/2005/8/layout/vList5"/>
    <dgm:cxn modelId="{B78DCAC0-DA29-4625-86E4-58B84E5B9F73}" type="presParOf" srcId="{5F3C5EA7-7478-4EED-B7FB-AE32838E40C7}" destId="{9CC3814A-76FF-4B84-8628-65D0EE491CB7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44138E6C-FB10-46CB-BC36-D80A537E4A6A}" type="doc">
      <dgm:prSet loTypeId="urn:microsoft.com/office/officeart/2005/8/layout/process2" loCatId="process" qsTypeId="urn:microsoft.com/office/officeart/2005/8/quickstyle/simple5" qsCatId="simple" csTypeId="urn:microsoft.com/office/officeart/2005/8/colors/colorful4" csCatId="colorful" phldr="1"/>
      <dgm:spPr/>
      <dgm:t>
        <a:bodyPr/>
        <a:lstStyle/>
        <a:p>
          <a:endParaRPr lang="ru-RU"/>
        </a:p>
      </dgm:t>
    </dgm:pt>
    <dgm:pt modelId="{79C624E6-9320-4A05-B0C6-396298A37C1F}">
      <dgm:prSet phldrT="[Текст]"/>
      <dgm:spPr/>
      <dgm:t>
        <a:bodyPr/>
        <a:lstStyle/>
        <a:p>
          <a:pPr>
            <a:tabLst/>
          </a:pPr>
          <a:r>
            <a:rPr lang="ru-RU" dirty="0"/>
            <a:t>Поиск допустимого решения для потока сети</a:t>
          </a:r>
        </a:p>
      </dgm:t>
    </dgm:pt>
    <dgm:pt modelId="{1C10702E-5021-45EA-810D-808210497096}" type="parTrans" cxnId="{7DA4651A-0649-4734-A9EB-42103E8594C1}">
      <dgm:prSet/>
      <dgm:spPr/>
      <dgm:t>
        <a:bodyPr/>
        <a:lstStyle/>
        <a:p>
          <a:endParaRPr lang="ru-RU"/>
        </a:p>
      </dgm:t>
    </dgm:pt>
    <dgm:pt modelId="{F758341F-5884-41DB-9E24-3D7926636B15}" type="sibTrans" cxnId="{7DA4651A-0649-4734-A9EB-42103E8594C1}">
      <dgm:prSet/>
      <dgm:spPr/>
      <dgm:t>
        <a:bodyPr/>
        <a:lstStyle/>
        <a:p>
          <a:endParaRPr lang="ru-RU"/>
        </a:p>
      </dgm:t>
    </dgm:pt>
    <dgm:pt modelId="{CB5E9E07-7C5A-4143-A51B-8E7FFA9E9BA6}">
      <dgm:prSet phldrT="[Текст]"/>
      <dgm:spPr/>
      <dgm:t>
        <a:bodyPr/>
        <a:lstStyle/>
        <a:p>
          <a:pPr>
            <a:tabLst>
              <a:tab pos="1611313" algn="l"/>
            </a:tabLst>
          </a:pPr>
          <a:r>
            <a:rPr lang="ru-RU" dirty="0"/>
            <a:t>При условии удовлетворения </a:t>
          </a:r>
          <a:r>
            <a:rPr lang="ru-RU" b="1" dirty="0"/>
            <a:t>всех</a:t>
          </a:r>
          <a:r>
            <a:rPr lang="ru-RU" dirty="0"/>
            <a:t> (или части) подключенных абонентов</a:t>
          </a:r>
        </a:p>
      </dgm:t>
    </dgm:pt>
    <dgm:pt modelId="{187144ED-307D-434A-8214-6C34FC1F39CA}" type="parTrans" cxnId="{AC2EB321-AC50-4097-A23A-A6C7FB4C87EF}">
      <dgm:prSet/>
      <dgm:spPr/>
      <dgm:t>
        <a:bodyPr/>
        <a:lstStyle/>
        <a:p>
          <a:endParaRPr lang="ru-RU"/>
        </a:p>
      </dgm:t>
    </dgm:pt>
    <dgm:pt modelId="{C25891E8-3332-48A8-BEF4-79AF137ACC82}" type="sibTrans" cxnId="{AC2EB321-AC50-4097-A23A-A6C7FB4C87EF}">
      <dgm:prSet/>
      <dgm:spPr/>
      <dgm:t>
        <a:bodyPr/>
        <a:lstStyle/>
        <a:p>
          <a:endParaRPr lang="ru-RU"/>
        </a:p>
      </dgm:t>
    </dgm:pt>
    <dgm:pt modelId="{F8C26BBA-D7E3-4430-9FC2-2BAE5643377C}">
      <dgm:prSet phldrT="[Текст]"/>
      <dgm:spPr/>
      <dgm:t>
        <a:bodyPr/>
        <a:lstStyle/>
        <a:p>
          <a:r>
            <a:rPr lang="ru-RU" dirty="0"/>
            <a:t>Если такой поток существует, то модифицировать не требуется</a:t>
          </a:r>
        </a:p>
      </dgm:t>
    </dgm:pt>
    <dgm:pt modelId="{CE29F4FD-579A-46EF-9CA8-533A01D1959E}" type="parTrans" cxnId="{78E7C96C-B24F-42DE-8B71-BA873CE58344}">
      <dgm:prSet/>
      <dgm:spPr/>
      <dgm:t>
        <a:bodyPr/>
        <a:lstStyle/>
        <a:p>
          <a:endParaRPr lang="ru-RU"/>
        </a:p>
      </dgm:t>
    </dgm:pt>
    <dgm:pt modelId="{04BBF602-CCD2-43D2-ADCA-4D216EEB45B9}" type="sibTrans" cxnId="{78E7C96C-B24F-42DE-8B71-BA873CE58344}">
      <dgm:prSet/>
      <dgm:spPr/>
      <dgm:t>
        <a:bodyPr/>
        <a:lstStyle/>
        <a:p>
          <a:endParaRPr lang="ru-RU"/>
        </a:p>
      </dgm:t>
    </dgm:pt>
    <dgm:pt modelId="{314F22A0-4AAC-4F06-89E4-B7F20A6B7754}">
      <dgm:prSet phldrT="[Текст]"/>
      <dgm:spPr/>
      <dgm:t>
        <a:bodyPr/>
        <a:lstStyle/>
        <a:p>
          <a:r>
            <a:rPr lang="ru-RU" dirty="0"/>
            <a:t>Модификация параметров сети без нового строительства</a:t>
          </a:r>
        </a:p>
      </dgm:t>
    </dgm:pt>
    <dgm:pt modelId="{27639F55-3F28-4E1E-B22F-F0E966D53118}" type="parTrans" cxnId="{27BBCAA4-39FA-438E-A575-255B27BA6BD7}">
      <dgm:prSet/>
      <dgm:spPr/>
      <dgm:t>
        <a:bodyPr/>
        <a:lstStyle/>
        <a:p>
          <a:endParaRPr lang="ru-RU"/>
        </a:p>
      </dgm:t>
    </dgm:pt>
    <dgm:pt modelId="{974FD487-52AB-4FE1-BF25-A292CA1EF0AF}" type="sibTrans" cxnId="{27BBCAA4-39FA-438E-A575-255B27BA6BD7}">
      <dgm:prSet/>
      <dgm:spPr/>
      <dgm:t>
        <a:bodyPr/>
        <a:lstStyle/>
        <a:p>
          <a:endParaRPr lang="ru-RU"/>
        </a:p>
      </dgm:t>
    </dgm:pt>
    <dgm:pt modelId="{209C08B8-1734-45E3-BED2-84D0C1B2E390}">
      <dgm:prSet phldrT="[Текст]"/>
      <dgm:spPr/>
      <dgm:t>
        <a:bodyPr/>
        <a:lstStyle/>
        <a:p>
          <a:r>
            <a:rPr lang="ru-RU" dirty="0"/>
            <a:t>Повышение производительности узлового оборудования</a:t>
          </a:r>
        </a:p>
      </dgm:t>
    </dgm:pt>
    <dgm:pt modelId="{E879A07A-E47E-4C6A-9251-2A5F4A586ED6}" type="parTrans" cxnId="{3F8AB93E-A659-4251-9C30-B7FE2B2CCE87}">
      <dgm:prSet/>
      <dgm:spPr/>
      <dgm:t>
        <a:bodyPr/>
        <a:lstStyle/>
        <a:p>
          <a:endParaRPr lang="ru-RU"/>
        </a:p>
      </dgm:t>
    </dgm:pt>
    <dgm:pt modelId="{6FFAE834-E812-4071-9A12-73E7BAE84DE5}" type="sibTrans" cxnId="{3F8AB93E-A659-4251-9C30-B7FE2B2CCE87}">
      <dgm:prSet/>
      <dgm:spPr/>
      <dgm:t>
        <a:bodyPr/>
        <a:lstStyle/>
        <a:p>
          <a:endParaRPr lang="ru-RU"/>
        </a:p>
      </dgm:t>
    </dgm:pt>
    <dgm:pt modelId="{8313FC4C-F53D-4117-8FF7-F63C32C0D5BC}">
      <dgm:prSet phldrT="[Текст]"/>
      <dgm:spPr/>
      <dgm:t>
        <a:bodyPr/>
        <a:lstStyle/>
        <a:p>
          <a:r>
            <a:rPr lang="ru-RU" dirty="0"/>
            <a:t>Задача минимизации стоимость дополнительного оборудования или работ</a:t>
          </a:r>
        </a:p>
      </dgm:t>
    </dgm:pt>
    <dgm:pt modelId="{E5E25035-36EF-44E9-8386-7727E1D9DFD2}" type="parTrans" cxnId="{C5E95908-8A50-4A4C-962F-CFB2DE7120F5}">
      <dgm:prSet/>
      <dgm:spPr/>
    </dgm:pt>
    <dgm:pt modelId="{E59D9D8D-398F-4EA3-9F70-5FB7C2F82AA1}" type="sibTrans" cxnId="{C5E95908-8A50-4A4C-962F-CFB2DE7120F5}">
      <dgm:prSet/>
      <dgm:spPr/>
    </dgm:pt>
    <dgm:pt modelId="{E164D0FD-0F76-438A-BB41-4FB60543660C}">
      <dgm:prSet phldrT="[Текст]"/>
      <dgm:spPr/>
      <dgm:t>
        <a:bodyPr/>
        <a:lstStyle/>
        <a:p>
          <a:r>
            <a:rPr lang="ru-RU" dirty="0"/>
            <a:t>Модификация топологии сети </a:t>
          </a:r>
        </a:p>
      </dgm:t>
    </dgm:pt>
    <dgm:pt modelId="{2D30CB62-1151-4CCB-9180-170ACB0B49CD}" type="parTrans" cxnId="{C121F2E9-7926-4A97-A444-ED5EDABB5C1C}">
      <dgm:prSet/>
      <dgm:spPr/>
    </dgm:pt>
    <dgm:pt modelId="{9426DB32-AB5D-421B-9E88-4FDDDB07D5E4}" type="sibTrans" cxnId="{C121F2E9-7926-4A97-A444-ED5EDABB5C1C}">
      <dgm:prSet/>
      <dgm:spPr/>
      <dgm:t>
        <a:bodyPr/>
        <a:lstStyle/>
        <a:p>
          <a:endParaRPr lang="ru-RU"/>
        </a:p>
      </dgm:t>
    </dgm:pt>
    <dgm:pt modelId="{7680F40D-04C2-47BC-A5D2-345877F572B6}">
      <dgm:prSet phldrT="[Текст]"/>
      <dgm:spPr/>
      <dgm:t>
        <a:bodyPr/>
        <a:lstStyle/>
        <a:p>
          <a:r>
            <a:rPr lang="ru-RU" dirty="0"/>
            <a:t>Поиск рационального варианта строительства новых каналов для достижения качества при минимизации стоимости</a:t>
          </a:r>
        </a:p>
      </dgm:t>
    </dgm:pt>
    <dgm:pt modelId="{E1258202-0B92-4B2F-A6A3-76BFF3298425}" type="parTrans" cxnId="{02032614-FD51-458D-BD43-0E2C70421EAD}">
      <dgm:prSet/>
      <dgm:spPr/>
    </dgm:pt>
    <dgm:pt modelId="{C3FE459F-6AD8-4408-BEC4-E651A708B4A4}" type="sibTrans" cxnId="{02032614-FD51-458D-BD43-0E2C70421EAD}">
      <dgm:prSet/>
      <dgm:spPr/>
    </dgm:pt>
    <dgm:pt modelId="{56AFCB6B-614D-4F53-9648-1FA969B3573D}" type="pres">
      <dgm:prSet presAssocID="{44138E6C-FB10-46CB-BC36-D80A537E4A6A}" presName="linearFlow" presStyleCnt="0">
        <dgm:presLayoutVars>
          <dgm:resizeHandles val="exact"/>
        </dgm:presLayoutVars>
      </dgm:prSet>
      <dgm:spPr/>
    </dgm:pt>
    <dgm:pt modelId="{DCF5FA1E-C89A-42FD-AE1F-6F84EFF2C17B}" type="pres">
      <dgm:prSet presAssocID="{79C624E6-9320-4A05-B0C6-396298A37C1F}" presName="node" presStyleLbl="node1" presStyleIdx="0" presStyleCnt="3" custScaleX="121131">
        <dgm:presLayoutVars>
          <dgm:bulletEnabled val="1"/>
        </dgm:presLayoutVars>
      </dgm:prSet>
      <dgm:spPr/>
    </dgm:pt>
    <dgm:pt modelId="{775E0136-CDAE-4AE3-BA44-6BD0DA94A3EB}" type="pres">
      <dgm:prSet presAssocID="{F758341F-5884-41DB-9E24-3D7926636B15}" presName="sibTrans" presStyleLbl="sibTrans2D1" presStyleIdx="0" presStyleCnt="2"/>
      <dgm:spPr/>
    </dgm:pt>
    <dgm:pt modelId="{5A7CC303-585E-48EE-9E29-43729FF6160D}" type="pres">
      <dgm:prSet presAssocID="{F758341F-5884-41DB-9E24-3D7926636B15}" presName="connectorText" presStyleLbl="sibTrans2D1" presStyleIdx="0" presStyleCnt="2"/>
      <dgm:spPr/>
    </dgm:pt>
    <dgm:pt modelId="{D03F2CE1-ECFF-41BF-AFEE-F3CADCE5B521}" type="pres">
      <dgm:prSet presAssocID="{314F22A0-4AAC-4F06-89E4-B7F20A6B7754}" presName="node" presStyleLbl="node1" presStyleIdx="1" presStyleCnt="3" custScaleX="121131">
        <dgm:presLayoutVars>
          <dgm:bulletEnabled val="1"/>
        </dgm:presLayoutVars>
      </dgm:prSet>
      <dgm:spPr/>
    </dgm:pt>
    <dgm:pt modelId="{9D1AEDA1-D639-4943-8F20-6749A1FA4A75}" type="pres">
      <dgm:prSet presAssocID="{974FD487-52AB-4FE1-BF25-A292CA1EF0AF}" presName="sibTrans" presStyleLbl="sibTrans2D1" presStyleIdx="1" presStyleCnt="2"/>
      <dgm:spPr/>
    </dgm:pt>
    <dgm:pt modelId="{115DB657-8769-4982-9DD4-B8960A6773F4}" type="pres">
      <dgm:prSet presAssocID="{974FD487-52AB-4FE1-BF25-A292CA1EF0AF}" presName="connectorText" presStyleLbl="sibTrans2D1" presStyleIdx="1" presStyleCnt="2"/>
      <dgm:spPr/>
    </dgm:pt>
    <dgm:pt modelId="{C38C7BBF-3273-4545-926E-5621407E61B1}" type="pres">
      <dgm:prSet presAssocID="{E164D0FD-0F76-438A-BB41-4FB60543660C}" presName="node" presStyleLbl="node1" presStyleIdx="2" presStyleCnt="3" custScaleX="121131">
        <dgm:presLayoutVars>
          <dgm:bulletEnabled val="1"/>
        </dgm:presLayoutVars>
      </dgm:prSet>
      <dgm:spPr/>
    </dgm:pt>
  </dgm:ptLst>
  <dgm:cxnLst>
    <dgm:cxn modelId="{C5E95908-8A50-4A4C-962F-CFB2DE7120F5}" srcId="{314F22A0-4AAC-4F06-89E4-B7F20A6B7754}" destId="{8313FC4C-F53D-4117-8FF7-F63C32C0D5BC}" srcOrd="1" destOrd="0" parTransId="{E5E25035-36EF-44E9-8386-7727E1D9DFD2}" sibTransId="{E59D9D8D-398F-4EA3-9F70-5FB7C2F82AA1}"/>
    <dgm:cxn modelId="{6E6C220C-9B9A-40B1-99B6-3236A1E081EE}" type="presOf" srcId="{974FD487-52AB-4FE1-BF25-A292CA1EF0AF}" destId="{115DB657-8769-4982-9DD4-B8960A6773F4}" srcOrd="1" destOrd="0" presId="urn:microsoft.com/office/officeart/2005/8/layout/process2"/>
    <dgm:cxn modelId="{D6705210-35D6-4FD3-8909-080CAD4AAACB}" type="presOf" srcId="{F8C26BBA-D7E3-4430-9FC2-2BAE5643377C}" destId="{DCF5FA1E-C89A-42FD-AE1F-6F84EFF2C17B}" srcOrd="0" destOrd="2" presId="urn:microsoft.com/office/officeart/2005/8/layout/process2"/>
    <dgm:cxn modelId="{02032614-FD51-458D-BD43-0E2C70421EAD}" srcId="{E164D0FD-0F76-438A-BB41-4FB60543660C}" destId="{7680F40D-04C2-47BC-A5D2-345877F572B6}" srcOrd="0" destOrd="0" parTransId="{E1258202-0B92-4B2F-A6A3-76BFF3298425}" sibTransId="{C3FE459F-6AD8-4408-BEC4-E651A708B4A4}"/>
    <dgm:cxn modelId="{7DA4651A-0649-4734-A9EB-42103E8594C1}" srcId="{44138E6C-FB10-46CB-BC36-D80A537E4A6A}" destId="{79C624E6-9320-4A05-B0C6-396298A37C1F}" srcOrd="0" destOrd="0" parTransId="{1C10702E-5021-45EA-810D-808210497096}" sibTransId="{F758341F-5884-41DB-9E24-3D7926636B15}"/>
    <dgm:cxn modelId="{AC2EB321-AC50-4097-A23A-A6C7FB4C87EF}" srcId="{79C624E6-9320-4A05-B0C6-396298A37C1F}" destId="{CB5E9E07-7C5A-4143-A51B-8E7FFA9E9BA6}" srcOrd="0" destOrd="0" parTransId="{187144ED-307D-434A-8214-6C34FC1F39CA}" sibTransId="{C25891E8-3332-48A8-BEF4-79AF137ACC82}"/>
    <dgm:cxn modelId="{3F8AB93E-A659-4251-9C30-B7FE2B2CCE87}" srcId="{314F22A0-4AAC-4F06-89E4-B7F20A6B7754}" destId="{209C08B8-1734-45E3-BED2-84D0C1B2E390}" srcOrd="0" destOrd="0" parTransId="{E879A07A-E47E-4C6A-9251-2A5F4A586ED6}" sibTransId="{6FFAE834-E812-4071-9A12-73E7BAE84DE5}"/>
    <dgm:cxn modelId="{ABEE923F-1770-46C6-AB3F-AD68134FF742}" type="presOf" srcId="{314F22A0-4AAC-4F06-89E4-B7F20A6B7754}" destId="{D03F2CE1-ECFF-41BF-AFEE-F3CADCE5B521}" srcOrd="0" destOrd="0" presId="urn:microsoft.com/office/officeart/2005/8/layout/process2"/>
    <dgm:cxn modelId="{723AAA44-505B-4932-85CD-39DAEF1A76FB}" type="presOf" srcId="{974FD487-52AB-4FE1-BF25-A292CA1EF0AF}" destId="{9D1AEDA1-D639-4943-8F20-6749A1FA4A75}" srcOrd="0" destOrd="0" presId="urn:microsoft.com/office/officeart/2005/8/layout/process2"/>
    <dgm:cxn modelId="{12110867-6748-4EBE-9EDB-C294945E9293}" type="presOf" srcId="{E164D0FD-0F76-438A-BB41-4FB60543660C}" destId="{C38C7BBF-3273-4545-926E-5621407E61B1}" srcOrd="0" destOrd="0" presId="urn:microsoft.com/office/officeart/2005/8/layout/process2"/>
    <dgm:cxn modelId="{B4E91767-7B7A-47A6-8CC8-98E54ABECD5D}" type="presOf" srcId="{F758341F-5884-41DB-9E24-3D7926636B15}" destId="{5A7CC303-585E-48EE-9E29-43729FF6160D}" srcOrd="1" destOrd="0" presId="urn:microsoft.com/office/officeart/2005/8/layout/process2"/>
    <dgm:cxn modelId="{78E7C96C-B24F-42DE-8B71-BA873CE58344}" srcId="{79C624E6-9320-4A05-B0C6-396298A37C1F}" destId="{F8C26BBA-D7E3-4430-9FC2-2BAE5643377C}" srcOrd="1" destOrd="0" parTransId="{CE29F4FD-579A-46EF-9CA8-533A01D1959E}" sibTransId="{04BBF602-CCD2-43D2-ADCA-4D216EEB45B9}"/>
    <dgm:cxn modelId="{4258A074-1569-4519-95C9-EEA2E21BBE00}" type="presOf" srcId="{44138E6C-FB10-46CB-BC36-D80A537E4A6A}" destId="{56AFCB6B-614D-4F53-9648-1FA969B3573D}" srcOrd="0" destOrd="0" presId="urn:microsoft.com/office/officeart/2005/8/layout/process2"/>
    <dgm:cxn modelId="{CBF4AF79-B36E-48F4-B459-E751A7691088}" type="presOf" srcId="{8313FC4C-F53D-4117-8FF7-F63C32C0D5BC}" destId="{D03F2CE1-ECFF-41BF-AFEE-F3CADCE5B521}" srcOrd="0" destOrd="2" presId="urn:microsoft.com/office/officeart/2005/8/layout/process2"/>
    <dgm:cxn modelId="{D051218E-85D2-49E6-813F-E7E974BAE0C5}" type="presOf" srcId="{F758341F-5884-41DB-9E24-3D7926636B15}" destId="{775E0136-CDAE-4AE3-BA44-6BD0DA94A3EB}" srcOrd="0" destOrd="0" presId="urn:microsoft.com/office/officeart/2005/8/layout/process2"/>
    <dgm:cxn modelId="{27BBCAA4-39FA-438E-A575-255B27BA6BD7}" srcId="{44138E6C-FB10-46CB-BC36-D80A537E4A6A}" destId="{314F22A0-4AAC-4F06-89E4-B7F20A6B7754}" srcOrd="1" destOrd="0" parTransId="{27639F55-3F28-4E1E-B22F-F0E966D53118}" sibTransId="{974FD487-52AB-4FE1-BF25-A292CA1EF0AF}"/>
    <dgm:cxn modelId="{250852A9-22FE-42B6-967C-3167D219211B}" type="presOf" srcId="{79C624E6-9320-4A05-B0C6-396298A37C1F}" destId="{DCF5FA1E-C89A-42FD-AE1F-6F84EFF2C17B}" srcOrd="0" destOrd="0" presId="urn:microsoft.com/office/officeart/2005/8/layout/process2"/>
    <dgm:cxn modelId="{793F9AA9-F7D2-491D-BBE7-E7C5EFA66E58}" type="presOf" srcId="{CB5E9E07-7C5A-4143-A51B-8E7FFA9E9BA6}" destId="{DCF5FA1E-C89A-42FD-AE1F-6F84EFF2C17B}" srcOrd="0" destOrd="1" presId="urn:microsoft.com/office/officeart/2005/8/layout/process2"/>
    <dgm:cxn modelId="{61AFFDDA-C99E-462F-AD4A-338BE4E962E6}" type="presOf" srcId="{7680F40D-04C2-47BC-A5D2-345877F572B6}" destId="{C38C7BBF-3273-4545-926E-5621407E61B1}" srcOrd="0" destOrd="1" presId="urn:microsoft.com/office/officeart/2005/8/layout/process2"/>
    <dgm:cxn modelId="{C121F2E9-7926-4A97-A444-ED5EDABB5C1C}" srcId="{44138E6C-FB10-46CB-BC36-D80A537E4A6A}" destId="{E164D0FD-0F76-438A-BB41-4FB60543660C}" srcOrd="2" destOrd="0" parTransId="{2D30CB62-1151-4CCB-9180-170ACB0B49CD}" sibTransId="{9426DB32-AB5D-421B-9E88-4FDDDB07D5E4}"/>
    <dgm:cxn modelId="{492631F5-8260-4077-B4E8-E3C69742239D}" type="presOf" srcId="{209C08B8-1734-45E3-BED2-84D0C1B2E390}" destId="{D03F2CE1-ECFF-41BF-AFEE-F3CADCE5B521}" srcOrd="0" destOrd="1" presId="urn:microsoft.com/office/officeart/2005/8/layout/process2"/>
    <dgm:cxn modelId="{FA2BF601-99FB-4A95-9DA4-4F6712879AAC}" type="presParOf" srcId="{56AFCB6B-614D-4F53-9648-1FA969B3573D}" destId="{DCF5FA1E-C89A-42FD-AE1F-6F84EFF2C17B}" srcOrd="0" destOrd="0" presId="urn:microsoft.com/office/officeart/2005/8/layout/process2"/>
    <dgm:cxn modelId="{6E36B5CF-F29F-4011-B31E-671FB32491B8}" type="presParOf" srcId="{56AFCB6B-614D-4F53-9648-1FA969B3573D}" destId="{775E0136-CDAE-4AE3-BA44-6BD0DA94A3EB}" srcOrd="1" destOrd="0" presId="urn:microsoft.com/office/officeart/2005/8/layout/process2"/>
    <dgm:cxn modelId="{16982E6F-154E-4F73-BD40-1A7E2443FF6F}" type="presParOf" srcId="{775E0136-CDAE-4AE3-BA44-6BD0DA94A3EB}" destId="{5A7CC303-585E-48EE-9E29-43729FF6160D}" srcOrd="0" destOrd="0" presId="urn:microsoft.com/office/officeart/2005/8/layout/process2"/>
    <dgm:cxn modelId="{4BEDC814-EB07-4786-B8B4-5CE36436B16F}" type="presParOf" srcId="{56AFCB6B-614D-4F53-9648-1FA969B3573D}" destId="{D03F2CE1-ECFF-41BF-AFEE-F3CADCE5B521}" srcOrd="2" destOrd="0" presId="urn:microsoft.com/office/officeart/2005/8/layout/process2"/>
    <dgm:cxn modelId="{4BA7AA80-3854-4E45-B696-4FC311B7BB36}" type="presParOf" srcId="{56AFCB6B-614D-4F53-9648-1FA969B3573D}" destId="{9D1AEDA1-D639-4943-8F20-6749A1FA4A75}" srcOrd="3" destOrd="0" presId="urn:microsoft.com/office/officeart/2005/8/layout/process2"/>
    <dgm:cxn modelId="{3D5FA076-AB11-4FA6-B06E-AFFB7C4BA63F}" type="presParOf" srcId="{9D1AEDA1-D639-4943-8F20-6749A1FA4A75}" destId="{115DB657-8769-4982-9DD4-B8960A6773F4}" srcOrd="0" destOrd="0" presId="urn:microsoft.com/office/officeart/2005/8/layout/process2"/>
    <dgm:cxn modelId="{467BA21C-5717-4F25-8E08-A13E4BBB0CD2}" type="presParOf" srcId="{56AFCB6B-614D-4F53-9648-1FA969B3573D}" destId="{C38C7BBF-3273-4545-926E-5621407E61B1}" srcOrd="4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CBD3F357-A278-468C-90F0-5933868B70DF}" type="doc">
      <dgm:prSet loTypeId="urn:microsoft.com/office/officeart/2005/8/layout/vList5" loCatId="list" qsTypeId="urn:microsoft.com/office/officeart/2005/8/quickstyle/3d1" qsCatId="3D" csTypeId="urn:microsoft.com/office/officeart/2005/8/colors/colorful3" csCatId="colorful" phldr="1"/>
      <dgm:spPr/>
      <dgm:t>
        <a:bodyPr/>
        <a:lstStyle/>
        <a:p>
          <a:endParaRPr lang="ru-RU"/>
        </a:p>
      </dgm:t>
    </dgm:pt>
    <dgm:pt modelId="{B03876F0-FFFD-4EAC-92A4-4CC861133D34}">
      <dgm:prSet phldrT="[Текст]"/>
      <dgm:spPr/>
      <dgm:t>
        <a:bodyPr/>
        <a:lstStyle/>
        <a:p>
          <a:r>
            <a:rPr lang="ru-RU" dirty="0"/>
            <a:t>Выделение главного критерия</a:t>
          </a:r>
        </a:p>
      </dgm:t>
    </dgm:pt>
    <dgm:pt modelId="{BB931E7D-E988-4B09-9CC9-82F8879B5880}" type="parTrans" cxnId="{DFCD07F1-0503-47C7-8359-F68DB6793247}">
      <dgm:prSet/>
      <dgm:spPr/>
      <dgm:t>
        <a:bodyPr/>
        <a:lstStyle/>
        <a:p>
          <a:endParaRPr lang="ru-RU"/>
        </a:p>
      </dgm:t>
    </dgm:pt>
    <dgm:pt modelId="{65DE11F4-80BE-4170-BA83-FD982009A0D2}" type="sibTrans" cxnId="{DFCD07F1-0503-47C7-8359-F68DB6793247}">
      <dgm:prSet/>
      <dgm:spPr/>
      <dgm:t>
        <a:bodyPr/>
        <a:lstStyle/>
        <a:p>
          <a:endParaRPr lang="ru-RU"/>
        </a:p>
      </dgm:t>
    </dgm:pt>
    <dgm:pt modelId="{4E1049D5-A9E9-493D-9C3F-95EAB290CBD9}">
      <dgm:prSet phldrT="[Текст]"/>
      <dgm:spPr/>
      <dgm:t>
        <a:bodyPr/>
        <a:lstStyle/>
        <a:p>
          <a:r>
            <a:rPr lang="ru-RU" dirty="0"/>
            <a:t>Метод выделения главного критерия</a:t>
          </a:r>
        </a:p>
      </dgm:t>
    </dgm:pt>
    <dgm:pt modelId="{FE6F64E2-E290-4FBA-ADDD-C76C10FB817F}" type="parTrans" cxnId="{53B1E0B8-9433-421A-AA46-BA8C4D58EC31}">
      <dgm:prSet/>
      <dgm:spPr/>
      <dgm:t>
        <a:bodyPr/>
        <a:lstStyle/>
        <a:p>
          <a:endParaRPr lang="ru-RU"/>
        </a:p>
      </dgm:t>
    </dgm:pt>
    <dgm:pt modelId="{ABA85B99-8500-4CC1-B75E-4A3AADB689DD}" type="sibTrans" cxnId="{53B1E0B8-9433-421A-AA46-BA8C4D58EC31}">
      <dgm:prSet/>
      <dgm:spPr/>
      <dgm:t>
        <a:bodyPr/>
        <a:lstStyle/>
        <a:p>
          <a:endParaRPr lang="ru-RU"/>
        </a:p>
      </dgm:t>
    </dgm:pt>
    <dgm:pt modelId="{8B379A21-8143-43FA-B685-8B402A8F5A22}">
      <dgm:prSet phldrT="[Текст]"/>
      <dgm:spPr/>
      <dgm:t>
        <a:bodyPr/>
        <a:lstStyle/>
        <a:p>
          <a:r>
            <a:rPr lang="ru-RU" dirty="0"/>
            <a:t>Упорядочение критериев по важности</a:t>
          </a:r>
        </a:p>
      </dgm:t>
    </dgm:pt>
    <dgm:pt modelId="{212D480F-360C-40DB-A551-E2EB8F1E6004}" type="parTrans" cxnId="{0FA96EDC-1616-476E-A0BA-0F45AFCD83B9}">
      <dgm:prSet/>
      <dgm:spPr/>
      <dgm:t>
        <a:bodyPr/>
        <a:lstStyle/>
        <a:p>
          <a:endParaRPr lang="ru-RU"/>
        </a:p>
      </dgm:t>
    </dgm:pt>
    <dgm:pt modelId="{5AE45F7E-1DE2-47A2-A0DB-D6F411EA880B}" type="sibTrans" cxnId="{0FA96EDC-1616-476E-A0BA-0F45AFCD83B9}">
      <dgm:prSet/>
      <dgm:spPr/>
      <dgm:t>
        <a:bodyPr/>
        <a:lstStyle/>
        <a:p>
          <a:endParaRPr lang="ru-RU"/>
        </a:p>
      </dgm:t>
    </dgm:pt>
    <dgm:pt modelId="{D2B6E754-05C7-4274-8AA9-83CE22F31C80}">
      <dgm:prSet phldrT="[Текст]"/>
      <dgm:spPr/>
      <dgm:t>
        <a:bodyPr/>
        <a:lstStyle/>
        <a:p>
          <a:r>
            <a:rPr lang="ru-RU" dirty="0"/>
            <a:t>Метод лексикографического упорядочения критериев</a:t>
          </a:r>
        </a:p>
      </dgm:t>
    </dgm:pt>
    <dgm:pt modelId="{AF20CB15-3E5B-4D66-B5D2-8FD7867DC862}" type="parTrans" cxnId="{F45B3414-2805-4C28-873F-4905DFBF787D}">
      <dgm:prSet/>
      <dgm:spPr/>
      <dgm:t>
        <a:bodyPr/>
        <a:lstStyle/>
        <a:p>
          <a:endParaRPr lang="ru-RU"/>
        </a:p>
      </dgm:t>
    </dgm:pt>
    <dgm:pt modelId="{CACDA035-41B8-413F-A3A6-47B4E9C81FCE}" type="sibTrans" cxnId="{F45B3414-2805-4C28-873F-4905DFBF787D}">
      <dgm:prSet/>
      <dgm:spPr/>
      <dgm:t>
        <a:bodyPr/>
        <a:lstStyle/>
        <a:p>
          <a:endParaRPr lang="ru-RU"/>
        </a:p>
      </dgm:t>
    </dgm:pt>
    <dgm:pt modelId="{A7C408C1-9925-4BDA-B072-74452BA54B3C}">
      <dgm:prSet phldrT="[Текст]"/>
      <dgm:spPr/>
      <dgm:t>
        <a:bodyPr/>
        <a:lstStyle/>
        <a:p>
          <a:r>
            <a:rPr lang="ru-RU" dirty="0"/>
            <a:t>Метод последовательных уступок</a:t>
          </a:r>
        </a:p>
      </dgm:t>
    </dgm:pt>
    <dgm:pt modelId="{1A5ABDD0-D090-405D-977E-ED9F141FA3A7}" type="parTrans" cxnId="{AB798648-CC56-417C-A701-3CAF17EBBDE1}">
      <dgm:prSet/>
      <dgm:spPr/>
      <dgm:t>
        <a:bodyPr/>
        <a:lstStyle/>
        <a:p>
          <a:endParaRPr lang="ru-RU"/>
        </a:p>
      </dgm:t>
    </dgm:pt>
    <dgm:pt modelId="{881FA96D-4F35-4A08-9D40-7882CAE49B98}" type="sibTrans" cxnId="{AB798648-CC56-417C-A701-3CAF17EBBDE1}">
      <dgm:prSet/>
      <dgm:spPr/>
      <dgm:t>
        <a:bodyPr/>
        <a:lstStyle/>
        <a:p>
          <a:endParaRPr lang="ru-RU"/>
        </a:p>
      </dgm:t>
    </dgm:pt>
    <dgm:pt modelId="{9250E76E-0F5E-4277-924C-7D33B250BBA3}">
      <dgm:prSet phldrT="[Текст]"/>
      <dgm:spPr/>
      <dgm:t>
        <a:bodyPr/>
        <a:lstStyle/>
        <a:p>
          <a:r>
            <a:rPr lang="ru-RU" dirty="0"/>
            <a:t>Использование обобщенного критерия</a:t>
          </a:r>
        </a:p>
      </dgm:t>
    </dgm:pt>
    <dgm:pt modelId="{93B3801C-B766-48BE-8E03-57A153FAFAA4}" type="parTrans" cxnId="{A3C4AF78-C846-4EA1-BE2A-9FDB36AED184}">
      <dgm:prSet/>
      <dgm:spPr/>
      <dgm:t>
        <a:bodyPr/>
        <a:lstStyle/>
        <a:p>
          <a:endParaRPr lang="ru-RU"/>
        </a:p>
      </dgm:t>
    </dgm:pt>
    <dgm:pt modelId="{60A74510-DBB4-4542-993C-3D557D80FA6D}" type="sibTrans" cxnId="{A3C4AF78-C846-4EA1-BE2A-9FDB36AED184}">
      <dgm:prSet/>
      <dgm:spPr/>
      <dgm:t>
        <a:bodyPr/>
        <a:lstStyle/>
        <a:p>
          <a:endParaRPr lang="ru-RU"/>
        </a:p>
      </dgm:t>
    </dgm:pt>
    <dgm:pt modelId="{70A7727F-6C19-4896-873F-64279AF85575}">
      <dgm:prSet phldrT="[Текст]"/>
      <dgm:spPr/>
      <dgm:t>
        <a:bodyPr/>
        <a:lstStyle/>
        <a:p>
          <a:r>
            <a:rPr lang="ru-RU" dirty="0"/>
            <a:t>Применение весовых коэффициентов как оценки относительной важности частных критериев</a:t>
          </a:r>
        </a:p>
      </dgm:t>
    </dgm:pt>
    <dgm:pt modelId="{6082FF0A-23A2-4F83-9718-BDF8BA190534}" type="parTrans" cxnId="{3ECAA569-70F7-4E5B-A776-C37CDF58CF86}">
      <dgm:prSet/>
      <dgm:spPr/>
      <dgm:t>
        <a:bodyPr/>
        <a:lstStyle/>
        <a:p>
          <a:endParaRPr lang="ru-RU"/>
        </a:p>
      </dgm:t>
    </dgm:pt>
    <dgm:pt modelId="{E225B7FA-EDC5-4864-BA9F-70199F287796}" type="sibTrans" cxnId="{3ECAA569-70F7-4E5B-A776-C37CDF58CF86}">
      <dgm:prSet/>
      <dgm:spPr/>
      <dgm:t>
        <a:bodyPr/>
        <a:lstStyle/>
        <a:p>
          <a:endParaRPr lang="ru-RU"/>
        </a:p>
      </dgm:t>
    </dgm:pt>
    <dgm:pt modelId="{5DE75041-4940-4339-8383-19943CA63874}" type="pres">
      <dgm:prSet presAssocID="{CBD3F357-A278-468C-90F0-5933868B70DF}" presName="Name0" presStyleCnt="0">
        <dgm:presLayoutVars>
          <dgm:dir/>
          <dgm:animLvl val="lvl"/>
          <dgm:resizeHandles val="exact"/>
        </dgm:presLayoutVars>
      </dgm:prSet>
      <dgm:spPr/>
    </dgm:pt>
    <dgm:pt modelId="{9DEBACE2-53CE-4BD9-BF16-58BD8B1970CA}" type="pres">
      <dgm:prSet presAssocID="{B03876F0-FFFD-4EAC-92A4-4CC861133D34}" presName="linNode" presStyleCnt="0"/>
      <dgm:spPr/>
    </dgm:pt>
    <dgm:pt modelId="{FB33BA6B-C02A-40D4-B88A-990A6240795E}" type="pres">
      <dgm:prSet presAssocID="{B03876F0-FFFD-4EAC-92A4-4CC861133D34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788EFEEC-FADB-4BDB-8F35-B9B1CF85BE9B}" type="pres">
      <dgm:prSet presAssocID="{B03876F0-FFFD-4EAC-92A4-4CC861133D34}" presName="descendantText" presStyleLbl="alignAccFollowNode1" presStyleIdx="0" presStyleCnt="3">
        <dgm:presLayoutVars>
          <dgm:bulletEnabled val="1"/>
        </dgm:presLayoutVars>
      </dgm:prSet>
      <dgm:spPr/>
    </dgm:pt>
    <dgm:pt modelId="{24A14983-D61D-419D-835E-E9F38CF6178F}" type="pres">
      <dgm:prSet presAssocID="{65DE11F4-80BE-4170-BA83-FD982009A0D2}" presName="sp" presStyleCnt="0"/>
      <dgm:spPr/>
    </dgm:pt>
    <dgm:pt modelId="{C0C9A695-3B34-4881-AAC4-F33D63B91AA1}" type="pres">
      <dgm:prSet presAssocID="{8B379A21-8143-43FA-B685-8B402A8F5A22}" presName="linNode" presStyleCnt="0"/>
      <dgm:spPr/>
    </dgm:pt>
    <dgm:pt modelId="{4BA7870C-E500-4920-A253-75193A003FAA}" type="pres">
      <dgm:prSet presAssocID="{8B379A21-8143-43FA-B685-8B402A8F5A22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9EF3F3B4-6220-4B7C-9AAE-A9BB8A453328}" type="pres">
      <dgm:prSet presAssocID="{8B379A21-8143-43FA-B685-8B402A8F5A22}" presName="descendantText" presStyleLbl="alignAccFollowNode1" presStyleIdx="1" presStyleCnt="3">
        <dgm:presLayoutVars>
          <dgm:bulletEnabled val="1"/>
        </dgm:presLayoutVars>
      </dgm:prSet>
      <dgm:spPr/>
    </dgm:pt>
    <dgm:pt modelId="{DDAA8CFE-F413-4555-BAE8-4AE9F2B77FFA}" type="pres">
      <dgm:prSet presAssocID="{5AE45F7E-1DE2-47A2-A0DB-D6F411EA880B}" presName="sp" presStyleCnt="0"/>
      <dgm:spPr/>
    </dgm:pt>
    <dgm:pt modelId="{985614CA-CDF1-4B2F-AB15-E3F222D7446C}" type="pres">
      <dgm:prSet presAssocID="{9250E76E-0F5E-4277-924C-7D33B250BBA3}" presName="linNode" presStyleCnt="0"/>
      <dgm:spPr/>
    </dgm:pt>
    <dgm:pt modelId="{1152A8F4-797C-446A-86D6-9484DCC09A40}" type="pres">
      <dgm:prSet presAssocID="{9250E76E-0F5E-4277-924C-7D33B250BBA3}" presName="parentText" presStyleLbl="node1" presStyleIdx="2" presStyleCnt="3">
        <dgm:presLayoutVars>
          <dgm:chMax val="1"/>
          <dgm:bulletEnabled val="1"/>
        </dgm:presLayoutVars>
      </dgm:prSet>
      <dgm:spPr/>
    </dgm:pt>
    <dgm:pt modelId="{C8A8F0A8-6220-4E6C-93A9-EE267F7C683F}" type="pres">
      <dgm:prSet presAssocID="{9250E76E-0F5E-4277-924C-7D33B250BBA3}" presName="descendantText" presStyleLbl="alignAccFollowNode1" presStyleIdx="2" presStyleCnt="3">
        <dgm:presLayoutVars>
          <dgm:bulletEnabled val="1"/>
        </dgm:presLayoutVars>
      </dgm:prSet>
      <dgm:spPr/>
    </dgm:pt>
  </dgm:ptLst>
  <dgm:cxnLst>
    <dgm:cxn modelId="{C9CCD700-AF71-4461-87DA-15186B6A990D}" type="presOf" srcId="{A7C408C1-9925-4BDA-B072-74452BA54B3C}" destId="{9EF3F3B4-6220-4B7C-9AAE-A9BB8A453328}" srcOrd="0" destOrd="1" presId="urn:microsoft.com/office/officeart/2005/8/layout/vList5"/>
    <dgm:cxn modelId="{6326EB09-81A5-4D75-8981-0FDD297953C2}" type="presOf" srcId="{9250E76E-0F5E-4277-924C-7D33B250BBA3}" destId="{1152A8F4-797C-446A-86D6-9484DCC09A40}" srcOrd="0" destOrd="0" presId="urn:microsoft.com/office/officeart/2005/8/layout/vList5"/>
    <dgm:cxn modelId="{F45B3414-2805-4C28-873F-4905DFBF787D}" srcId="{8B379A21-8143-43FA-B685-8B402A8F5A22}" destId="{D2B6E754-05C7-4274-8AA9-83CE22F31C80}" srcOrd="0" destOrd="0" parTransId="{AF20CB15-3E5B-4D66-B5D2-8FD7867DC862}" sibTransId="{CACDA035-41B8-413F-A3A6-47B4E9C81FCE}"/>
    <dgm:cxn modelId="{2B2FF33C-FD79-41DC-8D92-DAF8776A502D}" type="presOf" srcId="{8B379A21-8143-43FA-B685-8B402A8F5A22}" destId="{4BA7870C-E500-4920-A253-75193A003FAA}" srcOrd="0" destOrd="0" presId="urn:microsoft.com/office/officeart/2005/8/layout/vList5"/>
    <dgm:cxn modelId="{5C0C7565-EFBE-497B-BB76-E201CAD4AAB9}" type="presOf" srcId="{B03876F0-FFFD-4EAC-92A4-4CC861133D34}" destId="{FB33BA6B-C02A-40D4-B88A-990A6240795E}" srcOrd="0" destOrd="0" presId="urn:microsoft.com/office/officeart/2005/8/layout/vList5"/>
    <dgm:cxn modelId="{AB798648-CC56-417C-A701-3CAF17EBBDE1}" srcId="{8B379A21-8143-43FA-B685-8B402A8F5A22}" destId="{A7C408C1-9925-4BDA-B072-74452BA54B3C}" srcOrd="1" destOrd="0" parTransId="{1A5ABDD0-D090-405D-977E-ED9F141FA3A7}" sibTransId="{881FA96D-4F35-4A08-9D40-7882CAE49B98}"/>
    <dgm:cxn modelId="{3ECAA569-70F7-4E5B-A776-C37CDF58CF86}" srcId="{9250E76E-0F5E-4277-924C-7D33B250BBA3}" destId="{70A7727F-6C19-4896-873F-64279AF85575}" srcOrd="0" destOrd="0" parTransId="{6082FF0A-23A2-4F83-9718-BDF8BA190534}" sibTransId="{E225B7FA-EDC5-4864-BA9F-70199F287796}"/>
    <dgm:cxn modelId="{B3DC1854-0C05-4EA6-A7E1-865E6395D9B8}" type="presOf" srcId="{CBD3F357-A278-468C-90F0-5933868B70DF}" destId="{5DE75041-4940-4339-8383-19943CA63874}" srcOrd="0" destOrd="0" presId="urn:microsoft.com/office/officeart/2005/8/layout/vList5"/>
    <dgm:cxn modelId="{A3C4AF78-C846-4EA1-BE2A-9FDB36AED184}" srcId="{CBD3F357-A278-468C-90F0-5933868B70DF}" destId="{9250E76E-0F5E-4277-924C-7D33B250BBA3}" srcOrd="2" destOrd="0" parTransId="{93B3801C-B766-48BE-8E03-57A153FAFAA4}" sibTransId="{60A74510-DBB4-4542-993C-3D557D80FA6D}"/>
    <dgm:cxn modelId="{06FB4682-0BD7-47E5-85E0-0B0853B5641E}" type="presOf" srcId="{70A7727F-6C19-4896-873F-64279AF85575}" destId="{C8A8F0A8-6220-4E6C-93A9-EE267F7C683F}" srcOrd="0" destOrd="0" presId="urn:microsoft.com/office/officeart/2005/8/layout/vList5"/>
    <dgm:cxn modelId="{ED6FA894-226C-4BED-B6E8-C9EB6257DF4C}" type="presOf" srcId="{D2B6E754-05C7-4274-8AA9-83CE22F31C80}" destId="{9EF3F3B4-6220-4B7C-9AAE-A9BB8A453328}" srcOrd="0" destOrd="0" presId="urn:microsoft.com/office/officeart/2005/8/layout/vList5"/>
    <dgm:cxn modelId="{6C8E92B0-1DDE-43A9-A424-3B07A53387AB}" type="presOf" srcId="{4E1049D5-A9E9-493D-9C3F-95EAB290CBD9}" destId="{788EFEEC-FADB-4BDB-8F35-B9B1CF85BE9B}" srcOrd="0" destOrd="0" presId="urn:microsoft.com/office/officeart/2005/8/layout/vList5"/>
    <dgm:cxn modelId="{53B1E0B8-9433-421A-AA46-BA8C4D58EC31}" srcId="{B03876F0-FFFD-4EAC-92A4-4CC861133D34}" destId="{4E1049D5-A9E9-493D-9C3F-95EAB290CBD9}" srcOrd="0" destOrd="0" parTransId="{FE6F64E2-E290-4FBA-ADDD-C76C10FB817F}" sibTransId="{ABA85B99-8500-4CC1-B75E-4A3AADB689DD}"/>
    <dgm:cxn modelId="{0FA96EDC-1616-476E-A0BA-0F45AFCD83B9}" srcId="{CBD3F357-A278-468C-90F0-5933868B70DF}" destId="{8B379A21-8143-43FA-B685-8B402A8F5A22}" srcOrd="1" destOrd="0" parTransId="{212D480F-360C-40DB-A551-E2EB8F1E6004}" sibTransId="{5AE45F7E-1DE2-47A2-A0DB-D6F411EA880B}"/>
    <dgm:cxn modelId="{DFCD07F1-0503-47C7-8359-F68DB6793247}" srcId="{CBD3F357-A278-468C-90F0-5933868B70DF}" destId="{B03876F0-FFFD-4EAC-92A4-4CC861133D34}" srcOrd="0" destOrd="0" parTransId="{BB931E7D-E988-4B09-9CC9-82F8879B5880}" sibTransId="{65DE11F4-80BE-4170-BA83-FD982009A0D2}"/>
    <dgm:cxn modelId="{21D7BBC6-89D7-4068-B2E4-1D328C75EFE9}" type="presParOf" srcId="{5DE75041-4940-4339-8383-19943CA63874}" destId="{9DEBACE2-53CE-4BD9-BF16-58BD8B1970CA}" srcOrd="0" destOrd="0" presId="urn:microsoft.com/office/officeart/2005/8/layout/vList5"/>
    <dgm:cxn modelId="{500266DB-B9EE-4AB2-9F99-D96D723172C7}" type="presParOf" srcId="{9DEBACE2-53CE-4BD9-BF16-58BD8B1970CA}" destId="{FB33BA6B-C02A-40D4-B88A-990A6240795E}" srcOrd="0" destOrd="0" presId="urn:microsoft.com/office/officeart/2005/8/layout/vList5"/>
    <dgm:cxn modelId="{903C18D6-3D59-4DAE-9958-5366A5AA0879}" type="presParOf" srcId="{9DEBACE2-53CE-4BD9-BF16-58BD8B1970CA}" destId="{788EFEEC-FADB-4BDB-8F35-B9B1CF85BE9B}" srcOrd="1" destOrd="0" presId="urn:microsoft.com/office/officeart/2005/8/layout/vList5"/>
    <dgm:cxn modelId="{667ED324-A289-4F65-AF13-9C06C97DE147}" type="presParOf" srcId="{5DE75041-4940-4339-8383-19943CA63874}" destId="{24A14983-D61D-419D-835E-E9F38CF6178F}" srcOrd="1" destOrd="0" presId="urn:microsoft.com/office/officeart/2005/8/layout/vList5"/>
    <dgm:cxn modelId="{648CFD2E-B759-490E-A2C5-CE772121F9A0}" type="presParOf" srcId="{5DE75041-4940-4339-8383-19943CA63874}" destId="{C0C9A695-3B34-4881-AAC4-F33D63B91AA1}" srcOrd="2" destOrd="0" presId="urn:microsoft.com/office/officeart/2005/8/layout/vList5"/>
    <dgm:cxn modelId="{A9DDAEC7-3CCF-4B01-A2FC-2F24A0643B46}" type="presParOf" srcId="{C0C9A695-3B34-4881-AAC4-F33D63B91AA1}" destId="{4BA7870C-E500-4920-A253-75193A003FAA}" srcOrd="0" destOrd="0" presId="urn:microsoft.com/office/officeart/2005/8/layout/vList5"/>
    <dgm:cxn modelId="{FEC4FCF6-3BD4-494D-BDCF-53079EF4114D}" type="presParOf" srcId="{C0C9A695-3B34-4881-AAC4-F33D63B91AA1}" destId="{9EF3F3B4-6220-4B7C-9AAE-A9BB8A453328}" srcOrd="1" destOrd="0" presId="urn:microsoft.com/office/officeart/2005/8/layout/vList5"/>
    <dgm:cxn modelId="{73267C6E-6368-4D20-97BD-6FC323D8E0C7}" type="presParOf" srcId="{5DE75041-4940-4339-8383-19943CA63874}" destId="{DDAA8CFE-F413-4555-BAE8-4AE9F2B77FFA}" srcOrd="3" destOrd="0" presId="urn:microsoft.com/office/officeart/2005/8/layout/vList5"/>
    <dgm:cxn modelId="{E46988AB-7063-4C7A-9B62-882C897E3DB4}" type="presParOf" srcId="{5DE75041-4940-4339-8383-19943CA63874}" destId="{985614CA-CDF1-4B2F-AB15-E3F222D7446C}" srcOrd="4" destOrd="0" presId="urn:microsoft.com/office/officeart/2005/8/layout/vList5"/>
    <dgm:cxn modelId="{615C95DD-254E-4CAF-9367-36D2EE7E1E68}" type="presParOf" srcId="{985614CA-CDF1-4B2F-AB15-E3F222D7446C}" destId="{1152A8F4-797C-446A-86D6-9484DCC09A40}" srcOrd="0" destOrd="0" presId="urn:microsoft.com/office/officeart/2005/8/layout/vList5"/>
    <dgm:cxn modelId="{AA6D612B-EB83-43FB-AB87-E84A09A2552A}" type="presParOf" srcId="{985614CA-CDF1-4B2F-AB15-E3F222D7446C}" destId="{C8A8F0A8-6220-4E6C-93A9-EE267F7C683F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B31DB572-EC69-4D91-B400-48AD09BB130E}" type="doc">
      <dgm:prSet loTypeId="urn:microsoft.com/office/officeart/2005/8/layout/vList4" loCatId="list" qsTypeId="urn:microsoft.com/office/officeart/2005/8/quickstyle/simple5" qsCatId="simple" csTypeId="urn:microsoft.com/office/officeart/2005/8/colors/colorful3" csCatId="colorful" phldr="1"/>
      <dgm:spPr/>
      <dgm:t>
        <a:bodyPr/>
        <a:lstStyle/>
        <a:p>
          <a:endParaRPr lang="ru-RU"/>
        </a:p>
      </dgm:t>
    </dgm:pt>
    <dgm:pt modelId="{1A32D27B-8277-498A-AAF9-6AC704FF013E}">
      <dgm:prSet phldrT="[Текст]"/>
      <dgm:spPr/>
      <dgm:t>
        <a:bodyPr/>
        <a:lstStyle/>
        <a:p>
          <a:r>
            <a:rPr lang="ru-RU" dirty="0"/>
            <a:t>Независимая объективная оценка показателей качества телекоммуникационных услуг  различных операторов связи</a:t>
          </a:r>
        </a:p>
      </dgm:t>
    </dgm:pt>
    <dgm:pt modelId="{0CBBFE80-DF7D-4280-9545-18235AD2896E}" type="parTrans" cxnId="{B715D050-CBB7-4782-9EAD-E6DC5371D5EC}">
      <dgm:prSet/>
      <dgm:spPr/>
      <dgm:t>
        <a:bodyPr/>
        <a:lstStyle/>
        <a:p>
          <a:endParaRPr lang="ru-RU"/>
        </a:p>
      </dgm:t>
    </dgm:pt>
    <dgm:pt modelId="{7092BB8C-1D9C-481B-A800-BF4AFEB52EB2}" type="sibTrans" cxnId="{B715D050-CBB7-4782-9EAD-E6DC5371D5EC}">
      <dgm:prSet/>
      <dgm:spPr/>
      <dgm:t>
        <a:bodyPr/>
        <a:lstStyle/>
        <a:p>
          <a:endParaRPr lang="ru-RU"/>
        </a:p>
      </dgm:t>
    </dgm:pt>
    <dgm:pt modelId="{369E6CF9-6A15-413E-AD7F-08B2AE269E92}">
      <dgm:prSet/>
      <dgm:spPr/>
      <dgm:t>
        <a:bodyPr/>
        <a:lstStyle/>
        <a:p>
          <a:r>
            <a:rPr lang="ru-RU"/>
            <a:t>Обоснованный выбор поставщика услуг (оператора связи) </a:t>
          </a:r>
          <a:endParaRPr lang="ru-RU" dirty="0"/>
        </a:p>
      </dgm:t>
    </dgm:pt>
    <dgm:pt modelId="{4DF888F7-9338-42DD-8187-2C66E34B2B39}" type="parTrans" cxnId="{0B7F9A22-105E-4A3E-BE61-C8635BA513CF}">
      <dgm:prSet/>
      <dgm:spPr/>
      <dgm:t>
        <a:bodyPr/>
        <a:lstStyle/>
        <a:p>
          <a:endParaRPr lang="ru-RU"/>
        </a:p>
      </dgm:t>
    </dgm:pt>
    <dgm:pt modelId="{C0C30B6C-32D9-4E3A-A178-B6976C923EE2}" type="sibTrans" cxnId="{0B7F9A22-105E-4A3E-BE61-C8635BA513CF}">
      <dgm:prSet/>
      <dgm:spPr/>
      <dgm:t>
        <a:bodyPr/>
        <a:lstStyle/>
        <a:p>
          <a:endParaRPr lang="ru-RU"/>
        </a:p>
      </dgm:t>
    </dgm:pt>
    <dgm:pt modelId="{C5CF9240-8414-4932-96D9-B89A3296BF76}">
      <dgm:prSet/>
      <dgm:spPr/>
      <dgm:t>
        <a:bodyPr/>
        <a:lstStyle/>
        <a:p>
          <a:r>
            <a:rPr lang="ru-RU" dirty="0"/>
            <a:t>Основание: статистика показателей качества за различные предшествующие периоды</a:t>
          </a:r>
        </a:p>
      </dgm:t>
    </dgm:pt>
    <dgm:pt modelId="{FF59E5FD-05BE-4F5D-AEF6-527CBBC6CF48}" type="parTrans" cxnId="{33AF954A-A3C0-4351-AC6A-C9BBBDDA3A8D}">
      <dgm:prSet/>
      <dgm:spPr/>
      <dgm:t>
        <a:bodyPr/>
        <a:lstStyle/>
        <a:p>
          <a:endParaRPr lang="ru-RU"/>
        </a:p>
      </dgm:t>
    </dgm:pt>
    <dgm:pt modelId="{411541A7-2DD6-449C-9C52-7ABF821CC21A}" type="sibTrans" cxnId="{33AF954A-A3C0-4351-AC6A-C9BBBDDA3A8D}">
      <dgm:prSet/>
      <dgm:spPr/>
      <dgm:t>
        <a:bodyPr/>
        <a:lstStyle/>
        <a:p>
          <a:endParaRPr lang="ru-RU"/>
        </a:p>
      </dgm:t>
    </dgm:pt>
    <dgm:pt modelId="{0BA3E993-72DB-480D-AA1A-6F7700523DEB}">
      <dgm:prSet/>
      <dgm:spPr/>
      <dgm:t>
        <a:bodyPr/>
        <a:lstStyle/>
        <a:p>
          <a:r>
            <a:rPr lang="ru-RU" dirty="0"/>
            <a:t>Эффективный анализ и планирование мероприятий по улучшению качества обслуживания абонентов</a:t>
          </a:r>
        </a:p>
      </dgm:t>
    </dgm:pt>
    <dgm:pt modelId="{BC88E20A-6E13-4DD0-9271-51B9882A2494}" type="parTrans" cxnId="{3EAB3BCA-57BF-43FC-A118-498B64DCB676}">
      <dgm:prSet/>
      <dgm:spPr/>
      <dgm:t>
        <a:bodyPr/>
        <a:lstStyle/>
        <a:p>
          <a:endParaRPr lang="ru-RU"/>
        </a:p>
      </dgm:t>
    </dgm:pt>
    <dgm:pt modelId="{50868AC7-47AD-404D-A142-85A6266556FC}" type="sibTrans" cxnId="{3EAB3BCA-57BF-43FC-A118-498B64DCB676}">
      <dgm:prSet/>
      <dgm:spPr/>
      <dgm:t>
        <a:bodyPr/>
        <a:lstStyle/>
        <a:p>
          <a:endParaRPr lang="ru-RU"/>
        </a:p>
      </dgm:t>
    </dgm:pt>
    <dgm:pt modelId="{56BC70AF-A41A-4CD8-8626-8945E2309FE4}" type="pres">
      <dgm:prSet presAssocID="{B31DB572-EC69-4D91-B400-48AD09BB130E}" presName="linear" presStyleCnt="0">
        <dgm:presLayoutVars>
          <dgm:dir/>
          <dgm:resizeHandles val="exact"/>
        </dgm:presLayoutVars>
      </dgm:prSet>
      <dgm:spPr/>
    </dgm:pt>
    <dgm:pt modelId="{90D87D9C-CEC7-4F7D-B9F6-1E027986C922}" type="pres">
      <dgm:prSet presAssocID="{1A32D27B-8277-498A-AAF9-6AC704FF013E}" presName="comp" presStyleCnt="0"/>
      <dgm:spPr/>
    </dgm:pt>
    <dgm:pt modelId="{0293F9BE-51D4-4EAF-9235-1E3AB843352E}" type="pres">
      <dgm:prSet presAssocID="{1A32D27B-8277-498A-AAF9-6AC704FF013E}" presName="box" presStyleLbl="node1" presStyleIdx="0" presStyleCnt="3"/>
      <dgm:spPr/>
    </dgm:pt>
    <dgm:pt modelId="{48CC9390-2C32-4B93-848A-D61E759FBD2B}" type="pres">
      <dgm:prSet presAssocID="{1A32D27B-8277-498A-AAF9-6AC704FF013E}" presName="img" presStyleLbl="fgImgPlace1" presStyleIdx="0" presStyleCnt="3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995DED39-3E7C-4F90-B78A-2C3D6CB81260}" type="pres">
      <dgm:prSet presAssocID="{1A32D27B-8277-498A-AAF9-6AC704FF013E}" presName="text" presStyleLbl="node1" presStyleIdx="0" presStyleCnt="3">
        <dgm:presLayoutVars>
          <dgm:bulletEnabled val="1"/>
        </dgm:presLayoutVars>
      </dgm:prSet>
      <dgm:spPr/>
    </dgm:pt>
    <dgm:pt modelId="{9458305D-4352-4566-968D-540F8A100070}" type="pres">
      <dgm:prSet presAssocID="{7092BB8C-1D9C-481B-A800-BF4AFEB52EB2}" presName="spacer" presStyleCnt="0"/>
      <dgm:spPr/>
    </dgm:pt>
    <dgm:pt modelId="{F7A2C403-AF83-4CC5-B779-62DB6096B61E}" type="pres">
      <dgm:prSet presAssocID="{369E6CF9-6A15-413E-AD7F-08B2AE269E92}" presName="comp" presStyleCnt="0"/>
      <dgm:spPr/>
    </dgm:pt>
    <dgm:pt modelId="{7587ECF9-21D6-4475-915A-6975F0F45253}" type="pres">
      <dgm:prSet presAssocID="{369E6CF9-6A15-413E-AD7F-08B2AE269E92}" presName="box" presStyleLbl="node1" presStyleIdx="1" presStyleCnt="3"/>
      <dgm:spPr/>
    </dgm:pt>
    <dgm:pt modelId="{CE56F75B-0871-438E-ACFD-CF8021182105}" type="pres">
      <dgm:prSet presAssocID="{369E6CF9-6A15-413E-AD7F-08B2AE269E92}" presName="img" presStyleLbl="fgImgPlace1" presStyleIdx="1" presStyleCnt="3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F23E69AF-14A9-4CA9-A86C-3BD416711EA9}" type="pres">
      <dgm:prSet presAssocID="{369E6CF9-6A15-413E-AD7F-08B2AE269E92}" presName="text" presStyleLbl="node1" presStyleIdx="1" presStyleCnt="3">
        <dgm:presLayoutVars>
          <dgm:bulletEnabled val="1"/>
        </dgm:presLayoutVars>
      </dgm:prSet>
      <dgm:spPr/>
    </dgm:pt>
    <dgm:pt modelId="{984EB900-01B7-432A-A98D-DB1D0CEFA94D}" type="pres">
      <dgm:prSet presAssocID="{C0C30B6C-32D9-4E3A-A178-B6976C923EE2}" presName="spacer" presStyleCnt="0"/>
      <dgm:spPr/>
    </dgm:pt>
    <dgm:pt modelId="{0560DE9A-C426-4BBB-9040-12A5B4D53737}" type="pres">
      <dgm:prSet presAssocID="{0BA3E993-72DB-480D-AA1A-6F7700523DEB}" presName="comp" presStyleCnt="0"/>
      <dgm:spPr/>
    </dgm:pt>
    <dgm:pt modelId="{B8F21EA5-0F93-477E-A6BD-89454AB251A2}" type="pres">
      <dgm:prSet presAssocID="{0BA3E993-72DB-480D-AA1A-6F7700523DEB}" presName="box" presStyleLbl="node1" presStyleIdx="2" presStyleCnt="3"/>
      <dgm:spPr/>
    </dgm:pt>
    <dgm:pt modelId="{A95CAC41-FD14-4EDA-A1FC-818D6411B954}" type="pres">
      <dgm:prSet presAssocID="{0BA3E993-72DB-480D-AA1A-6F7700523DEB}" presName="img" presStyleLbl="fgImgPlace1" presStyleIdx="2" presStyleCnt="3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6E16E851-5984-4E8C-A117-27EF5B924FCA}" type="pres">
      <dgm:prSet presAssocID="{0BA3E993-72DB-480D-AA1A-6F7700523DEB}" presName="text" presStyleLbl="node1" presStyleIdx="2" presStyleCnt="3">
        <dgm:presLayoutVars>
          <dgm:bulletEnabled val="1"/>
        </dgm:presLayoutVars>
      </dgm:prSet>
      <dgm:spPr/>
    </dgm:pt>
  </dgm:ptLst>
  <dgm:cxnLst>
    <dgm:cxn modelId="{AC951502-20F0-4B31-A740-18FADC8E82D1}" type="presOf" srcId="{1A32D27B-8277-498A-AAF9-6AC704FF013E}" destId="{0293F9BE-51D4-4EAF-9235-1E3AB843352E}" srcOrd="0" destOrd="0" presId="urn:microsoft.com/office/officeart/2005/8/layout/vList4"/>
    <dgm:cxn modelId="{34EE3B07-53C6-4226-935D-749FCF126FB1}" type="presOf" srcId="{0BA3E993-72DB-480D-AA1A-6F7700523DEB}" destId="{B8F21EA5-0F93-477E-A6BD-89454AB251A2}" srcOrd="0" destOrd="0" presId="urn:microsoft.com/office/officeart/2005/8/layout/vList4"/>
    <dgm:cxn modelId="{DF8C121B-8D9E-4828-9DBA-75F17F990351}" type="presOf" srcId="{C5CF9240-8414-4932-96D9-B89A3296BF76}" destId="{F23E69AF-14A9-4CA9-A86C-3BD416711EA9}" srcOrd="1" destOrd="1" presId="urn:microsoft.com/office/officeart/2005/8/layout/vList4"/>
    <dgm:cxn modelId="{0B7F9A22-105E-4A3E-BE61-C8635BA513CF}" srcId="{B31DB572-EC69-4D91-B400-48AD09BB130E}" destId="{369E6CF9-6A15-413E-AD7F-08B2AE269E92}" srcOrd="1" destOrd="0" parTransId="{4DF888F7-9338-42DD-8187-2C66E34B2B39}" sibTransId="{C0C30B6C-32D9-4E3A-A178-B6976C923EE2}"/>
    <dgm:cxn modelId="{73EA1C3F-1571-4EA6-B79F-84F0C6CCC0C4}" type="presOf" srcId="{0BA3E993-72DB-480D-AA1A-6F7700523DEB}" destId="{6E16E851-5984-4E8C-A117-27EF5B924FCA}" srcOrd="1" destOrd="0" presId="urn:microsoft.com/office/officeart/2005/8/layout/vList4"/>
    <dgm:cxn modelId="{33AF954A-A3C0-4351-AC6A-C9BBBDDA3A8D}" srcId="{369E6CF9-6A15-413E-AD7F-08B2AE269E92}" destId="{C5CF9240-8414-4932-96D9-B89A3296BF76}" srcOrd="0" destOrd="0" parTransId="{FF59E5FD-05BE-4F5D-AEF6-527CBBC6CF48}" sibTransId="{411541A7-2DD6-449C-9C52-7ABF821CC21A}"/>
    <dgm:cxn modelId="{4F1DB34C-AE69-46B8-AE53-A61728D1A0BF}" type="presOf" srcId="{B31DB572-EC69-4D91-B400-48AD09BB130E}" destId="{56BC70AF-A41A-4CD8-8626-8945E2309FE4}" srcOrd="0" destOrd="0" presId="urn:microsoft.com/office/officeart/2005/8/layout/vList4"/>
    <dgm:cxn modelId="{B715D050-CBB7-4782-9EAD-E6DC5371D5EC}" srcId="{B31DB572-EC69-4D91-B400-48AD09BB130E}" destId="{1A32D27B-8277-498A-AAF9-6AC704FF013E}" srcOrd="0" destOrd="0" parTransId="{0CBBFE80-DF7D-4280-9545-18235AD2896E}" sibTransId="{7092BB8C-1D9C-481B-A800-BF4AFEB52EB2}"/>
    <dgm:cxn modelId="{978123A8-8DA1-4AC7-AFBF-515B7E3E1714}" type="presOf" srcId="{369E6CF9-6A15-413E-AD7F-08B2AE269E92}" destId="{7587ECF9-21D6-4475-915A-6975F0F45253}" srcOrd="0" destOrd="0" presId="urn:microsoft.com/office/officeart/2005/8/layout/vList4"/>
    <dgm:cxn modelId="{D7EFEAC1-9D5E-4231-BBCF-022C3807CAA4}" type="presOf" srcId="{369E6CF9-6A15-413E-AD7F-08B2AE269E92}" destId="{F23E69AF-14A9-4CA9-A86C-3BD416711EA9}" srcOrd="1" destOrd="0" presId="urn:microsoft.com/office/officeart/2005/8/layout/vList4"/>
    <dgm:cxn modelId="{3EAB3BCA-57BF-43FC-A118-498B64DCB676}" srcId="{B31DB572-EC69-4D91-B400-48AD09BB130E}" destId="{0BA3E993-72DB-480D-AA1A-6F7700523DEB}" srcOrd="2" destOrd="0" parTransId="{BC88E20A-6E13-4DD0-9271-51B9882A2494}" sibTransId="{50868AC7-47AD-404D-A142-85A6266556FC}"/>
    <dgm:cxn modelId="{B61438CC-0C76-46C5-98A7-9C654FF11EC8}" type="presOf" srcId="{C5CF9240-8414-4932-96D9-B89A3296BF76}" destId="{7587ECF9-21D6-4475-915A-6975F0F45253}" srcOrd="0" destOrd="1" presId="urn:microsoft.com/office/officeart/2005/8/layout/vList4"/>
    <dgm:cxn modelId="{D76A54DE-7F64-4879-9544-9E8D071FBF45}" type="presOf" srcId="{1A32D27B-8277-498A-AAF9-6AC704FF013E}" destId="{995DED39-3E7C-4F90-B78A-2C3D6CB81260}" srcOrd="1" destOrd="0" presId="urn:microsoft.com/office/officeart/2005/8/layout/vList4"/>
    <dgm:cxn modelId="{D8226A6D-C2C6-4598-B274-14716E7526D6}" type="presParOf" srcId="{56BC70AF-A41A-4CD8-8626-8945E2309FE4}" destId="{90D87D9C-CEC7-4F7D-B9F6-1E027986C922}" srcOrd="0" destOrd="0" presId="urn:microsoft.com/office/officeart/2005/8/layout/vList4"/>
    <dgm:cxn modelId="{F35990B3-912B-452A-8D7D-3381029AC231}" type="presParOf" srcId="{90D87D9C-CEC7-4F7D-B9F6-1E027986C922}" destId="{0293F9BE-51D4-4EAF-9235-1E3AB843352E}" srcOrd="0" destOrd="0" presId="urn:microsoft.com/office/officeart/2005/8/layout/vList4"/>
    <dgm:cxn modelId="{12C5E1CE-A1A9-423F-A2BD-92B6491AF3FD}" type="presParOf" srcId="{90D87D9C-CEC7-4F7D-B9F6-1E027986C922}" destId="{48CC9390-2C32-4B93-848A-D61E759FBD2B}" srcOrd="1" destOrd="0" presId="urn:microsoft.com/office/officeart/2005/8/layout/vList4"/>
    <dgm:cxn modelId="{6B950C34-C598-45A4-92DC-ECC81C327149}" type="presParOf" srcId="{90D87D9C-CEC7-4F7D-B9F6-1E027986C922}" destId="{995DED39-3E7C-4F90-B78A-2C3D6CB81260}" srcOrd="2" destOrd="0" presId="urn:microsoft.com/office/officeart/2005/8/layout/vList4"/>
    <dgm:cxn modelId="{F95B8243-816E-40FE-9F77-F219E37E3C67}" type="presParOf" srcId="{56BC70AF-A41A-4CD8-8626-8945E2309FE4}" destId="{9458305D-4352-4566-968D-540F8A100070}" srcOrd="1" destOrd="0" presId="urn:microsoft.com/office/officeart/2005/8/layout/vList4"/>
    <dgm:cxn modelId="{5151B4D2-FBB7-451A-B256-87BDAACE6D8E}" type="presParOf" srcId="{56BC70AF-A41A-4CD8-8626-8945E2309FE4}" destId="{F7A2C403-AF83-4CC5-B779-62DB6096B61E}" srcOrd="2" destOrd="0" presId="urn:microsoft.com/office/officeart/2005/8/layout/vList4"/>
    <dgm:cxn modelId="{641EA640-499E-4DB4-89C5-033337E61319}" type="presParOf" srcId="{F7A2C403-AF83-4CC5-B779-62DB6096B61E}" destId="{7587ECF9-21D6-4475-915A-6975F0F45253}" srcOrd="0" destOrd="0" presId="urn:microsoft.com/office/officeart/2005/8/layout/vList4"/>
    <dgm:cxn modelId="{C4E6DFFE-7C27-4D19-B29F-841FCC862F44}" type="presParOf" srcId="{F7A2C403-AF83-4CC5-B779-62DB6096B61E}" destId="{CE56F75B-0871-438E-ACFD-CF8021182105}" srcOrd="1" destOrd="0" presId="urn:microsoft.com/office/officeart/2005/8/layout/vList4"/>
    <dgm:cxn modelId="{2497B23B-0417-4689-BE98-B6574D7506DC}" type="presParOf" srcId="{F7A2C403-AF83-4CC5-B779-62DB6096B61E}" destId="{F23E69AF-14A9-4CA9-A86C-3BD416711EA9}" srcOrd="2" destOrd="0" presId="urn:microsoft.com/office/officeart/2005/8/layout/vList4"/>
    <dgm:cxn modelId="{14E26743-6118-4319-834A-4269F6AC233A}" type="presParOf" srcId="{56BC70AF-A41A-4CD8-8626-8945E2309FE4}" destId="{984EB900-01B7-432A-A98D-DB1D0CEFA94D}" srcOrd="3" destOrd="0" presId="urn:microsoft.com/office/officeart/2005/8/layout/vList4"/>
    <dgm:cxn modelId="{11DF974E-E0A9-44B2-80AC-416B9203514A}" type="presParOf" srcId="{56BC70AF-A41A-4CD8-8626-8945E2309FE4}" destId="{0560DE9A-C426-4BBB-9040-12A5B4D53737}" srcOrd="4" destOrd="0" presId="urn:microsoft.com/office/officeart/2005/8/layout/vList4"/>
    <dgm:cxn modelId="{494EECA7-9161-4EA7-A5CE-6FF0174EF977}" type="presParOf" srcId="{0560DE9A-C426-4BBB-9040-12A5B4D53737}" destId="{B8F21EA5-0F93-477E-A6BD-89454AB251A2}" srcOrd="0" destOrd="0" presId="urn:microsoft.com/office/officeart/2005/8/layout/vList4"/>
    <dgm:cxn modelId="{0F56D7FA-99C9-4EEC-A247-D885DD834B3E}" type="presParOf" srcId="{0560DE9A-C426-4BBB-9040-12A5B4D53737}" destId="{A95CAC41-FD14-4EDA-A1FC-818D6411B954}" srcOrd="1" destOrd="0" presId="urn:microsoft.com/office/officeart/2005/8/layout/vList4"/>
    <dgm:cxn modelId="{97769CA3-A378-4BF0-A39C-B53A250D9C02}" type="presParOf" srcId="{0560DE9A-C426-4BBB-9040-12A5B4D53737}" destId="{6E16E851-5984-4E8C-A117-27EF5B924FCA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50911802-1308-4B2F-9E23-219823A95EDD}" type="doc">
      <dgm:prSet loTypeId="urn:microsoft.com/office/officeart/2005/8/layout/vProcess5" loCatId="process" qsTypeId="urn:microsoft.com/office/officeart/2005/8/quickstyle/simple5" qsCatId="simple" csTypeId="urn:microsoft.com/office/officeart/2005/8/colors/colorful1" csCatId="colorful" phldr="1"/>
      <dgm:spPr/>
      <dgm:t>
        <a:bodyPr/>
        <a:lstStyle/>
        <a:p>
          <a:endParaRPr lang="ru-RU"/>
        </a:p>
      </dgm:t>
    </dgm:pt>
    <dgm:pt modelId="{15E64D7C-844C-42DE-993A-FB213D90CD2E}">
      <dgm:prSet phldrT="[Текст]"/>
      <dgm:spPr/>
      <dgm:t>
        <a:bodyPr/>
        <a:lstStyle/>
        <a:p>
          <a:r>
            <a:rPr lang="ru-RU" dirty="0"/>
            <a:t>Анализ информационных требований заказчика и регламента взаимодействия</a:t>
          </a:r>
        </a:p>
      </dgm:t>
    </dgm:pt>
    <dgm:pt modelId="{E6DFA798-D9A1-4A87-A303-05B8DE98CB3A}" type="parTrans" cxnId="{7A7454E6-3D0A-4869-BB9F-DEC5089F7770}">
      <dgm:prSet/>
      <dgm:spPr/>
      <dgm:t>
        <a:bodyPr/>
        <a:lstStyle/>
        <a:p>
          <a:endParaRPr lang="ru-RU"/>
        </a:p>
      </dgm:t>
    </dgm:pt>
    <dgm:pt modelId="{C7389660-22F0-4A41-83A5-B1E230AB41F0}" type="sibTrans" cxnId="{7A7454E6-3D0A-4869-BB9F-DEC5089F7770}">
      <dgm:prSet/>
      <dgm:spPr/>
      <dgm:t>
        <a:bodyPr/>
        <a:lstStyle/>
        <a:p>
          <a:endParaRPr lang="ru-RU"/>
        </a:p>
      </dgm:t>
    </dgm:pt>
    <dgm:pt modelId="{2BAB14A5-D0CD-4ACB-8B62-E285D066BE32}">
      <dgm:prSet phldrT="[Текст]"/>
      <dgm:spPr/>
      <dgm:t>
        <a:bodyPr/>
        <a:lstStyle/>
        <a:p>
          <a:r>
            <a:rPr lang="ru-RU" dirty="0"/>
            <a:t>Анализ структуры и взаимосвязей объектов и субъектов мониторинга </a:t>
          </a:r>
        </a:p>
      </dgm:t>
    </dgm:pt>
    <dgm:pt modelId="{2A7A7835-4B11-40D3-8EDB-1D8D53637BCF}" type="parTrans" cxnId="{BB189360-F033-4EF6-917F-AB157DB6152F}">
      <dgm:prSet/>
      <dgm:spPr/>
      <dgm:t>
        <a:bodyPr/>
        <a:lstStyle/>
        <a:p>
          <a:endParaRPr lang="ru-RU"/>
        </a:p>
      </dgm:t>
    </dgm:pt>
    <dgm:pt modelId="{647A76F6-0F94-47B9-8E2F-8F9FB5D0DB53}" type="sibTrans" cxnId="{BB189360-F033-4EF6-917F-AB157DB6152F}">
      <dgm:prSet/>
      <dgm:spPr/>
      <dgm:t>
        <a:bodyPr/>
        <a:lstStyle/>
        <a:p>
          <a:endParaRPr lang="ru-RU"/>
        </a:p>
      </dgm:t>
    </dgm:pt>
    <dgm:pt modelId="{58C0F25F-39E8-4A5F-9458-3128C66A39A5}">
      <dgm:prSet phldrT="[Текст]"/>
      <dgm:spPr/>
      <dgm:t>
        <a:bodyPr/>
        <a:lstStyle/>
        <a:p>
          <a:r>
            <a:rPr lang="ru-RU" dirty="0"/>
            <a:t>Проектирование форм результирующих данных в соответствии с бизнес-процессами заказчика</a:t>
          </a:r>
        </a:p>
      </dgm:t>
    </dgm:pt>
    <dgm:pt modelId="{B1184457-543D-4CC7-A604-87BE52A380B0}" type="parTrans" cxnId="{FFBCE5FE-BEAB-4390-9727-EA30C6E454A7}">
      <dgm:prSet/>
      <dgm:spPr/>
      <dgm:t>
        <a:bodyPr/>
        <a:lstStyle/>
        <a:p>
          <a:endParaRPr lang="ru-RU"/>
        </a:p>
      </dgm:t>
    </dgm:pt>
    <dgm:pt modelId="{F61A4085-2C62-4D8D-8B3E-1BD9C677A951}" type="sibTrans" cxnId="{FFBCE5FE-BEAB-4390-9727-EA30C6E454A7}">
      <dgm:prSet/>
      <dgm:spPr/>
      <dgm:t>
        <a:bodyPr/>
        <a:lstStyle/>
        <a:p>
          <a:endParaRPr lang="ru-RU"/>
        </a:p>
      </dgm:t>
    </dgm:pt>
    <dgm:pt modelId="{D94A5C65-E5BB-4A94-9D19-8B60963D072F}">
      <dgm:prSet phldrT="[Текст]"/>
      <dgm:spPr/>
      <dgm:t>
        <a:bodyPr/>
        <a:lstStyle/>
        <a:p>
          <a:r>
            <a:rPr lang="ru-RU" dirty="0"/>
            <a:t>Перечень необходимых данных и регламент их представления</a:t>
          </a:r>
        </a:p>
      </dgm:t>
    </dgm:pt>
    <dgm:pt modelId="{F20601FF-1C25-46EF-834B-1B04B7FA3908}" type="parTrans" cxnId="{78B89AC0-D2F5-4755-B97A-7A4C33EF0DFE}">
      <dgm:prSet/>
      <dgm:spPr/>
      <dgm:t>
        <a:bodyPr/>
        <a:lstStyle/>
        <a:p>
          <a:endParaRPr lang="ru-RU"/>
        </a:p>
      </dgm:t>
    </dgm:pt>
    <dgm:pt modelId="{224B2B6A-4FEB-4C49-ADBA-772D47569B8C}" type="sibTrans" cxnId="{78B89AC0-D2F5-4755-B97A-7A4C33EF0DFE}">
      <dgm:prSet/>
      <dgm:spPr/>
      <dgm:t>
        <a:bodyPr/>
        <a:lstStyle/>
        <a:p>
          <a:endParaRPr lang="ru-RU"/>
        </a:p>
      </dgm:t>
    </dgm:pt>
    <dgm:pt modelId="{2C004042-1B7E-4DBC-B932-8440267E6FF3}">
      <dgm:prSet phldrT="[Текст]"/>
      <dgm:spPr/>
      <dgm:t>
        <a:bodyPr/>
        <a:lstStyle/>
        <a:p>
          <a:r>
            <a:rPr lang="ru-RU" dirty="0"/>
            <a:t>Формирование перечня, показателей и взаимосвязей потребителей услуг для необходимой агрегации и обработки </a:t>
          </a:r>
        </a:p>
      </dgm:t>
    </dgm:pt>
    <dgm:pt modelId="{C25645C6-E403-4DF6-9F6A-5F7C79ED0537}" type="parTrans" cxnId="{BE265E98-8B16-4DA6-8E2E-F5168EFF1006}">
      <dgm:prSet/>
      <dgm:spPr/>
      <dgm:t>
        <a:bodyPr/>
        <a:lstStyle/>
        <a:p>
          <a:endParaRPr lang="ru-RU"/>
        </a:p>
      </dgm:t>
    </dgm:pt>
    <dgm:pt modelId="{589678D9-A967-41FD-9D60-1AFBA9A6DAD4}" type="sibTrans" cxnId="{BE265E98-8B16-4DA6-8E2E-F5168EFF1006}">
      <dgm:prSet/>
      <dgm:spPr/>
      <dgm:t>
        <a:bodyPr/>
        <a:lstStyle/>
        <a:p>
          <a:endParaRPr lang="ru-RU"/>
        </a:p>
      </dgm:t>
    </dgm:pt>
    <dgm:pt modelId="{88631C58-F15C-43AD-B576-5B66D5735135}">
      <dgm:prSet phldrT="[Текст]"/>
      <dgm:spPr/>
      <dgm:t>
        <a:bodyPr/>
        <a:lstStyle/>
        <a:p>
          <a:r>
            <a:rPr lang="ru-RU" dirty="0"/>
            <a:t>Формирование выходных форм и регламента их представления</a:t>
          </a:r>
        </a:p>
      </dgm:t>
    </dgm:pt>
    <dgm:pt modelId="{F2C7341A-D09A-43E8-BF1F-90F66381165A}" type="parTrans" cxnId="{05663A1E-999B-4C4F-AD70-DA595E9FA964}">
      <dgm:prSet/>
      <dgm:spPr/>
      <dgm:t>
        <a:bodyPr/>
        <a:lstStyle/>
        <a:p>
          <a:endParaRPr lang="ru-RU"/>
        </a:p>
      </dgm:t>
    </dgm:pt>
    <dgm:pt modelId="{10768CB5-F9B9-417F-82DA-59BE381B4EC8}" type="sibTrans" cxnId="{05663A1E-999B-4C4F-AD70-DA595E9FA964}">
      <dgm:prSet/>
      <dgm:spPr/>
      <dgm:t>
        <a:bodyPr/>
        <a:lstStyle/>
        <a:p>
          <a:endParaRPr lang="ru-RU"/>
        </a:p>
      </dgm:t>
    </dgm:pt>
    <dgm:pt modelId="{19E495ED-E75E-4E7F-BD1D-9B0B5DF97D3F}" type="pres">
      <dgm:prSet presAssocID="{50911802-1308-4B2F-9E23-219823A95EDD}" presName="outerComposite" presStyleCnt="0">
        <dgm:presLayoutVars>
          <dgm:chMax val="5"/>
          <dgm:dir/>
          <dgm:resizeHandles val="exact"/>
        </dgm:presLayoutVars>
      </dgm:prSet>
      <dgm:spPr/>
    </dgm:pt>
    <dgm:pt modelId="{42744612-F647-4C5D-839D-39B533111BDC}" type="pres">
      <dgm:prSet presAssocID="{50911802-1308-4B2F-9E23-219823A95EDD}" presName="dummyMaxCanvas" presStyleCnt="0">
        <dgm:presLayoutVars/>
      </dgm:prSet>
      <dgm:spPr/>
    </dgm:pt>
    <dgm:pt modelId="{FE48B1DA-0CA1-4D2C-BF5D-89C7C75496FD}" type="pres">
      <dgm:prSet presAssocID="{50911802-1308-4B2F-9E23-219823A95EDD}" presName="ThreeNodes_1" presStyleLbl="node1" presStyleIdx="0" presStyleCnt="3">
        <dgm:presLayoutVars>
          <dgm:bulletEnabled val="1"/>
        </dgm:presLayoutVars>
      </dgm:prSet>
      <dgm:spPr/>
    </dgm:pt>
    <dgm:pt modelId="{AD320B16-CBE7-40E1-8742-ED7E956C63A7}" type="pres">
      <dgm:prSet presAssocID="{50911802-1308-4B2F-9E23-219823A95EDD}" presName="ThreeNodes_2" presStyleLbl="node1" presStyleIdx="1" presStyleCnt="3">
        <dgm:presLayoutVars>
          <dgm:bulletEnabled val="1"/>
        </dgm:presLayoutVars>
      </dgm:prSet>
      <dgm:spPr/>
    </dgm:pt>
    <dgm:pt modelId="{00FEA96D-103F-41CF-AC61-337428D5CD80}" type="pres">
      <dgm:prSet presAssocID="{50911802-1308-4B2F-9E23-219823A95EDD}" presName="ThreeNodes_3" presStyleLbl="node1" presStyleIdx="2" presStyleCnt="3" custLinFactNeighborX="-288" custLinFactNeighborY="2564">
        <dgm:presLayoutVars>
          <dgm:bulletEnabled val="1"/>
        </dgm:presLayoutVars>
      </dgm:prSet>
      <dgm:spPr/>
    </dgm:pt>
    <dgm:pt modelId="{3DFA44EC-E401-48C8-B4F3-59B3A9DAF5C2}" type="pres">
      <dgm:prSet presAssocID="{50911802-1308-4B2F-9E23-219823A95EDD}" presName="ThreeConn_1-2" presStyleLbl="fgAccFollowNode1" presStyleIdx="0" presStyleCnt="2">
        <dgm:presLayoutVars>
          <dgm:bulletEnabled val="1"/>
        </dgm:presLayoutVars>
      </dgm:prSet>
      <dgm:spPr/>
    </dgm:pt>
    <dgm:pt modelId="{A5BA8F10-B4AA-4C74-AA31-FB95491F6B82}" type="pres">
      <dgm:prSet presAssocID="{50911802-1308-4B2F-9E23-219823A95EDD}" presName="ThreeConn_2-3" presStyleLbl="fgAccFollowNode1" presStyleIdx="1" presStyleCnt="2">
        <dgm:presLayoutVars>
          <dgm:bulletEnabled val="1"/>
        </dgm:presLayoutVars>
      </dgm:prSet>
      <dgm:spPr/>
    </dgm:pt>
    <dgm:pt modelId="{CE64EFDB-9FD4-4AA3-B518-140D5D6FC032}" type="pres">
      <dgm:prSet presAssocID="{50911802-1308-4B2F-9E23-219823A95EDD}" presName="ThreeNodes_1_text" presStyleLbl="node1" presStyleIdx="2" presStyleCnt="3">
        <dgm:presLayoutVars>
          <dgm:bulletEnabled val="1"/>
        </dgm:presLayoutVars>
      </dgm:prSet>
      <dgm:spPr/>
    </dgm:pt>
    <dgm:pt modelId="{9483F8FF-D1F3-4F3D-9C04-3AE0D688ED0B}" type="pres">
      <dgm:prSet presAssocID="{50911802-1308-4B2F-9E23-219823A95EDD}" presName="ThreeNodes_2_text" presStyleLbl="node1" presStyleIdx="2" presStyleCnt="3">
        <dgm:presLayoutVars>
          <dgm:bulletEnabled val="1"/>
        </dgm:presLayoutVars>
      </dgm:prSet>
      <dgm:spPr/>
    </dgm:pt>
    <dgm:pt modelId="{9B4D4D3E-0E86-434D-864F-C7A7E74D13BE}" type="pres">
      <dgm:prSet presAssocID="{50911802-1308-4B2F-9E23-219823A95EDD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9B23BC01-C11D-403E-B3AD-353C0EC82056}" type="presOf" srcId="{2C004042-1B7E-4DBC-B932-8440267E6FF3}" destId="{9483F8FF-D1F3-4F3D-9C04-3AE0D688ED0B}" srcOrd="1" destOrd="1" presId="urn:microsoft.com/office/officeart/2005/8/layout/vProcess5"/>
    <dgm:cxn modelId="{05663A1E-999B-4C4F-AD70-DA595E9FA964}" srcId="{58C0F25F-39E8-4A5F-9458-3128C66A39A5}" destId="{88631C58-F15C-43AD-B576-5B66D5735135}" srcOrd="0" destOrd="0" parTransId="{F2C7341A-D09A-43E8-BF1F-90F66381165A}" sibTransId="{10768CB5-F9B9-417F-82DA-59BE381B4EC8}"/>
    <dgm:cxn modelId="{7289F52A-EA4D-4A25-A3A5-8C1F24390FD7}" type="presOf" srcId="{88631C58-F15C-43AD-B576-5B66D5735135}" destId="{9B4D4D3E-0E86-434D-864F-C7A7E74D13BE}" srcOrd="1" destOrd="1" presId="urn:microsoft.com/office/officeart/2005/8/layout/vProcess5"/>
    <dgm:cxn modelId="{BB189360-F033-4EF6-917F-AB157DB6152F}" srcId="{50911802-1308-4B2F-9E23-219823A95EDD}" destId="{2BAB14A5-D0CD-4ACB-8B62-E285D066BE32}" srcOrd="1" destOrd="0" parTransId="{2A7A7835-4B11-40D3-8EDB-1D8D53637BCF}" sibTransId="{647A76F6-0F94-47B9-8E2F-8F9FB5D0DB53}"/>
    <dgm:cxn modelId="{43D74047-202F-46B4-AA48-47A6754F6181}" type="presOf" srcId="{58C0F25F-39E8-4A5F-9458-3128C66A39A5}" destId="{00FEA96D-103F-41CF-AC61-337428D5CD80}" srcOrd="0" destOrd="0" presId="urn:microsoft.com/office/officeart/2005/8/layout/vProcess5"/>
    <dgm:cxn modelId="{9A8B094D-DE11-4036-B405-5D6989440E00}" type="presOf" srcId="{50911802-1308-4B2F-9E23-219823A95EDD}" destId="{19E495ED-E75E-4E7F-BD1D-9B0B5DF97D3F}" srcOrd="0" destOrd="0" presId="urn:microsoft.com/office/officeart/2005/8/layout/vProcess5"/>
    <dgm:cxn modelId="{FE6CD776-B9F1-4A35-8AC6-88BA0BF1B38E}" type="presOf" srcId="{2C004042-1B7E-4DBC-B932-8440267E6FF3}" destId="{AD320B16-CBE7-40E1-8742-ED7E956C63A7}" srcOrd="0" destOrd="1" presId="urn:microsoft.com/office/officeart/2005/8/layout/vProcess5"/>
    <dgm:cxn modelId="{D1314457-6E23-4B8D-9C9E-65498790BDC3}" type="presOf" srcId="{647A76F6-0F94-47B9-8E2F-8F9FB5D0DB53}" destId="{A5BA8F10-B4AA-4C74-AA31-FB95491F6B82}" srcOrd="0" destOrd="0" presId="urn:microsoft.com/office/officeart/2005/8/layout/vProcess5"/>
    <dgm:cxn modelId="{B4EED47B-D937-4CC4-9F5A-28E195A0BC92}" type="presOf" srcId="{88631C58-F15C-43AD-B576-5B66D5735135}" destId="{00FEA96D-103F-41CF-AC61-337428D5CD80}" srcOrd="0" destOrd="1" presId="urn:microsoft.com/office/officeart/2005/8/layout/vProcess5"/>
    <dgm:cxn modelId="{DBBAED94-B81C-426B-B484-BA98FD6316A7}" type="presOf" srcId="{2BAB14A5-D0CD-4ACB-8B62-E285D066BE32}" destId="{AD320B16-CBE7-40E1-8742-ED7E956C63A7}" srcOrd="0" destOrd="0" presId="urn:microsoft.com/office/officeart/2005/8/layout/vProcess5"/>
    <dgm:cxn modelId="{BE265E98-8B16-4DA6-8E2E-F5168EFF1006}" srcId="{2BAB14A5-D0CD-4ACB-8B62-E285D066BE32}" destId="{2C004042-1B7E-4DBC-B932-8440267E6FF3}" srcOrd="0" destOrd="0" parTransId="{C25645C6-E403-4DF6-9F6A-5F7C79ED0537}" sibTransId="{589678D9-A967-41FD-9D60-1AFBA9A6DAD4}"/>
    <dgm:cxn modelId="{77292FA3-55D3-4BBD-B052-D10EC97603DA}" type="presOf" srcId="{2BAB14A5-D0CD-4ACB-8B62-E285D066BE32}" destId="{9483F8FF-D1F3-4F3D-9C04-3AE0D688ED0B}" srcOrd="1" destOrd="0" presId="urn:microsoft.com/office/officeart/2005/8/layout/vProcess5"/>
    <dgm:cxn modelId="{3094CBA6-ACA7-46D0-B5F5-7B8A6F46A120}" type="presOf" srcId="{58C0F25F-39E8-4A5F-9458-3128C66A39A5}" destId="{9B4D4D3E-0E86-434D-864F-C7A7E74D13BE}" srcOrd="1" destOrd="0" presId="urn:microsoft.com/office/officeart/2005/8/layout/vProcess5"/>
    <dgm:cxn modelId="{78B89AC0-D2F5-4755-B97A-7A4C33EF0DFE}" srcId="{15E64D7C-844C-42DE-993A-FB213D90CD2E}" destId="{D94A5C65-E5BB-4A94-9D19-8B60963D072F}" srcOrd="0" destOrd="0" parTransId="{F20601FF-1C25-46EF-834B-1B04B7FA3908}" sibTransId="{224B2B6A-4FEB-4C49-ADBA-772D47569B8C}"/>
    <dgm:cxn modelId="{0753AFCA-EAE5-4EB4-9E66-A6D0BE373004}" type="presOf" srcId="{15E64D7C-844C-42DE-993A-FB213D90CD2E}" destId="{CE64EFDB-9FD4-4AA3-B518-140D5D6FC032}" srcOrd="1" destOrd="0" presId="urn:microsoft.com/office/officeart/2005/8/layout/vProcess5"/>
    <dgm:cxn modelId="{ACF6D9CC-6854-4FF3-8141-DC6F5B241F8E}" type="presOf" srcId="{D94A5C65-E5BB-4A94-9D19-8B60963D072F}" destId="{FE48B1DA-0CA1-4D2C-BF5D-89C7C75496FD}" srcOrd="0" destOrd="1" presId="urn:microsoft.com/office/officeart/2005/8/layout/vProcess5"/>
    <dgm:cxn modelId="{454ABDDF-D7CD-46D0-9CEB-594DF2BBABB2}" type="presOf" srcId="{D94A5C65-E5BB-4A94-9D19-8B60963D072F}" destId="{CE64EFDB-9FD4-4AA3-B518-140D5D6FC032}" srcOrd="1" destOrd="1" presId="urn:microsoft.com/office/officeart/2005/8/layout/vProcess5"/>
    <dgm:cxn modelId="{523647E1-6F1D-4EFF-AFAA-5F5F596E52BD}" type="presOf" srcId="{15E64D7C-844C-42DE-993A-FB213D90CD2E}" destId="{FE48B1DA-0CA1-4D2C-BF5D-89C7C75496FD}" srcOrd="0" destOrd="0" presId="urn:microsoft.com/office/officeart/2005/8/layout/vProcess5"/>
    <dgm:cxn modelId="{7A7454E6-3D0A-4869-BB9F-DEC5089F7770}" srcId="{50911802-1308-4B2F-9E23-219823A95EDD}" destId="{15E64D7C-844C-42DE-993A-FB213D90CD2E}" srcOrd="0" destOrd="0" parTransId="{E6DFA798-D9A1-4A87-A303-05B8DE98CB3A}" sibTransId="{C7389660-22F0-4A41-83A5-B1E230AB41F0}"/>
    <dgm:cxn modelId="{F6E906FD-0D13-4F50-A7AC-AD8DF3CFC836}" type="presOf" srcId="{C7389660-22F0-4A41-83A5-B1E230AB41F0}" destId="{3DFA44EC-E401-48C8-B4F3-59B3A9DAF5C2}" srcOrd="0" destOrd="0" presId="urn:microsoft.com/office/officeart/2005/8/layout/vProcess5"/>
    <dgm:cxn modelId="{FFBCE5FE-BEAB-4390-9727-EA30C6E454A7}" srcId="{50911802-1308-4B2F-9E23-219823A95EDD}" destId="{58C0F25F-39E8-4A5F-9458-3128C66A39A5}" srcOrd="2" destOrd="0" parTransId="{B1184457-543D-4CC7-A604-87BE52A380B0}" sibTransId="{F61A4085-2C62-4D8D-8B3E-1BD9C677A951}"/>
    <dgm:cxn modelId="{CB23F358-FD09-4DBC-98D6-619B2EA4144A}" type="presParOf" srcId="{19E495ED-E75E-4E7F-BD1D-9B0B5DF97D3F}" destId="{42744612-F647-4C5D-839D-39B533111BDC}" srcOrd="0" destOrd="0" presId="urn:microsoft.com/office/officeart/2005/8/layout/vProcess5"/>
    <dgm:cxn modelId="{DB408262-6794-4E65-9A6D-D86072F9BBA4}" type="presParOf" srcId="{19E495ED-E75E-4E7F-BD1D-9B0B5DF97D3F}" destId="{FE48B1DA-0CA1-4D2C-BF5D-89C7C75496FD}" srcOrd="1" destOrd="0" presId="urn:microsoft.com/office/officeart/2005/8/layout/vProcess5"/>
    <dgm:cxn modelId="{0E87717C-6C18-4D8D-87EF-9B658539EE57}" type="presParOf" srcId="{19E495ED-E75E-4E7F-BD1D-9B0B5DF97D3F}" destId="{AD320B16-CBE7-40E1-8742-ED7E956C63A7}" srcOrd="2" destOrd="0" presId="urn:microsoft.com/office/officeart/2005/8/layout/vProcess5"/>
    <dgm:cxn modelId="{707DC801-C0C3-48D6-9752-C80236C300DA}" type="presParOf" srcId="{19E495ED-E75E-4E7F-BD1D-9B0B5DF97D3F}" destId="{00FEA96D-103F-41CF-AC61-337428D5CD80}" srcOrd="3" destOrd="0" presId="urn:microsoft.com/office/officeart/2005/8/layout/vProcess5"/>
    <dgm:cxn modelId="{8F98485F-B5EC-4672-ADC0-8818093D5F25}" type="presParOf" srcId="{19E495ED-E75E-4E7F-BD1D-9B0B5DF97D3F}" destId="{3DFA44EC-E401-48C8-B4F3-59B3A9DAF5C2}" srcOrd="4" destOrd="0" presId="urn:microsoft.com/office/officeart/2005/8/layout/vProcess5"/>
    <dgm:cxn modelId="{4CE86930-C325-49B6-9DDE-29CFBA07B201}" type="presParOf" srcId="{19E495ED-E75E-4E7F-BD1D-9B0B5DF97D3F}" destId="{A5BA8F10-B4AA-4C74-AA31-FB95491F6B82}" srcOrd="5" destOrd="0" presId="urn:microsoft.com/office/officeart/2005/8/layout/vProcess5"/>
    <dgm:cxn modelId="{EF7D586C-D779-48D9-B37D-3E35E8524688}" type="presParOf" srcId="{19E495ED-E75E-4E7F-BD1D-9B0B5DF97D3F}" destId="{CE64EFDB-9FD4-4AA3-B518-140D5D6FC032}" srcOrd="6" destOrd="0" presId="urn:microsoft.com/office/officeart/2005/8/layout/vProcess5"/>
    <dgm:cxn modelId="{05A374AC-22F3-458F-BA66-AE5F3A67801B}" type="presParOf" srcId="{19E495ED-E75E-4E7F-BD1D-9B0B5DF97D3F}" destId="{9483F8FF-D1F3-4F3D-9C04-3AE0D688ED0B}" srcOrd="7" destOrd="0" presId="urn:microsoft.com/office/officeart/2005/8/layout/vProcess5"/>
    <dgm:cxn modelId="{29086CFA-E5E1-4ECE-B7D8-54813C0EFBAB}" type="presParOf" srcId="{19E495ED-E75E-4E7F-BD1D-9B0B5DF97D3F}" destId="{9B4D4D3E-0E86-434D-864F-C7A7E74D13BE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B96B359-CA4D-4F68-956D-E7D187139CE9}" type="doc">
      <dgm:prSet loTypeId="urn:microsoft.com/office/officeart/2005/8/layout/vList2" loCatId="list" qsTypeId="urn:microsoft.com/office/officeart/2005/8/quickstyle/simple5" qsCatId="simple" csTypeId="urn:microsoft.com/office/officeart/2005/8/colors/colorful3" csCatId="colorful" phldr="1"/>
      <dgm:spPr/>
      <dgm:t>
        <a:bodyPr/>
        <a:lstStyle/>
        <a:p>
          <a:endParaRPr lang="ru-RU"/>
        </a:p>
      </dgm:t>
    </dgm:pt>
    <dgm:pt modelId="{9A85D576-D728-46AA-949B-FA07B3987D14}">
      <dgm:prSet phldrT="[Текст]"/>
      <dgm:spPr/>
      <dgm:t>
        <a:bodyPr/>
        <a:lstStyle/>
        <a:p>
          <a:r>
            <a:rPr lang="ru-RU" b="1" dirty="0"/>
            <a:t>Применение потоковых моделей для оценки качества и планирования сетей передачи данных</a:t>
          </a:r>
        </a:p>
      </dgm:t>
    </dgm:pt>
    <dgm:pt modelId="{44B32D2C-AAC0-414C-A773-E25DC67C7D99}" type="parTrans" cxnId="{AE9AFB7B-7ED1-42D7-BF59-D94945947BEB}">
      <dgm:prSet/>
      <dgm:spPr/>
      <dgm:t>
        <a:bodyPr/>
        <a:lstStyle/>
        <a:p>
          <a:endParaRPr lang="ru-RU" b="1"/>
        </a:p>
      </dgm:t>
    </dgm:pt>
    <dgm:pt modelId="{02C9916D-A4ED-44EE-A9D8-892422FD96B1}" type="sibTrans" cxnId="{AE9AFB7B-7ED1-42D7-BF59-D94945947BEB}">
      <dgm:prSet/>
      <dgm:spPr/>
      <dgm:t>
        <a:bodyPr/>
        <a:lstStyle/>
        <a:p>
          <a:endParaRPr lang="ru-RU" b="1"/>
        </a:p>
      </dgm:t>
    </dgm:pt>
    <dgm:pt modelId="{5BBDBC04-1AE8-44CD-95BC-C9A319D89AB7}">
      <dgm:prSet phldrT="[Текст]"/>
      <dgm:spPr/>
      <dgm:t>
        <a:bodyPr/>
        <a:lstStyle/>
        <a:p>
          <a:r>
            <a:rPr lang="ru-RU" b="1" dirty="0"/>
            <a:t>Слабое применение графовых и потоковых моделей в данной задаче</a:t>
          </a:r>
        </a:p>
      </dgm:t>
    </dgm:pt>
    <dgm:pt modelId="{FB1CDAC0-64B6-450C-BC14-7B9B315479EB}" type="parTrans" cxnId="{49E0F187-86BE-41EB-AC4B-A17898774E53}">
      <dgm:prSet/>
      <dgm:spPr/>
      <dgm:t>
        <a:bodyPr/>
        <a:lstStyle/>
        <a:p>
          <a:endParaRPr lang="ru-RU" b="1"/>
        </a:p>
      </dgm:t>
    </dgm:pt>
    <dgm:pt modelId="{77AFFB4D-A52F-4F94-A19C-96ADF7CEC907}" type="sibTrans" cxnId="{49E0F187-86BE-41EB-AC4B-A17898774E53}">
      <dgm:prSet/>
      <dgm:spPr/>
      <dgm:t>
        <a:bodyPr/>
        <a:lstStyle/>
        <a:p>
          <a:endParaRPr lang="ru-RU" b="1"/>
        </a:p>
      </dgm:t>
    </dgm:pt>
    <dgm:pt modelId="{2D268B5F-57B8-4490-88D0-4BA64F3F948F}">
      <dgm:prSet phldrT="[Текст]"/>
      <dgm:spPr/>
      <dgm:t>
        <a:bodyPr/>
        <a:lstStyle/>
        <a:p>
          <a:r>
            <a:rPr lang="ru-RU" b="1" dirty="0"/>
            <a:t>Применение графовых моделей, в основном, для сети коммутации</a:t>
          </a:r>
        </a:p>
      </dgm:t>
    </dgm:pt>
    <dgm:pt modelId="{303A7E2B-4A19-4CA5-A763-B6F9BF6F717A}" type="parTrans" cxnId="{4CC77B47-48B9-4EE3-8CEB-B30829506801}">
      <dgm:prSet/>
      <dgm:spPr/>
      <dgm:t>
        <a:bodyPr/>
        <a:lstStyle/>
        <a:p>
          <a:endParaRPr lang="ru-RU" b="1"/>
        </a:p>
      </dgm:t>
    </dgm:pt>
    <dgm:pt modelId="{55E52904-AAAF-4909-B641-60BC1BAF9655}" type="sibTrans" cxnId="{4CC77B47-48B9-4EE3-8CEB-B30829506801}">
      <dgm:prSet/>
      <dgm:spPr/>
      <dgm:t>
        <a:bodyPr/>
        <a:lstStyle/>
        <a:p>
          <a:endParaRPr lang="ru-RU" b="1"/>
        </a:p>
      </dgm:t>
    </dgm:pt>
    <dgm:pt modelId="{36D9106F-648B-47FF-BE15-6F99E389E386}">
      <dgm:prSet phldrT="[Текст]"/>
      <dgm:spPr/>
      <dgm:t>
        <a:bodyPr/>
        <a:lstStyle/>
        <a:p>
          <a:r>
            <a:rPr lang="ru-RU" b="1" dirty="0"/>
            <a:t>Комплексная иерархическая оценка качества функционирования СПД</a:t>
          </a:r>
        </a:p>
      </dgm:t>
    </dgm:pt>
    <dgm:pt modelId="{4F55A8C9-D6FC-4365-9076-ACE920D542C2}" type="parTrans" cxnId="{410597BB-AAFE-40C5-9906-AFB5B7C85A4E}">
      <dgm:prSet/>
      <dgm:spPr/>
      <dgm:t>
        <a:bodyPr/>
        <a:lstStyle/>
        <a:p>
          <a:endParaRPr lang="ru-RU" b="1"/>
        </a:p>
      </dgm:t>
    </dgm:pt>
    <dgm:pt modelId="{FB12C5D7-6D3A-4704-A3B9-21A54D2F3F78}" type="sibTrans" cxnId="{410597BB-AAFE-40C5-9906-AFB5B7C85A4E}">
      <dgm:prSet/>
      <dgm:spPr/>
      <dgm:t>
        <a:bodyPr/>
        <a:lstStyle/>
        <a:p>
          <a:endParaRPr lang="ru-RU" b="1"/>
        </a:p>
      </dgm:t>
    </dgm:pt>
    <dgm:pt modelId="{87BFBA24-C32A-4A11-AE10-D49801934267}">
      <dgm:prSet phldrT="[Текст]"/>
      <dgm:spPr/>
      <dgm:t>
        <a:bodyPr/>
        <a:lstStyle/>
        <a:p>
          <a:r>
            <a:rPr lang="ru-RU" b="1" dirty="0"/>
            <a:t>Комплексная многокритериальная (многопараметрическая) оценка качества СПД в литературе практически не встречается</a:t>
          </a:r>
        </a:p>
      </dgm:t>
    </dgm:pt>
    <dgm:pt modelId="{3CD81F3B-76BE-41F3-B3F0-C2C6F1C41D87}" type="parTrans" cxnId="{7D6925ED-E473-4294-9741-FA58F7D08719}">
      <dgm:prSet/>
      <dgm:spPr/>
      <dgm:t>
        <a:bodyPr/>
        <a:lstStyle/>
        <a:p>
          <a:endParaRPr lang="ru-RU" b="1"/>
        </a:p>
      </dgm:t>
    </dgm:pt>
    <dgm:pt modelId="{908FD53D-5D5B-4081-B868-E872E0F50A5E}" type="sibTrans" cxnId="{7D6925ED-E473-4294-9741-FA58F7D08719}">
      <dgm:prSet/>
      <dgm:spPr/>
      <dgm:t>
        <a:bodyPr/>
        <a:lstStyle/>
        <a:p>
          <a:endParaRPr lang="ru-RU" b="1"/>
        </a:p>
      </dgm:t>
    </dgm:pt>
    <dgm:pt modelId="{36CA8F82-91BB-4DB2-BE24-A8BA7BBEFE18}">
      <dgm:prSet phldrT="[Текст]"/>
      <dgm:spPr/>
      <dgm:t>
        <a:bodyPr/>
        <a:lstStyle/>
        <a:p>
          <a:r>
            <a:rPr lang="ru-RU" b="1" dirty="0"/>
            <a:t>Оценка производится по отдельным показателям по принципу «не хуже» (</a:t>
          </a:r>
          <a:r>
            <a:rPr lang="en-US" b="1" dirty="0"/>
            <a:t>SLA</a:t>
          </a:r>
          <a:r>
            <a:rPr lang="ru-RU" b="1" dirty="0"/>
            <a:t>)</a:t>
          </a:r>
        </a:p>
      </dgm:t>
    </dgm:pt>
    <dgm:pt modelId="{758B083A-855D-4DD0-9A5D-588C54C03247}" type="parTrans" cxnId="{D0B456F9-D502-4B12-AACD-38A5DC935F3E}">
      <dgm:prSet/>
      <dgm:spPr/>
      <dgm:t>
        <a:bodyPr/>
        <a:lstStyle/>
        <a:p>
          <a:endParaRPr lang="ru-RU" b="1"/>
        </a:p>
      </dgm:t>
    </dgm:pt>
    <dgm:pt modelId="{EC30241A-DF4B-4B2C-BAA8-1B40837A9E62}" type="sibTrans" cxnId="{D0B456F9-D502-4B12-AACD-38A5DC935F3E}">
      <dgm:prSet/>
      <dgm:spPr/>
      <dgm:t>
        <a:bodyPr/>
        <a:lstStyle/>
        <a:p>
          <a:endParaRPr lang="ru-RU" b="1"/>
        </a:p>
      </dgm:t>
    </dgm:pt>
    <dgm:pt modelId="{3C2BA70F-69F3-43CB-AE0A-0A9D6309EFE4}">
      <dgm:prSet phldrT="[Текст]"/>
      <dgm:spPr/>
      <dgm:t>
        <a:bodyPr/>
        <a:lstStyle/>
        <a:p>
          <a:r>
            <a:rPr lang="ru-RU" b="1" dirty="0"/>
            <a:t>Принципы и модели использования дополнительной качественной информации от ЛПР о предпочтениях на множестве критериев и априорных предпочтениях на множестве вариантов</a:t>
          </a:r>
        </a:p>
      </dgm:t>
    </dgm:pt>
    <dgm:pt modelId="{21886988-FE57-4CEA-BE77-27E330455608}" type="parTrans" cxnId="{22D77659-BB20-455E-B57B-3B656A6CA761}">
      <dgm:prSet/>
      <dgm:spPr/>
      <dgm:t>
        <a:bodyPr/>
        <a:lstStyle/>
        <a:p>
          <a:endParaRPr lang="ru-RU" b="1"/>
        </a:p>
      </dgm:t>
    </dgm:pt>
    <dgm:pt modelId="{9FFB8613-6FBF-424B-B411-947D28BD294F}" type="sibTrans" cxnId="{22D77659-BB20-455E-B57B-3B656A6CA761}">
      <dgm:prSet/>
      <dgm:spPr/>
      <dgm:t>
        <a:bodyPr/>
        <a:lstStyle/>
        <a:p>
          <a:endParaRPr lang="ru-RU" b="1"/>
        </a:p>
      </dgm:t>
    </dgm:pt>
    <dgm:pt modelId="{23833B92-50FC-4736-9EE3-4417CE87BADC}">
      <dgm:prSet phldrT="[Текст]"/>
      <dgm:spPr/>
      <dgm:t>
        <a:bodyPr/>
        <a:lstStyle/>
        <a:p>
          <a:r>
            <a:rPr lang="ru-RU" b="1" dirty="0"/>
            <a:t>Существующие многочисленные методы многокритериальной оценки и многокритериального выбора требуют ввода полной численной информации</a:t>
          </a:r>
        </a:p>
      </dgm:t>
    </dgm:pt>
    <dgm:pt modelId="{333E74A6-367C-4D46-ADA9-C36AC41FCA1A}" type="parTrans" cxnId="{4FE272C2-4266-4AA7-959B-6574C5E5A7F2}">
      <dgm:prSet/>
      <dgm:spPr/>
      <dgm:t>
        <a:bodyPr/>
        <a:lstStyle/>
        <a:p>
          <a:endParaRPr lang="ru-RU" b="1"/>
        </a:p>
      </dgm:t>
    </dgm:pt>
    <dgm:pt modelId="{DA352215-037E-4151-9CEE-5C4937C95BE9}" type="sibTrans" cxnId="{4FE272C2-4266-4AA7-959B-6574C5E5A7F2}">
      <dgm:prSet/>
      <dgm:spPr/>
      <dgm:t>
        <a:bodyPr/>
        <a:lstStyle/>
        <a:p>
          <a:endParaRPr lang="ru-RU" b="1"/>
        </a:p>
      </dgm:t>
    </dgm:pt>
    <dgm:pt modelId="{DE0CDD30-3A9E-4B5F-B05F-2EB01EACB7CE}">
      <dgm:prSet phldrT="[Текст]"/>
      <dgm:spPr/>
      <dgm:t>
        <a:bodyPr/>
        <a:lstStyle/>
        <a:p>
          <a:r>
            <a:rPr lang="ru-RU" b="1" dirty="0"/>
            <a:t>Развитие принципов применения потоковых моделей для решения класса задач анализа и модификации сетей передачи данных</a:t>
          </a:r>
        </a:p>
      </dgm:t>
    </dgm:pt>
    <dgm:pt modelId="{05E58628-AED9-4D5B-881F-0D170F8DFDB0}" type="parTrans" cxnId="{93B9E43E-2692-4780-BA12-1FFA497FC5DD}">
      <dgm:prSet/>
      <dgm:spPr/>
      <dgm:t>
        <a:bodyPr/>
        <a:lstStyle/>
        <a:p>
          <a:endParaRPr lang="ru-RU" b="1"/>
        </a:p>
      </dgm:t>
    </dgm:pt>
    <dgm:pt modelId="{FB74CC48-1DB4-4299-B00A-6A9D96F8FF7F}" type="sibTrans" cxnId="{93B9E43E-2692-4780-BA12-1FFA497FC5DD}">
      <dgm:prSet/>
      <dgm:spPr/>
      <dgm:t>
        <a:bodyPr/>
        <a:lstStyle/>
        <a:p>
          <a:endParaRPr lang="ru-RU" b="1"/>
        </a:p>
      </dgm:t>
    </dgm:pt>
    <dgm:pt modelId="{C6AFB860-1269-4E20-87D4-B1511C3505C4}">
      <dgm:prSet phldrT="[Текст]"/>
      <dgm:spPr/>
      <dgm:t>
        <a:bodyPr/>
        <a:lstStyle/>
        <a:p>
          <a:r>
            <a:rPr lang="ru-RU" b="1" dirty="0"/>
            <a:t>В литературе особенности современных СПД при применении потоковых моделей (производительность каналов и узлов, два встречных потока данных и пр.) не учитываются</a:t>
          </a:r>
        </a:p>
      </dgm:t>
    </dgm:pt>
    <dgm:pt modelId="{750E1D5E-3CD6-42C7-9C19-2CAB4182FD5E}" type="parTrans" cxnId="{0A341360-7C1D-463B-9CB4-C4379A34F2F4}">
      <dgm:prSet/>
      <dgm:spPr/>
      <dgm:t>
        <a:bodyPr/>
        <a:lstStyle/>
        <a:p>
          <a:endParaRPr lang="ru-RU" b="1"/>
        </a:p>
      </dgm:t>
    </dgm:pt>
    <dgm:pt modelId="{A7A98724-BB5E-46CD-9B32-232562F64430}" type="sibTrans" cxnId="{0A341360-7C1D-463B-9CB4-C4379A34F2F4}">
      <dgm:prSet/>
      <dgm:spPr/>
      <dgm:t>
        <a:bodyPr/>
        <a:lstStyle/>
        <a:p>
          <a:endParaRPr lang="ru-RU" b="1"/>
        </a:p>
      </dgm:t>
    </dgm:pt>
    <dgm:pt modelId="{9216FC14-8070-42EA-85E9-D9DA5F0C33B7}">
      <dgm:prSet phldrT="[Текст]"/>
      <dgm:spPr/>
      <dgm:t>
        <a:bodyPr/>
        <a:lstStyle/>
        <a:p>
          <a:r>
            <a:rPr lang="ru-RU" b="1"/>
            <a:t>Существующие модели предполагают строительство СПД «с нуля»</a:t>
          </a:r>
          <a:endParaRPr lang="ru-RU" b="1" dirty="0"/>
        </a:p>
      </dgm:t>
    </dgm:pt>
    <dgm:pt modelId="{1C392549-4265-4E47-9578-C229C71A4A6A}" type="parTrans" cxnId="{90BA1185-FA5F-4D7B-891B-23210F184075}">
      <dgm:prSet/>
      <dgm:spPr/>
    </dgm:pt>
    <dgm:pt modelId="{ED8A85EE-CDBF-490C-B4D2-8114BDCC53F0}" type="sibTrans" cxnId="{90BA1185-FA5F-4D7B-891B-23210F184075}">
      <dgm:prSet/>
      <dgm:spPr/>
    </dgm:pt>
    <dgm:pt modelId="{B6EEC40B-0C7E-4C89-B1FB-1455FCF283B3}" type="pres">
      <dgm:prSet presAssocID="{0B96B359-CA4D-4F68-956D-E7D187139CE9}" presName="linear" presStyleCnt="0">
        <dgm:presLayoutVars>
          <dgm:animLvl val="lvl"/>
          <dgm:resizeHandles val="exact"/>
        </dgm:presLayoutVars>
      </dgm:prSet>
      <dgm:spPr/>
    </dgm:pt>
    <dgm:pt modelId="{381AA20E-9029-4AE5-B6DF-E070CCB04EC1}" type="pres">
      <dgm:prSet presAssocID="{9A85D576-D728-46AA-949B-FA07B3987D14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E9A9F0AE-8317-4DF6-96D4-583733B972DA}" type="pres">
      <dgm:prSet presAssocID="{9A85D576-D728-46AA-949B-FA07B3987D14}" presName="childText" presStyleLbl="revTx" presStyleIdx="0" presStyleCnt="4">
        <dgm:presLayoutVars>
          <dgm:bulletEnabled val="1"/>
        </dgm:presLayoutVars>
      </dgm:prSet>
      <dgm:spPr/>
    </dgm:pt>
    <dgm:pt modelId="{8C6FE6FD-81D7-4F5F-B024-B8A4FEB49C7D}" type="pres">
      <dgm:prSet presAssocID="{DE0CDD30-3A9E-4B5F-B05F-2EB01EACB7CE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484AC086-523A-4441-855C-4D1CF62A3961}" type="pres">
      <dgm:prSet presAssocID="{DE0CDD30-3A9E-4B5F-B05F-2EB01EACB7CE}" presName="childText" presStyleLbl="revTx" presStyleIdx="1" presStyleCnt="4">
        <dgm:presLayoutVars>
          <dgm:bulletEnabled val="1"/>
        </dgm:presLayoutVars>
      </dgm:prSet>
      <dgm:spPr/>
    </dgm:pt>
    <dgm:pt modelId="{E11FC11C-5FB4-41B2-95A5-4F5612B1E79D}" type="pres">
      <dgm:prSet presAssocID="{36D9106F-648B-47FF-BE15-6F99E389E386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5690E977-9E2D-43C4-B626-F4274DE1F575}" type="pres">
      <dgm:prSet presAssocID="{36D9106F-648B-47FF-BE15-6F99E389E386}" presName="childText" presStyleLbl="revTx" presStyleIdx="2" presStyleCnt="4">
        <dgm:presLayoutVars>
          <dgm:bulletEnabled val="1"/>
        </dgm:presLayoutVars>
      </dgm:prSet>
      <dgm:spPr/>
    </dgm:pt>
    <dgm:pt modelId="{50D7C7CF-387B-41EF-9591-0B86C6B2AF27}" type="pres">
      <dgm:prSet presAssocID="{3C2BA70F-69F3-43CB-AE0A-0A9D6309EFE4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02D4A04C-D5F4-44E3-9F3D-A294C2FDBBE4}" type="pres">
      <dgm:prSet presAssocID="{3C2BA70F-69F3-43CB-AE0A-0A9D6309EFE4}" presName="childText" presStyleLbl="revTx" presStyleIdx="3" presStyleCnt="4">
        <dgm:presLayoutVars>
          <dgm:bulletEnabled val="1"/>
        </dgm:presLayoutVars>
      </dgm:prSet>
      <dgm:spPr/>
    </dgm:pt>
  </dgm:ptLst>
  <dgm:cxnLst>
    <dgm:cxn modelId="{EB131010-B4C2-4607-B4BC-18166C60B8BD}" type="presOf" srcId="{0B96B359-CA4D-4F68-956D-E7D187139CE9}" destId="{B6EEC40B-0C7E-4C89-B1FB-1455FCF283B3}" srcOrd="0" destOrd="0" presId="urn:microsoft.com/office/officeart/2005/8/layout/vList2"/>
    <dgm:cxn modelId="{14B1CA2E-6AF6-4FC3-8700-EA89A7912985}" type="presOf" srcId="{23833B92-50FC-4736-9EE3-4417CE87BADC}" destId="{02D4A04C-D5F4-44E3-9F3D-A294C2FDBBE4}" srcOrd="0" destOrd="0" presId="urn:microsoft.com/office/officeart/2005/8/layout/vList2"/>
    <dgm:cxn modelId="{66519A37-CACE-41F6-87DD-D9327EB70FC6}" type="presOf" srcId="{36D9106F-648B-47FF-BE15-6F99E389E386}" destId="{E11FC11C-5FB4-41B2-95A5-4F5612B1E79D}" srcOrd="0" destOrd="0" presId="urn:microsoft.com/office/officeart/2005/8/layout/vList2"/>
    <dgm:cxn modelId="{93B9E43E-2692-4780-BA12-1FFA497FC5DD}" srcId="{0B96B359-CA4D-4F68-956D-E7D187139CE9}" destId="{DE0CDD30-3A9E-4B5F-B05F-2EB01EACB7CE}" srcOrd="1" destOrd="0" parTransId="{05E58628-AED9-4D5B-881F-0D170F8DFDB0}" sibTransId="{FB74CC48-1DB4-4299-B00A-6A9D96F8FF7F}"/>
    <dgm:cxn modelId="{0A341360-7C1D-463B-9CB4-C4379A34F2F4}" srcId="{DE0CDD30-3A9E-4B5F-B05F-2EB01EACB7CE}" destId="{C6AFB860-1269-4E20-87D4-B1511C3505C4}" srcOrd="0" destOrd="0" parTransId="{750E1D5E-3CD6-42C7-9C19-2CAB4182FD5E}" sibTransId="{A7A98724-BB5E-46CD-9B32-232562F64430}"/>
    <dgm:cxn modelId="{4CC77B47-48B9-4EE3-8CEB-B30829506801}" srcId="{9A85D576-D728-46AA-949B-FA07B3987D14}" destId="{2D268B5F-57B8-4490-88D0-4BA64F3F948F}" srcOrd="1" destOrd="0" parTransId="{303A7E2B-4A19-4CA5-A763-B6F9BF6F717A}" sibTransId="{55E52904-AAAF-4909-B641-60BC1BAF9655}"/>
    <dgm:cxn modelId="{E3535C68-3E59-4F52-B6FC-246182AD48D6}" type="presOf" srcId="{87BFBA24-C32A-4A11-AE10-D49801934267}" destId="{5690E977-9E2D-43C4-B626-F4274DE1F575}" srcOrd="0" destOrd="0" presId="urn:microsoft.com/office/officeart/2005/8/layout/vList2"/>
    <dgm:cxn modelId="{22D77659-BB20-455E-B57B-3B656A6CA761}" srcId="{0B96B359-CA4D-4F68-956D-E7D187139CE9}" destId="{3C2BA70F-69F3-43CB-AE0A-0A9D6309EFE4}" srcOrd="3" destOrd="0" parTransId="{21886988-FE57-4CEA-BE77-27E330455608}" sibTransId="{9FFB8613-6FBF-424B-B411-947D28BD294F}"/>
    <dgm:cxn modelId="{AE9AFB7B-7ED1-42D7-BF59-D94945947BEB}" srcId="{0B96B359-CA4D-4F68-956D-E7D187139CE9}" destId="{9A85D576-D728-46AA-949B-FA07B3987D14}" srcOrd="0" destOrd="0" parTransId="{44B32D2C-AAC0-414C-A773-E25DC67C7D99}" sibTransId="{02C9916D-A4ED-44EE-A9D8-892422FD96B1}"/>
    <dgm:cxn modelId="{76F25D7C-6201-4859-AD81-0CFF06F2C592}" type="presOf" srcId="{9A85D576-D728-46AA-949B-FA07B3987D14}" destId="{381AA20E-9029-4AE5-B6DF-E070CCB04EC1}" srcOrd="0" destOrd="0" presId="urn:microsoft.com/office/officeart/2005/8/layout/vList2"/>
    <dgm:cxn modelId="{90BA1185-FA5F-4D7B-891B-23210F184075}" srcId="{DE0CDD30-3A9E-4B5F-B05F-2EB01EACB7CE}" destId="{9216FC14-8070-42EA-85E9-D9DA5F0C33B7}" srcOrd="1" destOrd="0" parTransId="{1C392549-4265-4E47-9578-C229C71A4A6A}" sibTransId="{ED8A85EE-CDBF-490C-B4D2-8114BDCC53F0}"/>
    <dgm:cxn modelId="{49E0F187-86BE-41EB-AC4B-A17898774E53}" srcId="{9A85D576-D728-46AA-949B-FA07B3987D14}" destId="{5BBDBC04-1AE8-44CD-95BC-C9A319D89AB7}" srcOrd="0" destOrd="0" parTransId="{FB1CDAC0-64B6-450C-BC14-7B9B315479EB}" sibTransId="{77AFFB4D-A52F-4F94-A19C-96ADF7CEC907}"/>
    <dgm:cxn modelId="{410597BB-AAFE-40C5-9906-AFB5B7C85A4E}" srcId="{0B96B359-CA4D-4F68-956D-E7D187139CE9}" destId="{36D9106F-648B-47FF-BE15-6F99E389E386}" srcOrd="2" destOrd="0" parTransId="{4F55A8C9-D6FC-4365-9076-ACE920D542C2}" sibTransId="{FB12C5D7-6D3A-4704-A3B9-21A54D2F3F78}"/>
    <dgm:cxn modelId="{4FE272C2-4266-4AA7-959B-6574C5E5A7F2}" srcId="{3C2BA70F-69F3-43CB-AE0A-0A9D6309EFE4}" destId="{23833B92-50FC-4736-9EE3-4417CE87BADC}" srcOrd="0" destOrd="0" parTransId="{333E74A6-367C-4D46-ADA9-C36AC41FCA1A}" sibTransId="{DA352215-037E-4151-9CEE-5C4937C95BE9}"/>
    <dgm:cxn modelId="{9F9905E1-D789-44FF-8FB7-6774A4BDB17F}" type="presOf" srcId="{C6AFB860-1269-4E20-87D4-B1511C3505C4}" destId="{484AC086-523A-4441-855C-4D1CF62A3961}" srcOrd="0" destOrd="0" presId="urn:microsoft.com/office/officeart/2005/8/layout/vList2"/>
    <dgm:cxn modelId="{88C7F8E2-A8F8-47CE-B21D-9A0A226E62C8}" type="presOf" srcId="{3C2BA70F-69F3-43CB-AE0A-0A9D6309EFE4}" destId="{50D7C7CF-387B-41EF-9591-0B86C6B2AF27}" srcOrd="0" destOrd="0" presId="urn:microsoft.com/office/officeart/2005/8/layout/vList2"/>
    <dgm:cxn modelId="{3D54CCE7-1C57-4F88-BF0C-6173033062B3}" type="presOf" srcId="{9216FC14-8070-42EA-85E9-D9DA5F0C33B7}" destId="{484AC086-523A-4441-855C-4D1CF62A3961}" srcOrd="0" destOrd="1" presId="urn:microsoft.com/office/officeart/2005/8/layout/vList2"/>
    <dgm:cxn modelId="{190667EC-2FFD-4E57-B6A6-2D7D91DED44A}" type="presOf" srcId="{36CA8F82-91BB-4DB2-BE24-A8BA7BBEFE18}" destId="{5690E977-9E2D-43C4-B626-F4274DE1F575}" srcOrd="0" destOrd="1" presId="urn:microsoft.com/office/officeart/2005/8/layout/vList2"/>
    <dgm:cxn modelId="{7D6925ED-E473-4294-9741-FA58F7D08719}" srcId="{36D9106F-648B-47FF-BE15-6F99E389E386}" destId="{87BFBA24-C32A-4A11-AE10-D49801934267}" srcOrd="0" destOrd="0" parTransId="{3CD81F3B-76BE-41F3-B3F0-C2C6F1C41D87}" sibTransId="{908FD53D-5D5B-4081-B868-E872E0F50A5E}"/>
    <dgm:cxn modelId="{1430D8EF-EC7D-4468-BB7F-9C0FF57A637D}" type="presOf" srcId="{DE0CDD30-3A9E-4B5F-B05F-2EB01EACB7CE}" destId="{8C6FE6FD-81D7-4F5F-B024-B8A4FEB49C7D}" srcOrd="0" destOrd="0" presId="urn:microsoft.com/office/officeart/2005/8/layout/vList2"/>
    <dgm:cxn modelId="{D0B456F9-D502-4B12-AACD-38A5DC935F3E}" srcId="{36D9106F-648B-47FF-BE15-6F99E389E386}" destId="{36CA8F82-91BB-4DB2-BE24-A8BA7BBEFE18}" srcOrd="1" destOrd="0" parTransId="{758B083A-855D-4DD0-9A5D-588C54C03247}" sibTransId="{EC30241A-DF4B-4B2C-BAA8-1B40837A9E62}"/>
    <dgm:cxn modelId="{D174F2FD-390B-48A9-9C56-3E904B491F5A}" type="presOf" srcId="{5BBDBC04-1AE8-44CD-95BC-C9A319D89AB7}" destId="{E9A9F0AE-8317-4DF6-96D4-583733B972DA}" srcOrd="0" destOrd="0" presId="urn:microsoft.com/office/officeart/2005/8/layout/vList2"/>
    <dgm:cxn modelId="{ED0B67FE-6A40-4688-9B1B-EE6748C7BDE1}" type="presOf" srcId="{2D268B5F-57B8-4490-88D0-4BA64F3F948F}" destId="{E9A9F0AE-8317-4DF6-96D4-583733B972DA}" srcOrd="0" destOrd="1" presId="urn:microsoft.com/office/officeart/2005/8/layout/vList2"/>
    <dgm:cxn modelId="{59EF5A20-67CB-4269-9DC5-2803A0249886}" type="presParOf" srcId="{B6EEC40B-0C7E-4C89-B1FB-1455FCF283B3}" destId="{381AA20E-9029-4AE5-B6DF-E070CCB04EC1}" srcOrd="0" destOrd="0" presId="urn:microsoft.com/office/officeart/2005/8/layout/vList2"/>
    <dgm:cxn modelId="{F0773A65-AD98-4A8A-BDF1-2C15252949AB}" type="presParOf" srcId="{B6EEC40B-0C7E-4C89-B1FB-1455FCF283B3}" destId="{E9A9F0AE-8317-4DF6-96D4-583733B972DA}" srcOrd="1" destOrd="0" presId="urn:microsoft.com/office/officeart/2005/8/layout/vList2"/>
    <dgm:cxn modelId="{C0E4FC3F-7296-4AD3-8B16-B50865A5968B}" type="presParOf" srcId="{B6EEC40B-0C7E-4C89-B1FB-1455FCF283B3}" destId="{8C6FE6FD-81D7-4F5F-B024-B8A4FEB49C7D}" srcOrd="2" destOrd="0" presId="urn:microsoft.com/office/officeart/2005/8/layout/vList2"/>
    <dgm:cxn modelId="{AAE1C9E4-6CD7-488D-980E-F60CDB30DD95}" type="presParOf" srcId="{B6EEC40B-0C7E-4C89-B1FB-1455FCF283B3}" destId="{484AC086-523A-4441-855C-4D1CF62A3961}" srcOrd="3" destOrd="0" presId="urn:microsoft.com/office/officeart/2005/8/layout/vList2"/>
    <dgm:cxn modelId="{4465C111-6E52-445C-AB9A-682AE5BDC047}" type="presParOf" srcId="{B6EEC40B-0C7E-4C89-B1FB-1455FCF283B3}" destId="{E11FC11C-5FB4-41B2-95A5-4F5612B1E79D}" srcOrd="4" destOrd="0" presId="urn:microsoft.com/office/officeart/2005/8/layout/vList2"/>
    <dgm:cxn modelId="{B99D1FDB-CED3-44C5-9BB3-8E0CBEC15C3B}" type="presParOf" srcId="{B6EEC40B-0C7E-4C89-B1FB-1455FCF283B3}" destId="{5690E977-9E2D-43C4-B626-F4274DE1F575}" srcOrd="5" destOrd="0" presId="urn:microsoft.com/office/officeart/2005/8/layout/vList2"/>
    <dgm:cxn modelId="{9114243C-40F1-463E-B7F6-3B40FC9718B8}" type="presParOf" srcId="{B6EEC40B-0C7E-4C89-B1FB-1455FCF283B3}" destId="{50D7C7CF-387B-41EF-9591-0B86C6B2AF27}" srcOrd="6" destOrd="0" presId="urn:microsoft.com/office/officeart/2005/8/layout/vList2"/>
    <dgm:cxn modelId="{3E0C6087-A33E-42F8-91CE-9502488B3D63}" type="presParOf" srcId="{B6EEC40B-0C7E-4C89-B1FB-1455FCF283B3}" destId="{02D4A04C-D5F4-44E3-9F3D-A294C2FDBBE4}" srcOrd="7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4B66E257-3064-40BE-93B3-8AFAC00C4E00}" type="doc">
      <dgm:prSet loTypeId="urn:microsoft.com/office/officeart/2005/8/layout/matrix1" loCatId="matrix" qsTypeId="urn:microsoft.com/office/officeart/2005/8/quickstyle/simple5" qsCatId="simple" csTypeId="urn:microsoft.com/office/officeart/2005/8/colors/colorful4" csCatId="colorful" phldr="1"/>
      <dgm:spPr/>
      <dgm:t>
        <a:bodyPr/>
        <a:lstStyle/>
        <a:p>
          <a:endParaRPr lang="ru-RU"/>
        </a:p>
      </dgm:t>
    </dgm:pt>
    <dgm:pt modelId="{583BED5B-1001-4B3D-9DB2-DF9C1DEA2AE2}">
      <dgm:prSet phldrT="[Текст]"/>
      <dgm:spPr/>
      <dgm:t>
        <a:bodyPr/>
        <a:lstStyle/>
        <a:p>
          <a:r>
            <a:rPr lang="ru-RU" b="1" dirty="0"/>
            <a:t>Диспетчерский центр</a:t>
          </a:r>
        </a:p>
      </dgm:t>
    </dgm:pt>
    <dgm:pt modelId="{0225CD4D-34F7-49D7-80AC-5BFDAC666523}" type="parTrans" cxnId="{647FC855-68DC-41B4-A6B2-B214E9610EDD}">
      <dgm:prSet/>
      <dgm:spPr/>
      <dgm:t>
        <a:bodyPr/>
        <a:lstStyle/>
        <a:p>
          <a:endParaRPr lang="ru-RU"/>
        </a:p>
      </dgm:t>
    </dgm:pt>
    <dgm:pt modelId="{ED910444-D5A8-4706-AB4F-2E185D2E5FF9}" type="sibTrans" cxnId="{647FC855-68DC-41B4-A6B2-B214E9610EDD}">
      <dgm:prSet/>
      <dgm:spPr/>
      <dgm:t>
        <a:bodyPr/>
        <a:lstStyle/>
        <a:p>
          <a:endParaRPr lang="ru-RU"/>
        </a:p>
      </dgm:t>
    </dgm:pt>
    <dgm:pt modelId="{3349FC1B-3EC7-4479-A275-B382A11AC38D}">
      <dgm:prSet phldrT="[Текст]"/>
      <dgm:spPr/>
      <dgm:t>
        <a:bodyPr/>
        <a:lstStyle/>
        <a:p>
          <a:r>
            <a:rPr lang="ru-RU" dirty="0"/>
            <a:t>Серверный комплекс </a:t>
          </a:r>
        </a:p>
      </dgm:t>
    </dgm:pt>
    <dgm:pt modelId="{A9AFC8B5-5AC1-4FE5-9B84-17FA54C13E43}" type="parTrans" cxnId="{EE05C673-90D8-47D7-B586-2AB065A39C98}">
      <dgm:prSet/>
      <dgm:spPr/>
      <dgm:t>
        <a:bodyPr/>
        <a:lstStyle/>
        <a:p>
          <a:endParaRPr lang="ru-RU"/>
        </a:p>
      </dgm:t>
    </dgm:pt>
    <dgm:pt modelId="{8F57138A-56EA-4706-A5DF-F4E65DA7982D}" type="sibTrans" cxnId="{EE05C673-90D8-47D7-B586-2AB065A39C98}">
      <dgm:prSet/>
      <dgm:spPr/>
      <dgm:t>
        <a:bodyPr/>
        <a:lstStyle/>
        <a:p>
          <a:endParaRPr lang="ru-RU"/>
        </a:p>
      </dgm:t>
    </dgm:pt>
    <dgm:pt modelId="{BE3597A2-508B-40AE-AAF4-247378911978}">
      <dgm:prSet/>
      <dgm:spPr/>
      <dgm:t>
        <a:bodyPr/>
        <a:lstStyle/>
        <a:p>
          <a:r>
            <a:rPr lang="ru-RU" dirty="0"/>
            <a:t>Обеспечивает бесперебойную работу системы в режиме 24/7 с гарантирующими системами резервирования и обслуживания</a:t>
          </a:r>
        </a:p>
      </dgm:t>
    </dgm:pt>
    <dgm:pt modelId="{382B58F8-6313-466E-8A47-FD315587B020}" type="parTrans" cxnId="{A09A47D3-02E6-45CE-831A-E17363D3654B}">
      <dgm:prSet/>
      <dgm:spPr/>
      <dgm:t>
        <a:bodyPr/>
        <a:lstStyle/>
        <a:p>
          <a:endParaRPr lang="ru-RU"/>
        </a:p>
      </dgm:t>
    </dgm:pt>
    <dgm:pt modelId="{6AB1FCCB-D9BB-4B5F-831B-1BDE0BC0416E}" type="sibTrans" cxnId="{A09A47D3-02E6-45CE-831A-E17363D3654B}">
      <dgm:prSet/>
      <dgm:spPr/>
      <dgm:t>
        <a:bodyPr/>
        <a:lstStyle/>
        <a:p>
          <a:endParaRPr lang="ru-RU"/>
        </a:p>
      </dgm:t>
    </dgm:pt>
    <dgm:pt modelId="{5B4EAF84-C3FD-4D6A-AF3A-E9545A816A62}">
      <dgm:prSet/>
      <dgm:spPr/>
      <dgm:t>
        <a:bodyPr/>
        <a:lstStyle/>
        <a:p>
          <a:r>
            <a:rPr lang="ru-RU" dirty="0"/>
            <a:t>Система хранения данных</a:t>
          </a:r>
        </a:p>
      </dgm:t>
    </dgm:pt>
    <dgm:pt modelId="{5F882270-496A-4E8D-A2B5-08D7649A610A}" type="parTrans" cxnId="{148B50FF-8C37-4195-B81A-544CDAC837AC}">
      <dgm:prSet/>
      <dgm:spPr/>
      <dgm:t>
        <a:bodyPr/>
        <a:lstStyle/>
        <a:p>
          <a:endParaRPr lang="ru-RU"/>
        </a:p>
      </dgm:t>
    </dgm:pt>
    <dgm:pt modelId="{8A346814-7622-4A87-AF50-C70B6C1EFFAB}" type="sibTrans" cxnId="{148B50FF-8C37-4195-B81A-544CDAC837AC}">
      <dgm:prSet/>
      <dgm:spPr/>
      <dgm:t>
        <a:bodyPr/>
        <a:lstStyle/>
        <a:p>
          <a:endParaRPr lang="ru-RU"/>
        </a:p>
      </dgm:t>
    </dgm:pt>
    <dgm:pt modelId="{7DEAA490-9A55-4A7A-A6B5-FE6E64EF5FBF}">
      <dgm:prSet/>
      <dgm:spPr/>
      <dgm:t>
        <a:bodyPr/>
        <a:lstStyle/>
        <a:p>
          <a:r>
            <a:rPr lang="ru-RU" dirty="0"/>
            <a:t>Обеспечивает надежность и конфиденциальность данных</a:t>
          </a:r>
        </a:p>
      </dgm:t>
    </dgm:pt>
    <dgm:pt modelId="{29A2EEA4-1C0D-487B-95DE-AB5858E32D9E}" type="parTrans" cxnId="{3DC00A29-94A4-48F6-8384-53D0E82D135A}">
      <dgm:prSet/>
      <dgm:spPr/>
      <dgm:t>
        <a:bodyPr/>
        <a:lstStyle/>
        <a:p>
          <a:endParaRPr lang="ru-RU"/>
        </a:p>
      </dgm:t>
    </dgm:pt>
    <dgm:pt modelId="{18391AFC-8B28-429C-AB2A-5D88D9F61E1E}" type="sibTrans" cxnId="{3DC00A29-94A4-48F6-8384-53D0E82D135A}">
      <dgm:prSet/>
      <dgm:spPr/>
      <dgm:t>
        <a:bodyPr/>
        <a:lstStyle/>
        <a:p>
          <a:endParaRPr lang="ru-RU"/>
        </a:p>
      </dgm:t>
    </dgm:pt>
    <dgm:pt modelId="{4150A14C-CCFE-420D-81F2-7CE860CF29DC}">
      <dgm:prSet/>
      <dgm:spPr/>
      <dgm:t>
        <a:bodyPr/>
        <a:lstStyle/>
        <a:p>
          <a:r>
            <a:rPr lang="ru-RU" dirty="0"/>
            <a:t>Рабочие места операторов и администраторов</a:t>
          </a:r>
        </a:p>
      </dgm:t>
    </dgm:pt>
    <dgm:pt modelId="{DF8E56CA-F71E-49D3-B6F0-3134C740A514}" type="parTrans" cxnId="{03CED490-E61A-4DD7-9913-D68F65E985BF}">
      <dgm:prSet/>
      <dgm:spPr/>
      <dgm:t>
        <a:bodyPr/>
        <a:lstStyle/>
        <a:p>
          <a:endParaRPr lang="ru-RU"/>
        </a:p>
      </dgm:t>
    </dgm:pt>
    <dgm:pt modelId="{6B0AFF77-9A01-4A39-969B-E3E9CD1E478F}" type="sibTrans" cxnId="{03CED490-E61A-4DD7-9913-D68F65E985BF}">
      <dgm:prSet/>
      <dgm:spPr/>
      <dgm:t>
        <a:bodyPr/>
        <a:lstStyle/>
        <a:p>
          <a:endParaRPr lang="ru-RU"/>
        </a:p>
      </dgm:t>
    </dgm:pt>
    <dgm:pt modelId="{AD5DF5EE-C167-4A2D-ADE7-97F57A7C9AA3}">
      <dgm:prSet/>
      <dgm:spPr/>
      <dgm:t>
        <a:bodyPr/>
        <a:lstStyle/>
        <a:p>
          <a:r>
            <a:rPr lang="ru-RU" dirty="0"/>
            <a:t>Средства оперативной связи.</a:t>
          </a:r>
        </a:p>
      </dgm:t>
    </dgm:pt>
    <dgm:pt modelId="{F51371B6-C110-465B-BDC7-BEFA551B1A70}" type="parTrans" cxnId="{85770FE7-94C6-4A1F-A73D-276DD8E5E47C}">
      <dgm:prSet/>
      <dgm:spPr/>
      <dgm:t>
        <a:bodyPr/>
        <a:lstStyle/>
        <a:p>
          <a:endParaRPr lang="ru-RU"/>
        </a:p>
      </dgm:t>
    </dgm:pt>
    <dgm:pt modelId="{56507547-AFB0-449E-A791-913F29ADAECB}" type="sibTrans" cxnId="{85770FE7-94C6-4A1F-A73D-276DD8E5E47C}">
      <dgm:prSet/>
      <dgm:spPr/>
      <dgm:t>
        <a:bodyPr/>
        <a:lstStyle/>
        <a:p>
          <a:endParaRPr lang="ru-RU"/>
        </a:p>
      </dgm:t>
    </dgm:pt>
    <dgm:pt modelId="{CCE604B3-C9CB-4388-BE82-9E1EF12819C6}" type="pres">
      <dgm:prSet presAssocID="{4B66E257-3064-40BE-93B3-8AFAC00C4E00}" presName="diagram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2BB50960-0E72-49F3-93D8-94723860B74D}" type="pres">
      <dgm:prSet presAssocID="{4B66E257-3064-40BE-93B3-8AFAC00C4E00}" presName="matrix" presStyleCnt="0"/>
      <dgm:spPr/>
    </dgm:pt>
    <dgm:pt modelId="{93B91A36-648B-47D8-B454-A3FD20DC7016}" type="pres">
      <dgm:prSet presAssocID="{4B66E257-3064-40BE-93B3-8AFAC00C4E00}" presName="tile1" presStyleLbl="node1" presStyleIdx="0" presStyleCnt="4"/>
      <dgm:spPr/>
    </dgm:pt>
    <dgm:pt modelId="{597F7F2B-2D41-432A-9F0D-3E650C257F4A}" type="pres">
      <dgm:prSet presAssocID="{4B66E257-3064-40BE-93B3-8AFAC00C4E00}" presName="tile1text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2EEACC91-BEA8-4C04-80B7-30B34E09DEA2}" type="pres">
      <dgm:prSet presAssocID="{4B66E257-3064-40BE-93B3-8AFAC00C4E00}" presName="tile2" presStyleLbl="node1" presStyleIdx="1" presStyleCnt="4"/>
      <dgm:spPr/>
    </dgm:pt>
    <dgm:pt modelId="{09C8C3E5-98D8-415B-9138-FFE3E603CFB5}" type="pres">
      <dgm:prSet presAssocID="{4B66E257-3064-40BE-93B3-8AFAC00C4E00}" presName="tile2text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B3E35BBE-7BB8-40C2-9510-734E0B1FC3B0}" type="pres">
      <dgm:prSet presAssocID="{4B66E257-3064-40BE-93B3-8AFAC00C4E00}" presName="tile3" presStyleLbl="node1" presStyleIdx="2" presStyleCnt="4"/>
      <dgm:spPr/>
    </dgm:pt>
    <dgm:pt modelId="{BA9DD7D2-DFDF-4723-8A10-63A3A7D5565F}" type="pres">
      <dgm:prSet presAssocID="{4B66E257-3064-40BE-93B3-8AFAC00C4E00}" presName="tile3text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30D5A33E-B75F-4956-BF50-E407DFD57719}" type="pres">
      <dgm:prSet presAssocID="{4B66E257-3064-40BE-93B3-8AFAC00C4E00}" presName="tile4" presStyleLbl="node1" presStyleIdx="3" presStyleCnt="4"/>
      <dgm:spPr/>
    </dgm:pt>
    <dgm:pt modelId="{DEFC3788-B561-4215-AFA3-844C0BC70AD3}" type="pres">
      <dgm:prSet presAssocID="{4B66E257-3064-40BE-93B3-8AFAC00C4E00}" presName="tile4text" presStyleLbl="node1" presStyleIdx="3" presStyleCnt="4">
        <dgm:presLayoutVars>
          <dgm:chMax val="0"/>
          <dgm:chPref val="0"/>
          <dgm:bulletEnabled val="1"/>
        </dgm:presLayoutVars>
      </dgm:prSet>
      <dgm:spPr/>
    </dgm:pt>
    <dgm:pt modelId="{11496D58-B816-4155-B538-DE61D4E9D65D}" type="pres">
      <dgm:prSet presAssocID="{4B66E257-3064-40BE-93B3-8AFAC00C4E00}" presName="centerTile" presStyleLbl="fgShp" presStyleIdx="0" presStyleCnt="1">
        <dgm:presLayoutVars>
          <dgm:chMax val="0"/>
          <dgm:chPref val="0"/>
        </dgm:presLayoutVars>
      </dgm:prSet>
      <dgm:spPr/>
    </dgm:pt>
  </dgm:ptLst>
  <dgm:cxnLst>
    <dgm:cxn modelId="{B6A72E14-36CA-4356-875D-C644B3460707}" type="presOf" srcId="{7DEAA490-9A55-4A7A-A6B5-FE6E64EF5FBF}" destId="{09C8C3E5-98D8-415B-9138-FFE3E603CFB5}" srcOrd="1" destOrd="1" presId="urn:microsoft.com/office/officeart/2005/8/layout/matrix1"/>
    <dgm:cxn modelId="{1BB43B16-66E1-4341-AB94-E0A692283797}" type="presOf" srcId="{583BED5B-1001-4B3D-9DB2-DF9C1DEA2AE2}" destId="{11496D58-B816-4155-B538-DE61D4E9D65D}" srcOrd="0" destOrd="0" presId="urn:microsoft.com/office/officeart/2005/8/layout/matrix1"/>
    <dgm:cxn modelId="{B017CC19-38EA-456C-AA8B-0B54590EC498}" type="presOf" srcId="{4150A14C-CCFE-420D-81F2-7CE860CF29DC}" destId="{B3E35BBE-7BB8-40C2-9510-734E0B1FC3B0}" srcOrd="0" destOrd="0" presId="urn:microsoft.com/office/officeart/2005/8/layout/matrix1"/>
    <dgm:cxn modelId="{92198820-58AD-42E3-A650-4C90AFE00522}" type="presOf" srcId="{AD5DF5EE-C167-4A2D-ADE7-97F57A7C9AA3}" destId="{30D5A33E-B75F-4956-BF50-E407DFD57719}" srcOrd="0" destOrd="0" presId="urn:microsoft.com/office/officeart/2005/8/layout/matrix1"/>
    <dgm:cxn modelId="{082DAF20-8CDA-4EC3-80D0-C1BBA1151D6B}" type="presOf" srcId="{4150A14C-CCFE-420D-81F2-7CE860CF29DC}" destId="{BA9DD7D2-DFDF-4723-8A10-63A3A7D5565F}" srcOrd="1" destOrd="0" presId="urn:microsoft.com/office/officeart/2005/8/layout/matrix1"/>
    <dgm:cxn modelId="{3DC00A29-94A4-48F6-8384-53D0E82D135A}" srcId="{5B4EAF84-C3FD-4D6A-AF3A-E9545A816A62}" destId="{7DEAA490-9A55-4A7A-A6B5-FE6E64EF5FBF}" srcOrd="0" destOrd="0" parTransId="{29A2EEA4-1C0D-487B-95DE-AB5858E32D9E}" sibTransId="{18391AFC-8B28-429C-AB2A-5D88D9F61E1E}"/>
    <dgm:cxn modelId="{EE05C673-90D8-47D7-B586-2AB065A39C98}" srcId="{583BED5B-1001-4B3D-9DB2-DF9C1DEA2AE2}" destId="{3349FC1B-3EC7-4479-A275-B382A11AC38D}" srcOrd="0" destOrd="0" parTransId="{A9AFC8B5-5AC1-4FE5-9B84-17FA54C13E43}" sibTransId="{8F57138A-56EA-4706-A5DF-F4E65DA7982D}"/>
    <dgm:cxn modelId="{647FC855-68DC-41B4-A6B2-B214E9610EDD}" srcId="{4B66E257-3064-40BE-93B3-8AFAC00C4E00}" destId="{583BED5B-1001-4B3D-9DB2-DF9C1DEA2AE2}" srcOrd="0" destOrd="0" parTransId="{0225CD4D-34F7-49D7-80AC-5BFDAC666523}" sibTransId="{ED910444-D5A8-4706-AB4F-2E185D2E5FF9}"/>
    <dgm:cxn modelId="{1C21358B-A812-4CAB-AB27-727118867FB9}" type="presOf" srcId="{3349FC1B-3EC7-4479-A275-B382A11AC38D}" destId="{597F7F2B-2D41-432A-9F0D-3E650C257F4A}" srcOrd="1" destOrd="0" presId="urn:microsoft.com/office/officeart/2005/8/layout/matrix1"/>
    <dgm:cxn modelId="{4EAAD28F-3F6F-4614-872C-17C30ACA591F}" type="presOf" srcId="{AD5DF5EE-C167-4A2D-ADE7-97F57A7C9AA3}" destId="{DEFC3788-B561-4215-AFA3-844C0BC70AD3}" srcOrd="1" destOrd="0" presId="urn:microsoft.com/office/officeart/2005/8/layout/matrix1"/>
    <dgm:cxn modelId="{EE806490-1C8C-4F37-9EC3-BD673E3030E1}" type="presOf" srcId="{3349FC1B-3EC7-4479-A275-B382A11AC38D}" destId="{93B91A36-648B-47D8-B454-A3FD20DC7016}" srcOrd="0" destOrd="0" presId="urn:microsoft.com/office/officeart/2005/8/layout/matrix1"/>
    <dgm:cxn modelId="{03CED490-E61A-4DD7-9913-D68F65E985BF}" srcId="{583BED5B-1001-4B3D-9DB2-DF9C1DEA2AE2}" destId="{4150A14C-CCFE-420D-81F2-7CE860CF29DC}" srcOrd="2" destOrd="0" parTransId="{DF8E56CA-F71E-49D3-B6F0-3134C740A514}" sibTransId="{6B0AFF77-9A01-4A39-969B-E3E9CD1E478F}"/>
    <dgm:cxn modelId="{3ADA31B6-4111-4CC9-8246-95F058A024BE}" type="presOf" srcId="{5B4EAF84-C3FD-4D6A-AF3A-E9545A816A62}" destId="{09C8C3E5-98D8-415B-9138-FFE3E603CFB5}" srcOrd="1" destOrd="0" presId="urn:microsoft.com/office/officeart/2005/8/layout/matrix1"/>
    <dgm:cxn modelId="{777F09BF-27C3-4356-AC8B-D1638916EF85}" type="presOf" srcId="{5B4EAF84-C3FD-4D6A-AF3A-E9545A816A62}" destId="{2EEACC91-BEA8-4C04-80B7-30B34E09DEA2}" srcOrd="0" destOrd="0" presId="urn:microsoft.com/office/officeart/2005/8/layout/matrix1"/>
    <dgm:cxn modelId="{95D115CD-2BDE-468A-AAA4-C4B9CEB61A39}" type="presOf" srcId="{BE3597A2-508B-40AE-AAF4-247378911978}" destId="{93B91A36-648B-47D8-B454-A3FD20DC7016}" srcOrd="0" destOrd="1" presId="urn:microsoft.com/office/officeart/2005/8/layout/matrix1"/>
    <dgm:cxn modelId="{A09A47D3-02E6-45CE-831A-E17363D3654B}" srcId="{3349FC1B-3EC7-4479-A275-B382A11AC38D}" destId="{BE3597A2-508B-40AE-AAF4-247378911978}" srcOrd="0" destOrd="0" parTransId="{382B58F8-6313-466E-8A47-FD315587B020}" sibTransId="{6AB1FCCB-D9BB-4B5F-831B-1BDE0BC0416E}"/>
    <dgm:cxn modelId="{66B303DA-06A0-4CAD-9F5F-9569562B6761}" type="presOf" srcId="{4B66E257-3064-40BE-93B3-8AFAC00C4E00}" destId="{CCE604B3-C9CB-4388-BE82-9E1EF12819C6}" srcOrd="0" destOrd="0" presId="urn:microsoft.com/office/officeart/2005/8/layout/matrix1"/>
    <dgm:cxn modelId="{85770FE7-94C6-4A1F-A73D-276DD8E5E47C}" srcId="{583BED5B-1001-4B3D-9DB2-DF9C1DEA2AE2}" destId="{AD5DF5EE-C167-4A2D-ADE7-97F57A7C9AA3}" srcOrd="3" destOrd="0" parTransId="{F51371B6-C110-465B-BDC7-BEFA551B1A70}" sibTransId="{56507547-AFB0-449E-A791-913F29ADAECB}"/>
    <dgm:cxn modelId="{DBCADBEB-310F-486D-B6B3-C0283C50ED64}" type="presOf" srcId="{7DEAA490-9A55-4A7A-A6B5-FE6E64EF5FBF}" destId="{2EEACC91-BEA8-4C04-80B7-30B34E09DEA2}" srcOrd="0" destOrd="1" presId="urn:microsoft.com/office/officeart/2005/8/layout/matrix1"/>
    <dgm:cxn modelId="{6CAE34FF-4BCA-4D39-A5F5-8606F9DC1341}" type="presOf" srcId="{BE3597A2-508B-40AE-AAF4-247378911978}" destId="{597F7F2B-2D41-432A-9F0D-3E650C257F4A}" srcOrd="1" destOrd="1" presId="urn:microsoft.com/office/officeart/2005/8/layout/matrix1"/>
    <dgm:cxn modelId="{148B50FF-8C37-4195-B81A-544CDAC837AC}" srcId="{583BED5B-1001-4B3D-9DB2-DF9C1DEA2AE2}" destId="{5B4EAF84-C3FD-4D6A-AF3A-E9545A816A62}" srcOrd="1" destOrd="0" parTransId="{5F882270-496A-4E8D-A2B5-08D7649A610A}" sibTransId="{8A346814-7622-4A87-AF50-C70B6C1EFFAB}"/>
    <dgm:cxn modelId="{08A8E0DB-0E67-4FE1-AC61-32EE6E2DA542}" type="presParOf" srcId="{CCE604B3-C9CB-4388-BE82-9E1EF12819C6}" destId="{2BB50960-0E72-49F3-93D8-94723860B74D}" srcOrd="0" destOrd="0" presId="urn:microsoft.com/office/officeart/2005/8/layout/matrix1"/>
    <dgm:cxn modelId="{9E3A5333-9529-48C0-986D-A1DBD7E54A1B}" type="presParOf" srcId="{2BB50960-0E72-49F3-93D8-94723860B74D}" destId="{93B91A36-648B-47D8-B454-A3FD20DC7016}" srcOrd="0" destOrd="0" presId="urn:microsoft.com/office/officeart/2005/8/layout/matrix1"/>
    <dgm:cxn modelId="{8D55AF8A-DC7E-4E5F-99CB-A5D368C15046}" type="presParOf" srcId="{2BB50960-0E72-49F3-93D8-94723860B74D}" destId="{597F7F2B-2D41-432A-9F0D-3E650C257F4A}" srcOrd="1" destOrd="0" presId="urn:microsoft.com/office/officeart/2005/8/layout/matrix1"/>
    <dgm:cxn modelId="{7AB6A94C-6286-40B8-99EE-E2C429F2BC24}" type="presParOf" srcId="{2BB50960-0E72-49F3-93D8-94723860B74D}" destId="{2EEACC91-BEA8-4C04-80B7-30B34E09DEA2}" srcOrd="2" destOrd="0" presId="urn:microsoft.com/office/officeart/2005/8/layout/matrix1"/>
    <dgm:cxn modelId="{C9EE53EB-AB65-4560-B201-7FF82694636E}" type="presParOf" srcId="{2BB50960-0E72-49F3-93D8-94723860B74D}" destId="{09C8C3E5-98D8-415B-9138-FFE3E603CFB5}" srcOrd="3" destOrd="0" presId="urn:microsoft.com/office/officeart/2005/8/layout/matrix1"/>
    <dgm:cxn modelId="{850BB093-197E-4B67-B652-85994A4E0B61}" type="presParOf" srcId="{2BB50960-0E72-49F3-93D8-94723860B74D}" destId="{B3E35BBE-7BB8-40C2-9510-734E0B1FC3B0}" srcOrd="4" destOrd="0" presId="urn:microsoft.com/office/officeart/2005/8/layout/matrix1"/>
    <dgm:cxn modelId="{5FF1E7C9-772F-4F21-96C0-324A519EBFA9}" type="presParOf" srcId="{2BB50960-0E72-49F3-93D8-94723860B74D}" destId="{BA9DD7D2-DFDF-4723-8A10-63A3A7D5565F}" srcOrd="5" destOrd="0" presId="urn:microsoft.com/office/officeart/2005/8/layout/matrix1"/>
    <dgm:cxn modelId="{FFDA857B-58E0-4D90-A03A-C35D0BDDC4E0}" type="presParOf" srcId="{2BB50960-0E72-49F3-93D8-94723860B74D}" destId="{30D5A33E-B75F-4956-BF50-E407DFD57719}" srcOrd="6" destOrd="0" presId="urn:microsoft.com/office/officeart/2005/8/layout/matrix1"/>
    <dgm:cxn modelId="{D5A5EA11-93FD-46D1-BF2B-FF09A91FA7DF}" type="presParOf" srcId="{2BB50960-0E72-49F3-93D8-94723860B74D}" destId="{DEFC3788-B561-4215-AFA3-844C0BC70AD3}" srcOrd="7" destOrd="0" presId="urn:microsoft.com/office/officeart/2005/8/layout/matrix1"/>
    <dgm:cxn modelId="{C50CAF65-8B2D-4822-B757-806A77C9ECAB}" type="presParOf" srcId="{CCE604B3-C9CB-4388-BE82-9E1EF12819C6}" destId="{11496D58-B816-4155-B538-DE61D4E9D65D}" srcOrd="1" destOrd="0" presId="urn:microsoft.com/office/officeart/2005/8/layout/matrix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DD6FAFD5-DDB7-45EE-A4F0-6CBE525863CB}" type="doc">
      <dgm:prSet loTypeId="urn:diagrams.loki3.com/BracketList+Icon" loCatId="list" qsTypeId="urn:microsoft.com/office/officeart/2005/8/quickstyle/simple5" qsCatId="simple" csTypeId="urn:microsoft.com/office/officeart/2005/8/colors/colorful4" csCatId="colorful" phldr="1"/>
      <dgm:spPr/>
      <dgm:t>
        <a:bodyPr/>
        <a:lstStyle/>
        <a:p>
          <a:endParaRPr lang="ru-RU"/>
        </a:p>
      </dgm:t>
    </dgm:pt>
    <dgm:pt modelId="{F6BA8B96-290D-40B1-9FF3-2DC1453A897C}">
      <dgm:prSet phldrT="[Текст]"/>
      <dgm:spPr/>
      <dgm:t>
        <a:bodyPr/>
        <a:lstStyle/>
        <a:p>
          <a:r>
            <a:rPr lang="ru-RU" dirty="0"/>
            <a:t>Назначение</a:t>
          </a:r>
        </a:p>
      </dgm:t>
    </dgm:pt>
    <dgm:pt modelId="{6C2775FE-2390-4EA1-8D46-D6C341269BE2}" type="parTrans" cxnId="{492286DC-2D31-42E8-A3BC-BE1A323BAD59}">
      <dgm:prSet/>
      <dgm:spPr/>
      <dgm:t>
        <a:bodyPr/>
        <a:lstStyle/>
        <a:p>
          <a:endParaRPr lang="ru-RU"/>
        </a:p>
      </dgm:t>
    </dgm:pt>
    <dgm:pt modelId="{6F082394-1DDE-428C-902E-4748C35DA04A}" type="sibTrans" cxnId="{492286DC-2D31-42E8-A3BC-BE1A323BAD59}">
      <dgm:prSet/>
      <dgm:spPr/>
      <dgm:t>
        <a:bodyPr/>
        <a:lstStyle/>
        <a:p>
          <a:endParaRPr lang="ru-RU"/>
        </a:p>
      </dgm:t>
    </dgm:pt>
    <dgm:pt modelId="{11F696CC-297B-4125-86D0-CA00CB4ACF37}">
      <dgm:prSet phldrT="[Текст]"/>
      <dgm:spPr/>
      <dgm:t>
        <a:bodyPr/>
        <a:lstStyle/>
        <a:p>
          <a:r>
            <a:rPr lang="ru-RU" dirty="0"/>
            <a:t>Создание и развертывание аппаратно-программных решений по мониторингу производительности и качества оказания телекоммуникационных услуг</a:t>
          </a:r>
        </a:p>
      </dgm:t>
    </dgm:pt>
    <dgm:pt modelId="{2B068CF0-ECEB-4D03-B3A7-07D3A8766169}" type="parTrans" cxnId="{FFA5DA76-A2EE-4432-A4A7-7D9A7342C860}">
      <dgm:prSet/>
      <dgm:spPr/>
      <dgm:t>
        <a:bodyPr/>
        <a:lstStyle/>
        <a:p>
          <a:endParaRPr lang="ru-RU"/>
        </a:p>
      </dgm:t>
    </dgm:pt>
    <dgm:pt modelId="{2BA471AE-4580-4CC8-81FF-C79D5D7B9ACA}" type="sibTrans" cxnId="{FFA5DA76-A2EE-4432-A4A7-7D9A7342C860}">
      <dgm:prSet/>
      <dgm:spPr/>
      <dgm:t>
        <a:bodyPr/>
        <a:lstStyle/>
        <a:p>
          <a:endParaRPr lang="ru-RU"/>
        </a:p>
      </dgm:t>
    </dgm:pt>
    <dgm:pt modelId="{2304AD74-88EC-498B-8205-23334D1A5AB4}">
      <dgm:prSet phldrT="[Текст]"/>
      <dgm:spPr/>
      <dgm:t>
        <a:bodyPr/>
        <a:lstStyle/>
        <a:p>
          <a:r>
            <a:rPr lang="ru-RU" dirty="0"/>
            <a:t>Функции</a:t>
          </a:r>
        </a:p>
      </dgm:t>
    </dgm:pt>
    <dgm:pt modelId="{60AB409A-6041-4123-889C-B3EFC95A605E}" type="parTrans" cxnId="{461F2165-66A9-4F78-9234-F0A1F1054670}">
      <dgm:prSet/>
      <dgm:spPr/>
      <dgm:t>
        <a:bodyPr/>
        <a:lstStyle/>
        <a:p>
          <a:endParaRPr lang="ru-RU"/>
        </a:p>
      </dgm:t>
    </dgm:pt>
    <dgm:pt modelId="{2E523C5E-E26C-4078-93A5-DF7F165F74DA}" type="sibTrans" cxnId="{461F2165-66A9-4F78-9234-F0A1F1054670}">
      <dgm:prSet/>
      <dgm:spPr/>
      <dgm:t>
        <a:bodyPr/>
        <a:lstStyle/>
        <a:p>
          <a:endParaRPr lang="ru-RU"/>
        </a:p>
      </dgm:t>
    </dgm:pt>
    <dgm:pt modelId="{25E6FFA0-EFDB-48C4-A030-E63A95DF22BF}">
      <dgm:prSet phldrT="[Текст]"/>
      <dgm:spPr/>
      <dgm:t>
        <a:bodyPr/>
        <a:lstStyle/>
        <a:p>
          <a:r>
            <a:rPr lang="ru-RU" dirty="0"/>
            <a:t>Регулярный мониторинг устройств и сервисов;</a:t>
          </a:r>
        </a:p>
      </dgm:t>
    </dgm:pt>
    <dgm:pt modelId="{5B2B2829-507C-40A7-94EB-48BB792E9351}" type="parTrans" cxnId="{5B2D4AFD-CEAF-4983-A210-35037CE373E5}">
      <dgm:prSet/>
      <dgm:spPr/>
      <dgm:t>
        <a:bodyPr/>
        <a:lstStyle/>
        <a:p>
          <a:endParaRPr lang="ru-RU"/>
        </a:p>
      </dgm:t>
    </dgm:pt>
    <dgm:pt modelId="{32F7A4D5-35E5-45EB-AF71-E740C18D09D3}" type="sibTrans" cxnId="{5B2D4AFD-CEAF-4983-A210-35037CE373E5}">
      <dgm:prSet/>
      <dgm:spPr/>
      <dgm:t>
        <a:bodyPr/>
        <a:lstStyle/>
        <a:p>
          <a:endParaRPr lang="ru-RU"/>
        </a:p>
      </dgm:t>
    </dgm:pt>
    <dgm:pt modelId="{29372A04-26CF-48CE-BE54-B002ED85E471}">
      <dgm:prSet phldrT="[Текст]"/>
      <dgm:spPr/>
      <dgm:t>
        <a:bodyPr/>
        <a:lstStyle/>
        <a:p>
          <a:r>
            <a:rPr lang="ru-RU" dirty="0"/>
            <a:t>Блоки контроля; </a:t>
          </a:r>
        </a:p>
      </dgm:t>
    </dgm:pt>
    <dgm:pt modelId="{6F17ABDC-CBC4-4E70-9010-FA7492BD5242}" type="parTrans" cxnId="{2BBEDA84-082D-4A47-8E53-D3FE00ABE1FD}">
      <dgm:prSet/>
      <dgm:spPr/>
      <dgm:t>
        <a:bodyPr/>
        <a:lstStyle/>
        <a:p>
          <a:endParaRPr lang="ru-RU"/>
        </a:p>
      </dgm:t>
    </dgm:pt>
    <dgm:pt modelId="{EFFDE244-80D9-4EE3-9103-2C2436CC4A74}" type="sibTrans" cxnId="{2BBEDA84-082D-4A47-8E53-D3FE00ABE1FD}">
      <dgm:prSet/>
      <dgm:spPr/>
      <dgm:t>
        <a:bodyPr/>
        <a:lstStyle/>
        <a:p>
          <a:endParaRPr lang="ru-RU"/>
        </a:p>
      </dgm:t>
    </dgm:pt>
    <dgm:pt modelId="{810657ED-E70F-433B-9CED-DBE558A865C2}">
      <dgm:prSet/>
      <dgm:spPr/>
      <dgm:t>
        <a:bodyPr/>
        <a:lstStyle/>
        <a:p>
          <a:r>
            <a:rPr lang="ru-RU"/>
            <a:t>Хранение и консолидация данных, расчет показателей качества;</a:t>
          </a:r>
          <a:endParaRPr lang="ru-RU" dirty="0"/>
        </a:p>
      </dgm:t>
    </dgm:pt>
    <dgm:pt modelId="{6B2ACAAC-6197-4DF7-B1A8-2F5726B9DAD3}" type="parTrans" cxnId="{3F4FDC9F-296E-44C0-A68F-EBEDA92021B0}">
      <dgm:prSet/>
      <dgm:spPr/>
      <dgm:t>
        <a:bodyPr/>
        <a:lstStyle/>
        <a:p>
          <a:endParaRPr lang="ru-RU"/>
        </a:p>
      </dgm:t>
    </dgm:pt>
    <dgm:pt modelId="{62A8FC0B-9779-463A-8DF4-5CFD1E6DF0FD}" type="sibTrans" cxnId="{3F4FDC9F-296E-44C0-A68F-EBEDA92021B0}">
      <dgm:prSet/>
      <dgm:spPr/>
      <dgm:t>
        <a:bodyPr/>
        <a:lstStyle/>
        <a:p>
          <a:endParaRPr lang="ru-RU"/>
        </a:p>
      </dgm:t>
    </dgm:pt>
    <dgm:pt modelId="{4130196F-37F8-4C5E-A015-623C7E712738}">
      <dgm:prSet/>
      <dgm:spPr/>
      <dgm:t>
        <a:bodyPr/>
        <a:lstStyle/>
        <a:p>
          <a:r>
            <a:rPr lang="ru-RU"/>
            <a:t>Представление данных в удобном для анализа виде</a:t>
          </a:r>
        </a:p>
      </dgm:t>
    </dgm:pt>
    <dgm:pt modelId="{48D8BC3F-BCD3-46CD-A310-D98BF6672D97}" type="parTrans" cxnId="{76D3E80E-5724-4326-9D16-B034F60253CF}">
      <dgm:prSet/>
      <dgm:spPr/>
      <dgm:t>
        <a:bodyPr/>
        <a:lstStyle/>
        <a:p>
          <a:endParaRPr lang="ru-RU"/>
        </a:p>
      </dgm:t>
    </dgm:pt>
    <dgm:pt modelId="{092F18A2-79C1-4C17-8763-37442B497E01}" type="sibTrans" cxnId="{76D3E80E-5724-4326-9D16-B034F60253CF}">
      <dgm:prSet/>
      <dgm:spPr/>
      <dgm:t>
        <a:bodyPr/>
        <a:lstStyle/>
        <a:p>
          <a:endParaRPr lang="ru-RU"/>
        </a:p>
      </dgm:t>
    </dgm:pt>
    <dgm:pt modelId="{1B37ED52-6866-4C4B-92C7-8142CB212F8C}">
      <dgm:prSet/>
      <dgm:spPr/>
      <dgm:t>
        <a:bodyPr/>
        <a:lstStyle/>
        <a:p>
          <a:r>
            <a:rPr lang="ru-RU" dirty="0"/>
            <a:t>Серверная часть; </a:t>
          </a:r>
        </a:p>
      </dgm:t>
    </dgm:pt>
    <dgm:pt modelId="{0E59F4EB-19A3-46F4-A375-B0A030FEA01B}" type="parTrans" cxnId="{5A870B8D-B9CC-4A11-A8AA-BF194441F691}">
      <dgm:prSet/>
      <dgm:spPr/>
      <dgm:t>
        <a:bodyPr/>
        <a:lstStyle/>
        <a:p>
          <a:endParaRPr lang="ru-RU"/>
        </a:p>
      </dgm:t>
    </dgm:pt>
    <dgm:pt modelId="{275E35DA-3B24-4A1A-9396-B5B163253504}" type="sibTrans" cxnId="{5A870B8D-B9CC-4A11-A8AA-BF194441F691}">
      <dgm:prSet/>
      <dgm:spPr/>
      <dgm:t>
        <a:bodyPr/>
        <a:lstStyle/>
        <a:p>
          <a:endParaRPr lang="ru-RU"/>
        </a:p>
      </dgm:t>
    </dgm:pt>
    <dgm:pt modelId="{364D1D79-F565-49A1-9557-B884A15FDE55}">
      <dgm:prSet/>
      <dgm:spPr/>
      <dgm:t>
        <a:bodyPr/>
        <a:lstStyle/>
        <a:p>
          <a:r>
            <a:rPr lang="ru-RU"/>
            <a:t>Клиентская часть</a:t>
          </a:r>
          <a:endParaRPr lang="ru-RU" dirty="0"/>
        </a:p>
      </dgm:t>
    </dgm:pt>
    <dgm:pt modelId="{3887FB34-D117-4D33-A506-155D4B57993E}" type="parTrans" cxnId="{019C33AA-55B3-4572-9864-2C7BF13A80DE}">
      <dgm:prSet/>
      <dgm:spPr/>
      <dgm:t>
        <a:bodyPr/>
        <a:lstStyle/>
        <a:p>
          <a:endParaRPr lang="ru-RU"/>
        </a:p>
      </dgm:t>
    </dgm:pt>
    <dgm:pt modelId="{3B8E2239-C1D5-491E-8191-8F7654480DF7}" type="sibTrans" cxnId="{019C33AA-55B3-4572-9864-2C7BF13A80DE}">
      <dgm:prSet/>
      <dgm:spPr/>
      <dgm:t>
        <a:bodyPr/>
        <a:lstStyle/>
        <a:p>
          <a:endParaRPr lang="ru-RU"/>
        </a:p>
      </dgm:t>
    </dgm:pt>
    <dgm:pt modelId="{EC8F8962-74C2-4033-81BD-472E89EBB29C}">
      <dgm:prSet phldrT="[Текст]"/>
      <dgm:spPr/>
      <dgm:t>
        <a:bodyPr/>
        <a:lstStyle/>
        <a:p>
          <a:r>
            <a:rPr lang="ru-RU" dirty="0"/>
            <a:t>Состав комплекса</a:t>
          </a:r>
        </a:p>
      </dgm:t>
    </dgm:pt>
    <dgm:pt modelId="{8B77DF44-9602-435A-94B2-CEFAB1F32219}" type="parTrans" cxnId="{4E0C8DA5-EBD4-4853-818B-5A049C5BA941}">
      <dgm:prSet/>
      <dgm:spPr/>
      <dgm:t>
        <a:bodyPr/>
        <a:lstStyle/>
        <a:p>
          <a:endParaRPr lang="ru-RU"/>
        </a:p>
      </dgm:t>
    </dgm:pt>
    <dgm:pt modelId="{ACBDB802-CD54-4243-B544-18178A1725C3}" type="sibTrans" cxnId="{4E0C8DA5-EBD4-4853-818B-5A049C5BA941}">
      <dgm:prSet/>
      <dgm:spPr/>
      <dgm:t>
        <a:bodyPr/>
        <a:lstStyle/>
        <a:p>
          <a:endParaRPr lang="ru-RU"/>
        </a:p>
      </dgm:t>
    </dgm:pt>
    <dgm:pt modelId="{24C23903-540F-4992-8E21-9E6A9C2826BC}" type="pres">
      <dgm:prSet presAssocID="{DD6FAFD5-DDB7-45EE-A4F0-6CBE525863CB}" presName="Name0" presStyleCnt="0">
        <dgm:presLayoutVars>
          <dgm:dir/>
          <dgm:animLvl val="lvl"/>
          <dgm:resizeHandles val="exact"/>
        </dgm:presLayoutVars>
      </dgm:prSet>
      <dgm:spPr/>
    </dgm:pt>
    <dgm:pt modelId="{7C97E54F-3E8C-44B9-A598-6916AB7F5AF0}" type="pres">
      <dgm:prSet presAssocID="{F6BA8B96-290D-40B1-9FF3-2DC1453A897C}" presName="linNode" presStyleCnt="0"/>
      <dgm:spPr/>
    </dgm:pt>
    <dgm:pt modelId="{274680BC-EEBA-4C80-B78D-674F5D22C11A}" type="pres">
      <dgm:prSet presAssocID="{F6BA8B96-290D-40B1-9FF3-2DC1453A897C}" presName="parTx" presStyleLbl="revTx" presStyleIdx="0" presStyleCnt="3">
        <dgm:presLayoutVars>
          <dgm:chMax val="1"/>
          <dgm:bulletEnabled val="1"/>
        </dgm:presLayoutVars>
      </dgm:prSet>
      <dgm:spPr/>
    </dgm:pt>
    <dgm:pt modelId="{45399E7B-7337-45EC-A881-F7EC1E0CC26B}" type="pres">
      <dgm:prSet presAssocID="{F6BA8B96-290D-40B1-9FF3-2DC1453A897C}" presName="bracket" presStyleLbl="parChTrans1D1" presStyleIdx="0" presStyleCnt="3"/>
      <dgm:spPr/>
    </dgm:pt>
    <dgm:pt modelId="{2343E6DB-7E0E-4505-97B5-07058F45B27A}" type="pres">
      <dgm:prSet presAssocID="{F6BA8B96-290D-40B1-9FF3-2DC1453A897C}" presName="spH" presStyleCnt="0"/>
      <dgm:spPr/>
    </dgm:pt>
    <dgm:pt modelId="{728056B5-8D48-4057-A664-167CA885CBFA}" type="pres">
      <dgm:prSet presAssocID="{F6BA8B96-290D-40B1-9FF3-2DC1453A897C}" presName="desTx" presStyleLbl="node1" presStyleIdx="0" presStyleCnt="3">
        <dgm:presLayoutVars>
          <dgm:bulletEnabled val="1"/>
        </dgm:presLayoutVars>
      </dgm:prSet>
      <dgm:spPr/>
    </dgm:pt>
    <dgm:pt modelId="{F0DF7F04-87DC-4C89-9C67-5F6940136CA6}" type="pres">
      <dgm:prSet presAssocID="{6F082394-1DDE-428C-902E-4748C35DA04A}" presName="spV" presStyleCnt="0"/>
      <dgm:spPr/>
    </dgm:pt>
    <dgm:pt modelId="{EB2AA333-8D3A-483E-AEE1-AC29D78DB55C}" type="pres">
      <dgm:prSet presAssocID="{2304AD74-88EC-498B-8205-23334D1A5AB4}" presName="linNode" presStyleCnt="0"/>
      <dgm:spPr/>
    </dgm:pt>
    <dgm:pt modelId="{31E157C0-4A6F-42FD-8AF4-B25DE0BEC19B}" type="pres">
      <dgm:prSet presAssocID="{2304AD74-88EC-498B-8205-23334D1A5AB4}" presName="parTx" presStyleLbl="revTx" presStyleIdx="1" presStyleCnt="3">
        <dgm:presLayoutVars>
          <dgm:chMax val="1"/>
          <dgm:bulletEnabled val="1"/>
        </dgm:presLayoutVars>
      </dgm:prSet>
      <dgm:spPr/>
    </dgm:pt>
    <dgm:pt modelId="{4959ED65-3F40-4205-B754-9420C0845E3E}" type="pres">
      <dgm:prSet presAssocID="{2304AD74-88EC-498B-8205-23334D1A5AB4}" presName="bracket" presStyleLbl="parChTrans1D1" presStyleIdx="1" presStyleCnt="3"/>
      <dgm:spPr/>
    </dgm:pt>
    <dgm:pt modelId="{39947DD4-054C-4087-98FF-6FEF3364D048}" type="pres">
      <dgm:prSet presAssocID="{2304AD74-88EC-498B-8205-23334D1A5AB4}" presName="spH" presStyleCnt="0"/>
      <dgm:spPr/>
    </dgm:pt>
    <dgm:pt modelId="{83506A96-E1BF-45D8-9E4D-7244973162B4}" type="pres">
      <dgm:prSet presAssocID="{2304AD74-88EC-498B-8205-23334D1A5AB4}" presName="desTx" presStyleLbl="node1" presStyleIdx="1" presStyleCnt="3">
        <dgm:presLayoutVars>
          <dgm:bulletEnabled val="1"/>
        </dgm:presLayoutVars>
      </dgm:prSet>
      <dgm:spPr/>
    </dgm:pt>
    <dgm:pt modelId="{B7D61A02-BEB6-4FB2-90A6-17BE884D79C4}" type="pres">
      <dgm:prSet presAssocID="{2E523C5E-E26C-4078-93A5-DF7F165F74DA}" presName="spV" presStyleCnt="0"/>
      <dgm:spPr/>
    </dgm:pt>
    <dgm:pt modelId="{C488DF22-ABA9-47A1-9C6F-56ED40C532FC}" type="pres">
      <dgm:prSet presAssocID="{EC8F8962-74C2-4033-81BD-472E89EBB29C}" presName="linNode" presStyleCnt="0"/>
      <dgm:spPr/>
    </dgm:pt>
    <dgm:pt modelId="{A7F824C5-6834-4C01-A628-A49547903836}" type="pres">
      <dgm:prSet presAssocID="{EC8F8962-74C2-4033-81BD-472E89EBB29C}" presName="parTx" presStyleLbl="revTx" presStyleIdx="2" presStyleCnt="3">
        <dgm:presLayoutVars>
          <dgm:chMax val="1"/>
          <dgm:bulletEnabled val="1"/>
        </dgm:presLayoutVars>
      </dgm:prSet>
      <dgm:spPr/>
    </dgm:pt>
    <dgm:pt modelId="{519DD6EB-1ED2-4DB9-B6E9-B14A1F22D289}" type="pres">
      <dgm:prSet presAssocID="{EC8F8962-74C2-4033-81BD-472E89EBB29C}" presName="bracket" presStyleLbl="parChTrans1D1" presStyleIdx="2" presStyleCnt="3"/>
      <dgm:spPr/>
    </dgm:pt>
    <dgm:pt modelId="{CC506785-9F97-4A32-A6E1-1B551093442E}" type="pres">
      <dgm:prSet presAssocID="{EC8F8962-74C2-4033-81BD-472E89EBB29C}" presName="spH" presStyleCnt="0"/>
      <dgm:spPr/>
    </dgm:pt>
    <dgm:pt modelId="{9D518FB7-FB6F-48C8-B8B8-0DD59DCD8E62}" type="pres">
      <dgm:prSet presAssocID="{EC8F8962-74C2-4033-81BD-472E89EBB29C}" presName="desTx" presStyleLbl="node1" presStyleIdx="2" presStyleCnt="3">
        <dgm:presLayoutVars>
          <dgm:bulletEnabled val="1"/>
        </dgm:presLayoutVars>
      </dgm:prSet>
      <dgm:spPr/>
    </dgm:pt>
  </dgm:ptLst>
  <dgm:cxnLst>
    <dgm:cxn modelId="{76D3E80E-5724-4326-9D16-B034F60253CF}" srcId="{2304AD74-88EC-498B-8205-23334D1A5AB4}" destId="{4130196F-37F8-4C5E-A015-623C7E712738}" srcOrd="2" destOrd="0" parTransId="{48D8BC3F-BCD3-46CD-A310-D98BF6672D97}" sibTransId="{092F18A2-79C1-4C17-8763-37442B497E01}"/>
    <dgm:cxn modelId="{0E51793B-08A8-48FF-8B3E-04556368F6C9}" type="presOf" srcId="{1B37ED52-6866-4C4B-92C7-8142CB212F8C}" destId="{9D518FB7-FB6F-48C8-B8B8-0DD59DCD8E62}" srcOrd="0" destOrd="1" presId="urn:diagrams.loki3.com/BracketList+Icon"/>
    <dgm:cxn modelId="{E85CB13B-863A-4AE5-A631-F899E2875388}" type="presOf" srcId="{25E6FFA0-EFDB-48C4-A030-E63A95DF22BF}" destId="{83506A96-E1BF-45D8-9E4D-7244973162B4}" srcOrd="0" destOrd="0" presId="urn:diagrams.loki3.com/BracketList+Icon"/>
    <dgm:cxn modelId="{461F2165-66A9-4F78-9234-F0A1F1054670}" srcId="{DD6FAFD5-DDB7-45EE-A4F0-6CBE525863CB}" destId="{2304AD74-88EC-498B-8205-23334D1A5AB4}" srcOrd="1" destOrd="0" parTransId="{60AB409A-6041-4123-889C-B3EFC95A605E}" sibTransId="{2E523C5E-E26C-4078-93A5-DF7F165F74DA}"/>
    <dgm:cxn modelId="{13E3CF45-07BB-4EB0-B30C-239C30EC9881}" type="presOf" srcId="{EC8F8962-74C2-4033-81BD-472E89EBB29C}" destId="{A7F824C5-6834-4C01-A628-A49547903836}" srcOrd="0" destOrd="0" presId="urn:diagrams.loki3.com/BracketList+Icon"/>
    <dgm:cxn modelId="{09105C6B-A87F-4818-A2DF-B98BC6A1602B}" type="presOf" srcId="{29372A04-26CF-48CE-BE54-B002ED85E471}" destId="{9D518FB7-FB6F-48C8-B8B8-0DD59DCD8E62}" srcOrd="0" destOrd="0" presId="urn:diagrams.loki3.com/BracketList+Icon"/>
    <dgm:cxn modelId="{7F82496D-67AC-4157-A28A-3834AA4261F4}" type="presOf" srcId="{364D1D79-F565-49A1-9557-B884A15FDE55}" destId="{9D518FB7-FB6F-48C8-B8B8-0DD59DCD8E62}" srcOrd="0" destOrd="2" presId="urn:diagrams.loki3.com/BracketList+Icon"/>
    <dgm:cxn modelId="{FFA5DA76-A2EE-4432-A4A7-7D9A7342C860}" srcId="{F6BA8B96-290D-40B1-9FF3-2DC1453A897C}" destId="{11F696CC-297B-4125-86D0-CA00CB4ACF37}" srcOrd="0" destOrd="0" parTransId="{2B068CF0-ECEB-4D03-B3A7-07D3A8766169}" sibTransId="{2BA471AE-4580-4CC8-81FF-C79D5D7B9ACA}"/>
    <dgm:cxn modelId="{A5803577-96F4-4F03-A658-502A4D2495C1}" type="presOf" srcId="{4130196F-37F8-4C5E-A015-623C7E712738}" destId="{83506A96-E1BF-45D8-9E4D-7244973162B4}" srcOrd="0" destOrd="2" presId="urn:diagrams.loki3.com/BracketList+Icon"/>
    <dgm:cxn modelId="{64C9207D-56CF-45D4-BF2A-CA5DEAB05878}" type="presOf" srcId="{810657ED-E70F-433B-9CED-DBE558A865C2}" destId="{83506A96-E1BF-45D8-9E4D-7244973162B4}" srcOrd="0" destOrd="1" presId="urn:diagrams.loki3.com/BracketList+Icon"/>
    <dgm:cxn modelId="{2BBEDA84-082D-4A47-8E53-D3FE00ABE1FD}" srcId="{EC8F8962-74C2-4033-81BD-472E89EBB29C}" destId="{29372A04-26CF-48CE-BE54-B002ED85E471}" srcOrd="0" destOrd="0" parTransId="{6F17ABDC-CBC4-4E70-9010-FA7492BD5242}" sibTransId="{EFFDE244-80D9-4EE3-9103-2C2436CC4A74}"/>
    <dgm:cxn modelId="{5A870B8D-B9CC-4A11-A8AA-BF194441F691}" srcId="{EC8F8962-74C2-4033-81BD-472E89EBB29C}" destId="{1B37ED52-6866-4C4B-92C7-8142CB212F8C}" srcOrd="1" destOrd="0" parTransId="{0E59F4EB-19A3-46F4-A375-B0A030FEA01B}" sibTransId="{275E35DA-3B24-4A1A-9396-B5B163253504}"/>
    <dgm:cxn modelId="{8341269B-A06C-47CF-8045-A9C0B4CFB69A}" type="presOf" srcId="{F6BA8B96-290D-40B1-9FF3-2DC1453A897C}" destId="{274680BC-EEBA-4C80-B78D-674F5D22C11A}" srcOrd="0" destOrd="0" presId="urn:diagrams.loki3.com/BracketList+Icon"/>
    <dgm:cxn modelId="{3F4FDC9F-296E-44C0-A68F-EBEDA92021B0}" srcId="{2304AD74-88EC-498B-8205-23334D1A5AB4}" destId="{810657ED-E70F-433B-9CED-DBE558A865C2}" srcOrd="1" destOrd="0" parTransId="{6B2ACAAC-6197-4DF7-B1A8-2F5726B9DAD3}" sibTransId="{62A8FC0B-9779-463A-8DF4-5CFD1E6DF0FD}"/>
    <dgm:cxn modelId="{4E0C8DA5-EBD4-4853-818B-5A049C5BA941}" srcId="{DD6FAFD5-DDB7-45EE-A4F0-6CBE525863CB}" destId="{EC8F8962-74C2-4033-81BD-472E89EBB29C}" srcOrd="2" destOrd="0" parTransId="{8B77DF44-9602-435A-94B2-CEFAB1F32219}" sibTransId="{ACBDB802-CD54-4243-B544-18178A1725C3}"/>
    <dgm:cxn modelId="{019C33AA-55B3-4572-9864-2C7BF13A80DE}" srcId="{EC8F8962-74C2-4033-81BD-472E89EBB29C}" destId="{364D1D79-F565-49A1-9557-B884A15FDE55}" srcOrd="2" destOrd="0" parTransId="{3887FB34-D117-4D33-A506-155D4B57993E}" sibTransId="{3B8E2239-C1D5-491E-8191-8F7654480DF7}"/>
    <dgm:cxn modelId="{CB5B78C9-2D03-419B-A1A0-042290A83625}" type="presOf" srcId="{DD6FAFD5-DDB7-45EE-A4F0-6CBE525863CB}" destId="{24C23903-540F-4992-8E21-9E6A9C2826BC}" srcOrd="0" destOrd="0" presId="urn:diagrams.loki3.com/BracketList+Icon"/>
    <dgm:cxn modelId="{492286DC-2D31-42E8-A3BC-BE1A323BAD59}" srcId="{DD6FAFD5-DDB7-45EE-A4F0-6CBE525863CB}" destId="{F6BA8B96-290D-40B1-9FF3-2DC1453A897C}" srcOrd="0" destOrd="0" parTransId="{6C2775FE-2390-4EA1-8D46-D6C341269BE2}" sibTransId="{6F082394-1DDE-428C-902E-4748C35DA04A}"/>
    <dgm:cxn modelId="{4B4EBDE9-6D3A-4D6D-A267-EF3DE286706C}" type="presOf" srcId="{2304AD74-88EC-498B-8205-23334D1A5AB4}" destId="{31E157C0-4A6F-42FD-8AF4-B25DE0BEC19B}" srcOrd="0" destOrd="0" presId="urn:diagrams.loki3.com/BracketList+Icon"/>
    <dgm:cxn modelId="{987467F7-9183-4DBB-8418-AC0104F53055}" type="presOf" srcId="{11F696CC-297B-4125-86D0-CA00CB4ACF37}" destId="{728056B5-8D48-4057-A664-167CA885CBFA}" srcOrd="0" destOrd="0" presId="urn:diagrams.loki3.com/BracketList+Icon"/>
    <dgm:cxn modelId="{5B2D4AFD-CEAF-4983-A210-35037CE373E5}" srcId="{2304AD74-88EC-498B-8205-23334D1A5AB4}" destId="{25E6FFA0-EFDB-48C4-A030-E63A95DF22BF}" srcOrd="0" destOrd="0" parTransId="{5B2B2829-507C-40A7-94EB-48BB792E9351}" sibTransId="{32F7A4D5-35E5-45EB-AF71-E740C18D09D3}"/>
    <dgm:cxn modelId="{424F6B8F-05FD-42F2-A87A-F21EF74F0C34}" type="presParOf" srcId="{24C23903-540F-4992-8E21-9E6A9C2826BC}" destId="{7C97E54F-3E8C-44B9-A598-6916AB7F5AF0}" srcOrd="0" destOrd="0" presId="urn:diagrams.loki3.com/BracketList+Icon"/>
    <dgm:cxn modelId="{A95EEBC6-EFCC-4876-B68E-03EEBA41DCAE}" type="presParOf" srcId="{7C97E54F-3E8C-44B9-A598-6916AB7F5AF0}" destId="{274680BC-EEBA-4C80-B78D-674F5D22C11A}" srcOrd="0" destOrd="0" presId="urn:diagrams.loki3.com/BracketList+Icon"/>
    <dgm:cxn modelId="{61DDB1CC-7EC9-4BE0-AAE7-414F10B6E9F6}" type="presParOf" srcId="{7C97E54F-3E8C-44B9-A598-6916AB7F5AF0}" destId="{45399E7B-7337-45EC-A881-F7EC1E0CC26B}" srcOrd="1" destOrd="0" presId="urn:diagrams.loki3.com/BracketList+Icon"/>
    <dgm:cxn modelId="{7BE45A9F-D6AA-4EEF-AFEE-A9F8721CA7C3}" type="presParOf" srcId="{7C97E54F-3E8C-44B9-A598-6916AB7F5AF0}" destId="{2343E6DB-7E0E-4505-97B5-07058F45B27A}" srcOrd="2" destOrd="0" presId="urn:diagrams.loki3.com/BracketList+Icon"/>
    <dgm:cxn modelId="{01190AE7-EB1D-497A-A15F-2E38FA1A806F}" type="presParOf" srcId="{7C97E54F-3E8C-44B9-A598-6916AB7F5AF0}" destId="{728056B5-8D48-4057-A664-167CA885CBFA}" srcOrd="3" destOrd="0" presId="urn:diagrams.loki3.com/BracketList+Icon"/>
    <dgm:cxn modelId="{F32ABBB4-B2BE-4ADF-A5F6-B2AF8B4C3CB2}" type="presParOf" srcId="{24C23903-540F-4992-8E21-9E6A9C2826BC}" destId="{F0DF7F04-87DC-4C89-9C67-5F6940136CA6}" srcOrd="1" destOrd="0" presId="urn:diagrams.loki3.com/BracketList+Icon"/>
    <dgm:cxn modelId="{F9DAF9B1-6498-4BA4-A910-14F97004C411}" type="presParOf" srcId="{24C23903-540F-4992-8E21-9E6A9C2826BC}" destId="{EB2AA333-8D3A-483E-AEE1-AC29D78DB55C}" srcOrd="2" destOrd="0" presId="urn:diagrams.loki3.com/BracketList+Icon"/>
    <dgm:cxn modelId="{739FDA85-A6F6-47BD-93D8-D93DAE97B33A}" type="presParOf" srcId="{EB2AA333-8D3A-483E-AEE1-AC29D78DB55C}" destId="{31E157C0-4A6F-42FD-8AF4-B25DE0BEC19B}" srcOrd="0" destOrd="0" presId="urn:diagrams.loki3.com/BracketList+Icon"/>
    <dgm:cxn modelId="{CD1D3A1C-FDB8-4C72-A8F4-7C4DA4BD1135}" type="presParOf" srcId="{EB2AA333-8D3A-483E-AEE1-AC29D78DB55C}" destId="{4959ED65-3F40-4205-B754-9420C0845E3E}" srcOrd="1" destOrd="0" presId="urn:diagrams.loki3.com/BracketList+Icon"/>
    <dgm:cxn modelId="{315EC542-84C4-46FA-8834-B406F57F1862}" type="presParOf" srcId="{EB2AA333-8D3A-483E-AEE1-AC29D78DB55C}" destId="{39947DD4-054C-4087-98FF-6FEF3364D048}" srcOrd="2" destOrd="0" presId="urn:diagrams.loki3.com/BracketList+Icon"/>
    <dgm:cxn modelId="{1D86F8F7-4B31-4E39-8CDD-B5DC678FF50C}" type="presParOf" srcId="{EB2AA333-8D3A-483E-AEE1-AC29D78DB55C}" destId="{83506A96-E1BF-45D8-9E4D-7244973162B4}" srcOrd="3" destOrd="0" presId="urn:diagrams.loki3.com/BracketList+Icon"/>
    <dgm:cxn modelId="{DEE0CFD2-717C-4FD3-838B-02552E0328FA}" type="presParOf" srcId="{24C23903-540F-4992-8E21-9E6A9C2826BC}" destId="{B7D61A02-BEB6-4FB2-90A6-17BE884D79C4}" srcOrd="3" destOrd="0" presId="urn:diagrams.loki3.com/BracketList+Icon"/>
    <dgm:cxn modelId="{8BF492BC-2E2C-4254-B268-9360FC1725CA}" type="presParOf" srcId="{24C23903-540F-4992-8E21-9E6A9C2826BC}" destId="{C488DF22-ABA9-47A1-9C6F-56ED40C532FC}" srcOrd="4" destOrd="0" presId="urn:diagrams.loki3.com/BracketList+Icon"/>
    <dgm:cxn modelId="{E1056992-9287-45A3-9A18-275CD1AC97EC}" type="presParOf" srcId="{C488DF22-ABA9-47A1-9C6F-56ED40C532FC}" destId="{A7F824C5-6834-4C01-A628-A49547903836}" srcOrd="0" destOrd="0" presId="urn:diagrams.loki3.com/BracketList+Icon"/>
    <dgm:cxn modelId="{D985EC4F-1B88-47C4-B49E-AE2B03DC4D9F}" type="presParOf" srcId="{C488DF22-ABA9-47A1-9C6F-56ED40C532FC}" destId="{519DD6EB-1ED2-4DB9-B6E9-B14A1F22D289}" srcOrd="1" destOrd="0" presId="urn:diagrams.loki3.com/BracketList+Icon"/>
    <dgm:cxn modelId="{9C1DC134-6503-4D1C-9B6C-BEBAD1AFF029}" type="presParOf" srcId="{C488DF22-ABA9-47A1-9C6F-56ED40C532FC}" destId="{CC506785-9F97-4A32-A6E1-1B551093442E}" srcOrd="2" destOrd="0" presId="urn:diagrams.loki3.com/BracketList+Icon"/>
    <dgm:cxn modelId="{7D963E80-DF19-402A-B8BF-D95352DB0B70}" type="presParOf" srcId="{C488DF22-ABA9-47A1-9C6F-56ED40C532FC}" destId="{9D518FB7-FB6F-48C8-B8B8-0DD59DCD8E62}" srcOrd="3" destOrd="0" presId="urn:diagrams.loki3.com/BracketList+Icon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F641718F-3A55-415D-B608-AA45FF0CECA3}" type="doc">
      <dgm:prSet loTypeId="urn:diagrams.loki3.com/BracketList+Icon" loCatId="list" qsTypeId="urn:microsoft.com/office/officeart/2005/8/quickstyle/simple5" qsCatId="simple" csTypeId="urn:microsoft.com/office/officeart/2005/8/colors/colorful3" csCatId="colorful" phldr="1"/>
      <dgm:spPr/>
      <dgm:t>
        <a:bodyPr/>
        <a:lstStyle/>
        <a:p>
          <a:endParaRPr lang="ru-RU"/>
        </a:p>
      </dgm:t>
    </dgm:pt>
    <dgm:pt modelId="{43A2ADCE-B731-491B-9158-E86D199EA0FE}">
      <dgm:prSet phldrT="[Текст]"/>
      <dgm:spPr/>
      <dgm:t>
        <a:bodyPr/>
        <a:lstStyle/>
        <a:p>
          <a:r>
            <a:rPr lang="ru-RU" dirty="0"/>
            <a:t>Блоки контроля</a:t>
          </a:r>
        </a:p>
      </dgm:t>
    </dgm:pt>
    <dgm:pt modelId="{879ECB37-6497-4B79-8697-E33B74521C1F}" type="parTrans" cxnId="{51BF242C-DC48-4535-9E47-DCDF642422E8}">
      <dgm:prSet/>
      <dgm:spPr/>
      <dgm:t>
        <a:bodyPr/>
        <a:lstStyle/>
        <a:p>
          <a:endParaRPr lang="ru-RU"/>
        </a:p>
      </dgm:t>
    </dgm:pt>
    <dgm:pt modelId="{67D5D862-6A6A-42B9-B694-BB61072D20CA}" type="sibTrans" cxnId="{51BF242C-DC48-4535-9E47-DCDF642422E8}">
      <dgm:prSet/>
      <dgm:spPr/>
      <dgm:t>
        <a:bodyPr/>
        <a:lstStyle/>
        <a:p>
          <a:endParaRPr lang="ru-RU"/>
        </a:p>
      </dgm:t>
    </dgm:pt>
    <dgm:pt modelId="{563A8C1A-D490-4AAF-B1F2-559C618A9697}">
      <dgm:prSet phldrT="[Текст]"/>
      <dgm:spPr/>
      <dgm:t>
        <a:bodyPr/>
        <a:lstStyle/>
        <a:p>
          <a:r>
            <a:rPr lang="ru-RU" dirty="0"/>
            <a:t>Предназначены для сбора первичных данных.</a:t>
          </a:r>
        </a:p>
      </dgm:t>
    </dgm:pt>
    <dgm:pt modelId="{86428CDB-C3D6-4790-9F78-0DF3BE04078F}" type="parTrans" cxnId="{F0FCC465-D728-4690-AE62-40CBABA6C283}">
      <dgm:prSet/>
      <dgm:spPr/>
      <dgm:t>
        <a:bodyPr/>
        <a:lstStyle/>
        <a:p>
          <a:endParaRPr lang="ru-RU"/>
        </a:p>
      </dgm:t>
    </dgm:pt>
    <dgm:pt modelId="{954CAD6D-70BD-4E80-A493-C4A114D101D2}" type="sibTrans" cxnId="{F0FCC465-D728-4690-AE62-40CBABA6C283}">
      <dgm:prSet/>
      <dgm:spPr/>
      <dgm:t>
        <a:bodyPr/>
        <a:lstStyle/>
        <a:p>
          <a:endParaRPr lang="ru-RU"/>
        </a:p>
      </dgm:t>
    </dgm:pt>
    <dgm:pt modelId="{4DA77276-56FC-4092-9E9B-B6EBDB03247C}">
      <dgm:prSet phldrT="[Текст]"/>
      <dgm:spPr/>
      <dgm:t>
        <a:bodyPr/>
        <a:lstStyle/>
        <a:p>
          <a:r>
            <a:rPr lang="ru-RU" dirty="0"/>
            <a:t>Серверная часть</a:t>
          </a:r>
        </a:p>
      </dgm:t>
    </dgm:pt>
    <dgm:pt modelId="{E9FC2763-6F70-4D75-BF39-D843219B2E47}" type="parTrans" cxnId="{6B92456E-29E1-400E-B823-9980786049F7}">
      <dgm:prSet/>
      <dgm:spPr/>
      <dgm:t>
        <a:bodyPr/>
        <a:lstStyle/>
        <a:p>
          <a:endParaRPr lang="ru-RU"/>
        </a:p>
      </dgm:t>
    </dgm:pt>
    <dgm:pt modelId="{145E61CF-88E4-44C1-878D-084DAAC75C97}" type="sibTrans" cxnId="{6B92456E-29E1-400E-B823-9980786049F7}">
      <dgm:prSet/>
      <dgm:spPr/>
      <dgm:t>
        <a:bodyPr/>
        <a:lstStyle/>
        <a:p>
          <a:endParaRPr lang="ru-RU"/>
        </a:p>
      </dgm:t>
    </dgm:pt>
    <dgm:pt modelId="{76DB9328-F834-43D6-92AF-DA9D66808A94}">
      <dgm:prSet phldrT="[Текст]"/>
      <dgm:spPr/>
      <dgm:t>
        <a:bodyPr/>
        <a:lstStyle/>
        <a:p>
          <a:r>
            <a:rPr lang="ru-RU" dirty="0"/>
            <a:t>Осуществление взаимодействия с автоматизированными рабочими местами (АРМами) пользователей (с регламентацией доступа);</a:t>
          </a:r>
        </a:p>
      </dgm:t>
    </dgm:pt>
    <dgm:pt modelId="{4DEF74F1-AB3A-4171-8350-22834CF19D63}" type="parTrans" cxnId="{BED34E5A-72BD-459F-A458-737C2E51E5F3}">
      <dgm:prSet/>
      <dgm:spPr/>
      <dgm:t>
        <a:bodyPr/>
        <a:lstStyle/>
        <a:p>
          <a:endParaRPr lang="ru-RU"/>
        </a:p>
      </dgm:t>
    </dgm:pt>
    <dgm:pt modelId="{29D31CCA-FB80-43EA-A6EE-49BFC1DD42ED}" type="sibTrans" cxnId="{BED34E5A-72BD-459F-A458-737C2E51E5F3}">
      <dgm:prSet/>
      <dgm:spPr/>
      <dgm:t>
        <a:bodyPr/>
        <a:lstStyle/>
        <a:p>
          <a:endParaRPr lang="ru-RU"/>
        </a:p>
      </dgm:t>
    </dgm:pt>
    <dgm:pt modelId="{99936D7F-9D69-46FB-8C25-3D28DC838BE5}">
      <dgm:prSet/>
      <dgm:spPr/>
      <dgm:t>
        <a:bodyPr/>
        <a:lstStyle/>
        <a:p>
          <a:r>
            <a:rPr lang="ru-RU" dirty="0"/>
            <a:t>Представляют собой программные или аппаратно-программные комплексы, реализующие агентские функции</a:t>
          </a:r>
        </a:p>
      </dgm:t>
    </dgm:pt>
    <dgm:pt modelId="{AF9688C7-44BB-46C0-9B3E-5B9BE3922508}" type="parTrans" cxnId="{CED464D6-776B-413F-80DA-4EE5AEA59C4E}">
      <dgm:prSet/>
      <dgm:spPr/>
      <dgm:t>
        <a:bodyPr/>
        <a:lstStyle/>
        <a:p>
          <a:endParaRPr lang="ru-RU"/>
        </a:p>
      </dgm:t>
    </dgm:pt>
    <dgm:pt modelId="{79DA148B-AD71-4131-A2E3-45582FCEFDD9}" type="sibTrans" cxnId="{CED464D6-776B-413F-80DA-4EE5AEA59C4E}">
      <dgm:prSet/>
      <dgm:spPr/>
      <dgm:t>
        <a:bodyPr/>
        <a:lstStyle/>
        <a:p>
          <a:endParaRPr lang="ru-RU"/>
        </a:p>
      </dgm:t>
    </dgm:pt>
    <dgm:pt modelId="{A630092C-9ED7-400E-B189-6258BFC1EC17}">
      <dgm:prSet/>
      <dgm:spPr/>
      <dgm:t>
        <a:bodyPr/>
        <a:lstStyle/>
        <a:p>
          <a:r>
            <a:rPr lang="ru-RU" dirty="0"/>
            <a:t>Периодически запрашивают информацию на сервере об объектах и видах мониторинга;</a:t>
          </a:r>
        </a:p>
      </dgm:t>
    </dgm:pt>
    <dgm:pt modelId="{1A12D172-1058-4D42-A1CE-2A2278E1202C}" type="parTrans" cxnId="{975AB433-BCB2-494C-BB96-99A403FBC6FF}">
      <dgm:prSet/>
      <dgm:spPr/>
      <dgm:t>
        <a:bodyPr/>
        <a:lstStyle/>
        <a:p>
          <a:endParaRPr lang="ru-RU"/>
        </a:p>
      </dgm:t>
    </dgm:pt>
    <dgm:pt modelId="{B5202A21-90D9-4E25-9E87-3EF5A147BFD0}" type="sibTrans" cxnId="{975AB433-BCB2-494C-BB96-99A403FBC6FF}">
      <dgm:prSet/>
      <dgm:spPr/>
      <dgm:t>
        <a:bodyPr/>
        <a:lstStyle/>
        <a:p>
          <a:endParaRPr lang="ru-RU"/>
        </a:p>
      </dgm:t>
    </dgm:pt>
    <dgm:pt modelId="{F99BB64E-C5CE-40E2-BEA4-A3B9A3924AB5}">
      <dgm:prSet/>
      <dgm:spPr/>
      <dgm:t>
        <a:bodyPr/>
        <a:lstStyle/>
        <a:p>
          <a:r>
            <a:rPr lang="ru-RU" dirty="0"/>
            <a:t>Осуществляют мониторинг технических показателей в соответствии с полученной управляющей информацией;</a:t>
          </a:r>
        </a:p>
      </dgm:t>
    </dgm:pt>
    <dgm:pt modelId="{4798F49F-3274-4AAF-BF17-A44A6BF6AA37}" type="parTrans" cxnId="{44141BC6-9577-476C-BE37-A74F2123700A}">
      <dgm:prSet/>
      <dgm:spPr/>
      <dgm:t>
        <a:bodyPr/>
        <a:lstStyle/>
        <a:p>
          <a:endParaRPr lang="ru-RU"/>
        </a:p>
      </dgm:t>
    </dgm:pt>
    <dgm:pt modelId="{14B510E8-124B-4A15-BBD0-64E951BA1E88}" type="sibTrans" cxnId="{44141BC6-9577-476C-BE37-A74F2123700A}">
      <dgm:prSet/>
      <dgm:spPr/>
      <dgm:t>
        <a:bodyPr/>
        <a:lstStyle/>
        <a:p>
          <a:endParaRPr lang="ru-RU"/>
        </a:p>
      </dgm:t>
    </dgm:pt>
    <dgm:pt modelId="{68834950-E7B7-420F-AB86-FDF3EC626A4D}">
      <dgm:prSet/>
      <dgm:spPr/>
      <dgm:t>
        <a:bodyPr/>
        <a:lstStyle/>
        <a:p>
          <a:r>
            <a:rPr lang="ru-RU"/>
            <a:t>Блоки контроля полностью конфигурируются и управляются централизованно с сервера</a:t>
          </a:r>
          <a:endParaRPr lang="ru-RU" dirty="0"/>
        </a:p>
      </dgm:t>
    </dgm:pt>
    <dgm:pt modelId="{36D5EAEA-5300-4C27-B7D4-3744917A25B4}" type="parTrans" cxnId="{F08EC737-4D66-4897-9FDA-A5032A871D6E}">
      <dgm:prSet/>
      <dgm:spPr/>
      <dgm:t>
        <a:bodyPr/>
        <a:lstStyle/>
        <a:p>
          <a:endParaRPr lang="ru-RU"/>
        </a:p>
      </dgm:t>
    </dgm:pt>
    <dgm:pt modelId="{87765D79-100F-4F57-BA88-ECEF24D41C33}" type="sibTrans" cxnId="{F08EC737-4D66-4897-9FDA-A5032A871D6E}">
      <dgm:prSet/>
      <dgm:spPr/>
      <dgm:t>
        <a:bodyPr/>
        <a:lstStyle/>
        <a:p>
          <a:endParaRPr lang="ru-RU"/>
        </a:p>
      </dgm:t>
    </dgm:pt>
    <dgm:pt modelId="{1249816A-38B4-4987-A12E-AA2070C2F7C9}">
      <dgm:prSet/>
      <dgm:spPr/>
      <dgm:t>
        <a:bodyPr/>
        <a:lstStyle/>
        <a:p>
          <a:r>
            <a:rPr lang="ru-RU"/>
            <a:t>Формирование и передача Блоку Контроля конфигурационной информации </a:t>
          </a:r>
          <a:endParaRPr lang="ru-RU" dirty="0"/>
        </a:p>
      </dgm:t>
    </dgm:pt>
    <dgm:pt modelId="{37E5F544-84AA-4AA0-B855-9E7EA1BE179D}" type="parTrans" cxnId="{5AF6499C-EBB2-4799-9D78-25181B57B514}">
      <dgm:prSet/>
      <dgm:spPr/>
      <dgm:t>
        <a:bodyPr/>
        <a:lstStyle/>
        <a:p>
          <a:endParaRPr lang="ru-RU"/>
        </a:p>
      </dgm:t>
    </dgm:pt>
    <dgm:pt modelId="{24148D1C-E299-458E-8C08-B5FCE7EA211E}" type="sibTrans" cxnId="{5AF6499C-EBB2-4799-9D78-25181B57B514}">
      <dgm:prSet/>
      <dgm:spPr/>
      <dgm:t>
        <a:bodyPr/>
        <a:lstStyle/>
        <a:p>
          <a:endParaRPr lang="ru-RU"/>
        </a:p>
      </dgm:t>
    </dgm:pt>
    <dgm:pt modelId="{41A7BB28-7C10-4188-8C18-DB2DAD8721D0}">
      <dgm:prSet/>
      <dgm:spPr/>
      <dgm:t>
        <a:bodyPr/>
        <a:lstStyle/>
        <a:p>
          <a:r>
            <a:rPr lang="ru-RU" dirty="0"/>
            <a:t>Получение, обработка и хранение данных, получаемых от Блоков Контроля </a:t>
          </a:r>
        </a:p>
      </dgm:t>
    </dgm:pt>
    <dgm:pt modelId="{DB5FC860-FC67-42CB-B07A-0216CC09042B}" type="parTrans" cxnId="{8C00BE86-C026-4763-9B60-3711C5B3C5A1}">
      <dgm:prSet/>
      <dgm:spPr/>
      <dgm:t>
        <a:bodyPr/>
        <a:lstStyle/>
        <a:p>
          <a:endParaRPr lang="ru-RU"/>
        </a:p>
      </dgm:t>
    </dgm:pt>
    <dgm:pt modelId="{BB5C2332-B73D-4DCA-B330-A0C579E5BF9E}" type="sibTrans" cxnId="{8C00BE86-C026-4763-9B60-3711C5B3C5A1}">
      <dgm:prSet/>
      <dgm:spPr/>
      <dgm:t>
        <a:bodyPr/>
        <a:lstStyle/>
        <a:p>
          <a:endParaRPr lang="ru-RU"/>
        </a:p>
      </dgm:t>
    </dgm:pt>
    <dgm:pt modelId="{EF38DEAD-6AC0-45D6-87ED-C4D464563610}">
      <dgm:prSet/>
      <dgm:spPr/>
      <dgm:t>
        <a:bodyPr/>
        <a:lstStyle/>
        <a:p>
          <a:r>
            <a:rPr lang="ru-RU" dirty="0"/>
            <a:t>Агрегация данных и представление их в удобной для анализа форме</a:t>
          </a:r>
        </a:p>
      </dgm:t>
    </dgm:pt>
    <dgm:pt modelId="{AD439C1C-EB44-481B-9088-270E5B171C52}" type="parTrans" cxnId="{72ED08BB-47D2-4D2E-8456-FCF040B31FBC}">
      <dgm:prSet/>
      <dgm:spPr/>
      <dgm:t>
        <a:bodyPr/>
        <a:lstStyle/>
        <a:p>
          <a:endParaRPr lang="ru-RU"/>
        </a:p>
      </dgm:t>
    </dgm:pt>
    <dgm:pt modelId="{432711C4-55F7-4463-A8B1-F2092BF7E8AD}" type="sibTrans" cxnId="{72ED08BB-47D2-4D2E-8456-FCF040B31FBC}">
      <dgm:prSet/>
      <dgm:spPr/>
      <dgm:t>
        <a:bodyPr/>
        <a:lstStyle/>
        <a:p>
          <a:endParaRPr lang="ru-RU"/>
        </a:p>
      </dgm:t>
    </dgm:pt>
    <dgm:pt modelId="{F1460EBE-DF12-4464-90FA-282A6DA2054C}">
      <dgm:prSet/>
      <dgm:spPr/>
      <dgm:t>
        <a:bodyPr/>
        <a:lstStyle/>
        <a:p>
          <a:r>
            <a:rPr lang="ru-RU" dirty="0"/>
            <a:t>Расчёт интегральных показателей</a:t>
          </a:r>
        </a:p>
      </dgm:t>
    </dgm:pt>
    <dgm:pt modelId="{3C6856E6-B781-49B7-ABBD-58F75D68A15F}" type="parTrans" cxnId="{5F222DCD-340E-4428-8B3E-FE3FE244A78B}">
      <dgm:prSet/>
      <dgm:spPr/>
      <dgm:t>
        <a:bodyPr/>
        <a:lstStyle/>
        <a:p>
          <a:endParaRPr lang="ru-RU"/>
        </a:p>
      </dgm:t>
    </dgm:pt>
    <dgm:pt modelId="{472D1677-B787-4821-9353-63C5CF09B46A}" type="sibTrans" cxnId="{5F222DCD-340E-4428-8B3E-FE3FE244A78B}">
      <dgm:prSet/>
      <dgm:spPr/>
      <dgm:t>
        <a:bodyPr/>
        <a:lstStyle/>
        <a:p>
          <a:endParaRPr lang="ru-RU"/>
        </a:p>
      </dgm:t>
    </dgm:pt>
    <dgm:pt modelId="{D4321FEE-6FFB-4B11-9CB5-23B19B223C84}">
      <dgm:prSet/>
      <dgm:spPr/>
      <dgm:t>
        <a:bodyPr/>
        <a:lstStyle/>
        <a:p>
          <a:r>
            <a:rPr lang="ru-RU" dirty="0"/>
            <a:t>Формирование отчетов</a:t>
          </a:r>
        </a:p>
      </dgm:t>
    </dgm:pt>
    <dgm:pt modelId="{DFF131B0-B92B-434B-883C-37039D47FEA5}" type="parTrans" cxnId="{79417E61-78D9-4AC8-8ACE-329307DDCBD2}">
      <dgm:prSet/>
      <dgm:spPr/>
      <dgm:t>
        <a:bodyPr/>
        <a:lstStyle/>
        <a:p>
          <a:endParaRPr lang="ru-RU"/>
        </a:p>
      </dgm:t>
    </dgm:pt>
    <dgm:pt modelId="{896C0401-1E07-4D44-99D1-35ADD0B9E655}" type="sibTrans" cxnId="{79417E61-78D9-4AC8-8ACE-329307DDCBD2}">
      <dgm:prSet/>
      <dgm:spPr/>
      <dgm:t>
        <a:bodyPr/>
        <a:lstStyle/>
        <a:p>
          <a:endParaRPr lang="ru-RU"/>
        </a:p>
      </dgm:t>
    </dgm:pt>
    <dgm:pt modelId="{9F827373-12CE-4C1E-BB87-C75F3BDFD841}">
      <dgm:prSet/>
      <dgm:spPr/>
      <dgm:t>
        <a:bodyPr/>
        <a:lstStyle/>
        <a:p>
          <a:r>
            <a:rPr lang="ru-RU" dirty="0"/>
            <a:t>Клиентская часть</a:t>
          </a:r>
        </a:p>
      </dgm:t>
    </dgm:pt>
    <dgm:pt modelId="{C45D2E8D-0EEC-4499-90B7-1464B4CEB6A3}" type="parTrans" cxnId="{D875893F-F5B9-4716-92C9-E67B14AF90A2}">
      <dgm:prSet/>
      <dgm:spPr/>
      <dgm:t>
        <a:bodyPr/>
        <a:lstStyle/>
        <a:p>
          <a:endParaRPr lang="ru-RU"/>
        </a:p>
      </dgm:t>
    </dgm:pt>
    <dgm:pt modelId="{F1500243-A4B6-4B19-A3B7-F00E5D702EE3}" type="sibTrans" cxnId="{D875893F-F5B9-4716-92C9-E67B14AF90A2}">
      <dgm:prSet/>
      <dgm:spPr/>
      <dgm:t>
        <a:bodyPr/>
        <a:lstStyle/>
        <a:p>
          <a:endParaRPr lang="ru-RU"/>
        </a:p>
      </dgm:t>
    </dgm:pt>
    <dgm:pt modelId="{2A9F95A1-1DE4-4E51-A336-CC989669BE4C}">
      <dgm:prSet/>
      <dgm:spPr/>
      <dgm:t>
        <a:bodyPr/>
        <a:lstStyle/>
        <a:p>
          <a:r>
            <a:rPr lang="ru-RU" dirty="0"/>
            <a:t>Работа с первичными и агрегированными данными показателей качества</a:t>
          </a:r>
        </a:p>
      </dgm:t>
    </dgm:pt>
    <dgm:pt modelId="{9DCC4872-1B49-4745-B051-7DDA4ED90649}" type="parTrans" cxnId="{A2CDD114-E722-4F0B-9C14-FE22E8FEE030}">
      <dgm:prSet/>
      <dgm:spPr/>
      <dgm:t>
        <a:bodyPr/>
        <a:lstStyle/>
        <a:p>
          <a:endParaRPr lang="ru-RU"/>
        </a:p>
      </dgm:t>
    </dgm:pt>
    <dgm:pt modelId="{46E3BA6B-E25B-4C77-9655-55DDAD12AA72}" type="sibTrans" cxnId="{A2CDD114-E722-4F0B-9C14-FE22E8FEE030}">
      <dgm:prSet/>
      <dgm:spPr/>
      <dgm:t>
        <a:bodyPr/>
        <a:lstStyle/>
        <a:p>
          <a:endParaRPr lang="ru-RU"/>
        </a:p>
      </dgm:t>
    </dgm:pt>
    <dgm:pt modelId="{D0D67F14-2402-47F2-88EE-EA14FE1DE5F8}">
      <dgm:prSet/>
      <dgm:spPr/>
      <dgm:t>
        <a:bodyPr/>
        <a:lstStyle/>
        <a:p>
          <a:r>
            <a:rPr lang="en-US" dirty="0"/>
            <a:t>Web</a:t>
          </a:r>
          <a:r>
            <a:rPr lang="ru-RU" dirty="0"/>
            <a:t>-интерфейс</a:t>
          </a:r>
        </a:p>
      </dgm:t>
    </dgm:pt>
    <dgm:pt modelId="{4B21B221-6712-413E-9648-1D3D1AB8BBF9}" type="parTrans" cxnId="{0BA740AC-B2F5-4EE9-B355-AD12BA048357}">
      <dgm:prSet/>
      <dgm:spPr/>
      <dgm:t>
        <a:bodyPr/>
        <a:lstStyle/>
        <a:p>
          <a:endParaRPr lang="ru-RU"/>
        </a:p>
      </dgm:t>
    </dgm:pt>
    <dgm:pt modelId="{57F5ED73-2058-4E8E-8A0F-984A3BCE6344}" type="sibTrans" cxnId="{0BA740AC-B2F5-4EE9-B355-AD12BA048357}">
      <dgm:prSet/>
      <dgm:spPr/>
      <dgm:t>
        <a:bodyPr/>
        <a:lstStyle/>
        <a:p>
          <a:endParaRPr lang="ru-RU"/>
        </a:p>
      </dgm:t>
    </dgm:pt>
    <dgm:pt modelId="{0CF43390-BEF9-490C-8989-E96901E8F382}" type="pres">
      <dgm:prSet presAssocID="{F641718F-3A55-415D-B608-AA45FF0CECA3}" presName="Name0" presStyleCnt="0">
        <dgm:presLayoutVars>
          <dgm:dir/>
          <dgm:animLvl val="lvl"/>
          <dgm:resizeHandles val="exact"/>
        </dgm:presLayoutVars>
      </dgm:prSet>
      <dgm:spPr/>
    </dgm:pt>
    <dgm:pt modelId="{A005495F-804E-491B-B187-36CF437BC10A}" type="pres">
      <dgm:prSet presAssocID="{43A2ADCE-B731-491B-9158-E86D199EA0FE}" presName="linNode" presStyleCnt="0"/>
      <dgm:spPr/>
    </dgm:pt>
    <dgm:pt modelId="{8A6C337A-9BE2-463F-A7D6-CA9B7B473EA2}" type="pres">
      <dgm:prSet presAssocID="{43A2ADCE-B731-491B-9158-E86D199EA0FE}" presName="parTx" presStyleLbl="revTx" presStyleIdx="0" presStyleCnt="3">
        <dgm:presLayoutVars>
          <dgm:chMax val="1"/>
          <dgm:bulletEnabled val="1"/>
        </dgm:presLayoutVars>
      </dgm:prSet>
      <dgm:spPr/>
    </dgm:pt>
    <dgm:pt modelId="{2EBAE69D-BACE-4BC0-8E73-EFAE3E60CA38}" type="pres">
      <dgm:prSet presAssocID="{43A2ADCE-B731-491B-9158-E86D199EA0FE}" presName="bracket" presStyleLbl="parChTrans1D1" presStyleIdx="0" presStyleCnt="3"/>
      <dgm:spPr/>
    </dgm:pt>
    <dgm:pt modelId="{ECE91915-7C73-4AA0-8D7A-99973CD1041B}" type="pres">
      <dgm:prSet presAssocID="{43A2ADCE-B731-491B-9158-E86D199EA0FE}" presName="spH" presStyleCnt="0"/>
      <dgm:spPr/>
    </dgm:pt>
    <dgm:pt modelId="{5615775F-61D5-4695-95EF-9FB4A943A9BF}" type="pres">
      <dgm:prSet presAssocID="{43A2ADCE-B731-491B-9158-E86D199EA0FE}" presName="desTx" presStyleLbl="node1" presStyleIdx="0" presStyleCnt="3">
        <dgm:presLayoutVars>
          <dgm:bulletEnabled val="1"/>
        </dgm:presLayoutVars>
      </dgm:prSet>
      <dgm:spPr/>
    </dgm:pt>
    <dgm:pt modelId="{8254F660-4DB7-4037-A14C-57A775AABC41}" type="pres">
      <dgm:prSet presAssocID="{67D5D862-6A6A-42B9-B694-BB61072D20CA}" presName="spV" presStyleCnt="0"/>
      <dgm:spPr/>
    </dgm:pt>
    <dgm:pt modelId="{3BA7FCD2-06D9-49ED-8A72-4D2F0A883F48}" type="pres">
      <dgm:prSet presAssocID="{4DA77276-56FC-4092-9E9B-B6EBDB03247C}" presName="linNode" presStyleCnt="0"/>
      <dgm:spPr/>
    </dgm:pt>
    <dgm:pt modelId="{CDF3DFB9-BDDB-415C-B112-4BC461545A42}" type="pres">
      <dgm:prSet presAssocID="{4DA77276-56FC-4092-9E9B-B6EBDB03247C}" presName="parTx" presStyleLbl="revTx" presStyleIdx="1" presStyleCnt="3">
        <dgm:presLayoutVars>
          <dgm:chMax val="1"/>
          <dgm:bulletEnabled val="1"/>
        </dgm:presLayoutVars>
      </dgm:prSet>
      <dgm:spPr/>
    </dgm:pt>
    <dgm:pt modelId="{1B674FDE-50F2-41E5-B0D1-2BDC7B8549C3}" type="pres">
      <dgm:prSet presAssocID="{4DA77276-56FC-4092-9E9B-B6EBDB03247C}" presName="bracket" presStyleLbl="parChTrans1D1" presStyleIdx="1" presStyleCnt="3"/>
      <dgm:spPr/>
    </dgm:pt>
    <dgm:pt modelId="{3BE705A5-DA6A-4D9D-BDCB-31B55A3A58B9}" type="pres">
      <dgm:prSet presAssocID="{4DA77276-56FC-4092-9E9B-B6EBDB03247C}" presName="spH" presStyleCnt="0"/>
      <dgm:spPr/>
    </dgm:pt>
    <dgm:pt modelId="{C53396E3-8F9F-4CFD-A8D8-A60D6DB4BFE9}" type="pres">
      <dgm:prSet presAssocID="{4DA77276-56FC-4092-9E9B-B6EBDB03247C}" presName="desTx" presStyleLbl="node1" presStyleIdx="1" presStyleCnt="3">
        <dgm:presLayoutVars>
          <dgm:bulletEnabled val="1"/>
        </dgm:presLayoutVars>
      </dgm:prSet>
      <dgm:spPr/>
    </dgm:pt>
    <dgm:pt modelId="{A58AE61C-270F-4E4D-868D-22351E2BDEC9}" type="pres">
      <dgm:prSet presAssocID="{145E61CF-88E4-44C1-878D-084DAAC75C97}" presName="spV" presStyleCnt="0"/>
      <dgm:spPr/>
    </dgm:pt>
    <dgm:pt modelId="{C5FCD136-E8F3-4B13-943F-C7F46CB1A93E}" type="pres">
      <dgm:prSet presAssocID="{9F827373-12CE-4C1E-BB87-C75F3BDFD841}" presName="linNode" presStyleCnt="0"/>
      <dgm:spPr/>
    </dgm:pt>
    <dgm:pt modelId="{C6CD54BC-F922-45BC-B8F3-FF3022F7AD4A}" type="pres">
      <dgm:prSet presAssocID="{9F827373-12CE-4C1E-BB87-C75F3BDFD841}" presName="parTx" presStyleLbl="revTx" presStyleIdx="2" presStyleCnt="3">
        <dgm:presLayoutVars>
          <dgm:chMax val="1"/>
          <dgm:bulletEnabled val="1"/>
        </dgm:presLayoutVars>
      </dgm:prSet>
      <dgm:spPr/>
    </dgm:pt>
    <dgm:pt modelId="{57761AB2-01EC-4921-B78E-A647EB0FC4DA}" type="pres">
      <dgm:prSet presAssocID="{9F827373-12CE-4C1E-BB87-C75F3BDFD841}" presName="bracket" presStyleLbl="parChTrans1D1" presStyleIdx="2" presStyleCnt="3"/>
      <dgm:spPr/>
    </dgm:pt>
    <dgm:pt modelId="{0624A866-D57D-4931-B815-091A9DCE0668}" type="pres">
      <dgm:prSet presAssocID="{9F827373-12CE-4C1E-BB87-C75F3BDFD841}" presName="spH" presStyleCnt="0"/>
      <dgm:spPr/>
    </dgm:pt>
    <dgm:pt modelId="{2B9A370A-F7A7-43BB-BC6D-3721297342A9}" type="pres">
      <dgm:prSet presAssocID="{9F827373-12CE-4C1E-BB87-C75F3BDFD841}" presName="desTx" presStyleLbl="node1" presStyleIdx="2" presStyleCnt="3">
        <dgm:presLayoutVars>
          <dgm:bulletEnabled val="1"/>
        </dgm:presLayoutVars>
      </dgm:prSet>
      <dgm:spPr/>
    </dgm:pt>
  </dgm:ptLst>
  <dgm:cxnLst>
    <dgm:cxn modelId="{B76FAC02-733D-497D-97DB-0540B2A7395A}" type="presOf" srcId="{F1460EBE-DF12-4464-90FA-282A6DA2054C}" destId="{C53396E3-8F9F-4CFD-A8D8-A60D6DB4BFE9}" srcOrd="0" destOrd="4" presId="urn:diagrams.loki3.com/BracketList+Icon"/>
    <dgm:cxn modelId="{5140760A-47DB-4CFF-90CB-0A6481EC3DD1}" type="presOf" srcId="{76DB9328-F834-43D6-92AF-DA9D66808A94}" destId="{C53396E3-8F9F-4CFD-A8D8-A60D6DB4BFE9}" srcOrd="0" destOrd="0" presId="urn:diagrams.loki3.com/BracketList+Icon"/>
    <dgm:cxn modelId="{A2CDD114-E722-4F0B-9C14-FE22E8FEE030}" srcId="{9F827373-12CE-4C1E-BB87-C75F3BDFD841}" destId="{2A9F95A1-1DE4-4E51-A336-CC989669BE4C}" srcOrd="0" destOrd="0" parTransId="{9DCC4872-1B49-4745-B051-7DDA4ED90649}" sibTransId="{46E3BA6B-E25B-4C77-9655-55DDAD12AA72}"/>
    <dgm:cxn modelId="{A3F26024-051D-4196-821F-5EEDD3761871}" type="presOf" srcId="{2A9F95A1-1DE4-4E51-A336-CC989669BE4C}" destId="{2B9A370A-F7A7-43BB-BC6D-3721297342A9}" srcOrd="0" destOrd="0" presId="urn:diagrams.loki3.com/BracketList+Icon"/>
    <dgm:cxn modelId="{51BF242C-DC48-4535-9E47-DCDF642422E8}" srcId="{F641718F-3A55-415D-B608-AA45FF0CECA3}" destId="{43A2ADCE-B731-491B-9158-E86D199EA0FE}" srcOrd="0" destOrd="0" parTransId="{879ECB37-6497-4B79-8697-E33B74521C1F}" sibTransId="{67D5D862-6A6A-42B9-B694-BB61072D20CA}"/>
    <dgm:cxn modelId="{1C6C8D33-02B3-4833-8B7E-346C75D67401}" type="presOf" srcId="{F99BB64E-C5CE-40E2-BEA4-A3B9A3924AB5}" destId="{5615775F-61D5-4695-95EF-9FB4A943A9BF}" srcOrd="0" destOrd="3" presId="urn:diagrams.loki3.com/BracketList+Icon"/>
    <dgm:cxn modelId="{975AB433-BCB2-494C-BB96-99A403FBC6FF}" srcId="{43A2ADCE-B731-491B-9158-E86D199EA0FE}" destId="{A630092C-9ED7-400E-B189-6258BFC1EC17}" srcOrd="2" destOrd="0" parTransId="{1A12D172-1058-4D42-A1CE-2A2278E1202C}" sibTransId="{B5202A21-90D9-4E25-9E87-3EF5A147BFD0}"/>
    <dgm:cxn modelId="{F08EC737-4D66-4897-9FDA-A5032A871D6E}" srcId="{43A2ADCE-B731-491B-9158-E86D199EA0FE}" destId="{68834950-E7B7-420F-AB86-FDF3EC626A4D}" srcOrd="4" destOrd="0" parTransId="{36D5EAEA-5300-4C27-B7D4-3744917A25B4}" sibTransId="{87765D79-100F-4F57-BA88-ECEF24D41C33}"/>
    <dgm:cxn modelId="{7390AE39-16D0-4D70-985A-954AF7139870}" type="presOf" srcId="{D4321FEE-6FFB-4B11-9CB5-23B19B223C84}" destId="{C53396E3-8F9F-4CFD-A8D8-A60D6DB4BFE9}" srcOrd="0" destOrd="5" presId="urn:diagrams.loki3.com/BracketList+Icon"/>
    <dgm:cxn modelId="{D875893F-F5B9-4716-92C9-E67B14AF90A2}" srcId="{F641718F-3A55-415D-B608-AA45FF0CECA3}" destId="{9F827373-12CE-4C1E-BB87-C75F3BDFD841}" srcOrd="2" destOrd="0" parTransId="{C45D2E8D-0EEC-4499-90B7-1464B4CEB6A3}" sibTransId="{F1500243-A4B6-4B19-A3B7-F00E5D702EE3}"/>
    <dgm:cxn modelId="{79417E61-78D9-4AC8-8ACE-329307DDCBD2}" srcId="{4DA77276-56FC-4092-9E9B-B6EBDB03247C}" destId="{D4321FEE-6FFB-4B11-9CB5-23B19B223C84}" srcOrd="5" destOrd="0" parTransId="{DFF131B0-B92B-434B-883C-37039D47FEA5}" sibTransId="{896C0401-1E07-4D44-99D1-35ADD0B9E655}"/>
    <dgm:cxn modelId="{C79C6845-4291-41B6-A0CB-D8CDC045F1FE}" type="presOf" srcId="{9F827373-12CE-4C1E-BB87-C75F3BDFD841}" destId="{C6CD54BC-F922-45BC-B8F3-FF3022F7AD4A}" srcOrd="0" destOrd="0" presId="urn:diagrams.loki3.com/BracketList+Icon"/>
    <dgm:cxn modelId="{F0FCC465-D728-4690-AE62-40CBABA6C283}" srcId="{43A2ADCE-B731-491B-9158-E86D199EA0FE}" destId="{563A8C1A-D490-4AAF-B1F2-559C618A9697}" srcOrd="0" destOrd="0" parTransId="{86428CDB-C3D6-4790-9F78-0DF3BE04078F}" sibTransId="{954CAD6D-70BD-4E80-A493-C4A114D101D2}"/>
    <dgm:cxn modelId="{FDD16F66-CB94-4BFB-9F7C-D9074E0074FA}" type="presOf" srcId="{F641718F-3A55-415D-B608-AA45FF0CECA3}" destId="{0CF43390-BEF9-490C-8989-E96901E8F382}" srcOrd="0" destOrd="0" presId="urn:diagrams.loki3.com/BracketList+Icon"/>
    <dgm:cxn modelId="{6B92456E-29E1-400E-B823-9980786049F7}" srcId="{F641718F-3A55-415D-B608-AA45FF0CECA3}" destId="{4DA77276-56FC-4092-9E9B-B6EBDB03247C}" srcOrd="1" destOrd="0" parTransId="{E9FC2763-6F70-4D75-BF39-D843219B2E47}" sibTransId="{145E61CF-88E4-44C1-878D-084DAAC75C97}"/>
    <dgm:cxn modelId="{BED34E5A-72BD-459F-A458-737C2E51E5F3}" srcId="{4DA77276-56FC-4092-9E9B-B6EBDB03247C}" destId="{76DB9328-F834-43D6-92AF-DA9D66808A94}" srcOrd="0" destOrd="0" parTransId="{4DEF74F1-AB3A-4171-8350-22834CF19D63}" sibTransId="{29D31CCA-FB80-43EA-A6EE-49BFC1DD42ED}"/>
    <dgm:cxn modelId="{7D34B680-2DA0-4839-83B8-D90B3C30365E}" type="presOf" srcId="{68834950-E7B7-420F-AB86-FDF3EC626A4D}" destId="{5615775F-61D5-4695-95EF-9FB4A943A9BF}" srcOrd="0" destOrd="4" presId="urn:diagrams.loki3.com/BracketList+Icon"/>
    <dgm:cxn modelId="{8C00BE86-C026-4763-9B60-3711C5B3C5A1}" srcId="{4DA77276-56FC-4092-9E9B-B6EBDB03247C}" destId="{41A7BB28-7C10-4188-8C18-DB2DAD8721D0}" srcOrd="2" destOrd="0" parTransId="{DB5FC860-FC67-42CB-B07A-0216CC09042B}" sibTransId="{BB5C2332-B73D-4DCA-B330-A0C579E5BF9E}"/>
    <dgm:cxn modelId="{B01FE692-DF0C-40DC-B35C-B2DC9FB3EC5E}" type="presOf" srcId="{99936D7F-9D69-46FB-8C25-3D28DC838BE5}" destId="{5615775F-61D5-4695-95EF-9FB4A943A9BF}" srcOrd="0" destOrd="1" presId="urn:diagrams.loki3.com/BracketList+Icon"/>
    <dgm:cxn modelId="{67293297-F0A0-4B68-A23D-17ED45054565}" type="presOf" srcId="{EF38DEAD-6AC0-45D6-87ED-C4D464563610}" destId="{C53396E3-8F9F-4CFD-A8D8-A60D6DB4BFE9}" srcOrd="0" destOrd="3" presId="urn:diagrams.loki3.com/BracketList+Icon"/>
    <dgm:cxn modelId="{5AF6499C-EBB2-4799-9D78-25181B57B514}" srcId="{4DA77276-56FC-4092-9E9B-B6EBDB03247C}" destId="{1249816A-38B4-4987-A12E-AA2070C2F7C9}" srcOrd="1" destOrd="0" parTransId="{37E5F544-84AA-4AA0-B855-9E7EA1BE179D}" sibTransId="{24148D1C-E299-458E-8C08-B5FCE7EA211E}"/>
    <dgm:cxn modelId="{7BF5EEA8-231E-47DB-A9C5-2DB76BA7BCB8}" type="presOf" srcId="{41A7BB28-7C10-4188-8C18-DB2DAD8721D0}" destId="{C53396E3-8F9F-4CFD-A8D8-A60D6DB4BFE9}" srcOrd="0" destOrd="2" presId="urn:diagrams.loki3.com/BracketList+Icon"/>
    <dgm:cxn modelId="{0BA740AC-B2F5-4EE9-B355-AD12BA048357}" srcId="{9F827373-12CE-4C1E-BB87-C75F3BDFD841}" destId="{D0D67F14-2402-47F2-88EE-EA14FE1DE5F8}" srcOrd="1" destOrd="0" parTransId="{4B21B221-6712-413E-9648-1D3D1AB8BBF9}" sibTransId="{57F5ED73-2058-4E8E-8A0F-984A3BCE6344}"/>
    <dgm:cxn modelId="{72ED08BB-47D2-4D2E-8456-FCF040B31FBC}" srcId="{4DA77276-56FC-4092-9E9B-B6EBDB03247C}" destId="{EF38DEAD-6AC0-45D6-87ED-C4D464563610}" srcOrd="3" destOrd="0" parTransId="{AD439C1C-EB44-481B-9088-270E5B171C52}" sibTransId="{432711C4-55F7-4463-A8B1-F2092BF7E8AD}"/>
    <dgm:cxn modelId="{C11ACEC0-4E43-4204-9C8B-944CD8A33E50}" type="presOf" srcId="{4DA77276-56FC-4092-9E9B-B6EBDB03247C}" destId="{CDF3DFB9-BDDB-415C-B112-4BC461545A42}" srcOrd="0" destOrd="0" presId="urn:diagrams.loki3.com/BracketList+Icon"/>
    <dgm:cxn modelId="{3BB9D7C1-F6A8-4708-BCCD-7117C6523193}" type="presOf" srcId="{D0D67F14-2402-47F2-88EE-EA14FE1DE5F8}" destId="{2B9A370A-F7A7-43BB-BC6D-3721297342A9}" srcOrd="0" destOrd="1" presId="urn:diagrams.loki3.com/BracketList+Icon"/>
    <dgm:cxn modelId="{44141BC6-9577-476C-BE37-A74F2123700A}" srcId="{43A2ADCE-B731-491B-9158-E86D199EA0FE}" destId="{F99BB64E-C5CE-40E2-BEA4-A3B9A3924AB5}" srcOrd="3" destOrd="0" parTransId="{4798F49F-3274-4AAF-BF17-A44A6BF6AA37}" sibTransId="{14B510E8-124B-4A15-BBD0-64E951BA1E88}"/>
    <dgm:cxn modelId="{5F222DCD-340E-4428-8B3E-FE3FE244A78B}" srcId="{4DA77276-56FC-4092-9E9B-B6EBDB03247C}" destId="{F1460EBE-DF12-4464-90FA-282A6DA2054C}" srcOrd="4" destOrd="0" parTransId="{3C6856E6-B781-49B7-ABBD-58F75D68A15F}" sibTransId="{472D1677-B787-4821-9353-63C5CF09B46A}"/>
    <dgm:cxn modelId="{A9DEB3D0-E4A5-48F4-B79A-C0D12647E3D4}" type="presOf" srcId="{43A2ADCE-B731-491B-9158-E86D199EA0FE}" destId="{8A6C337A-9BE2-463F-A7D6-CA9B7B473EA2}" srcOrd="0" destOrd="0" presId="urn:diagrams.loki3.com/BracketList+Icon"/>
    <dgm:cxn modelId="{CED464D6-776B-413F-80DA-4EE5AEA59C4E}" srcId="{43A2ADCE-B731-491B-9158-E86D199EA0FE}" destId="{99936D7F-9D69-46FB-8C25-3D28DC838BE5}" srcOrd="1" destOrd="0" parTransId="{AF9688C7-44BB-46C0-9B3E-5B9BE3922508}" sibTransId="{79DA148B-AD71-4131-A2E3-45582FCEFDD9}"/>
    <dgm:cxn modelId="{AA55B6DB-CF41-4BE8-B52A-16E843E34CB7}" type="presOf" srcId="{563A8C1A-D490-4AAF-B1F2-559C618A9697}" destId="{5615775F-61D5-4695-95EF-9FB4A943A9BF}" srcOrd="0" destOrd="0" presId="urn:diagrams.loki3.com/BracketList+Icon"/>
    <dgm:cxn modelId="{1D0DB3F1-2497-49D9-8E12-8E98B5BD7D25}" type="presOf" srcId="{A630092C-9ED7-400E-B189-6258BFC1EC17}" destId="{5615775F-61D5-4695-95EF-9FB4A943A9BF}" srcOrd="0" destOrd="2" presId="urn:diagrams.loki3.com/BracketList+Icon"/>
    <dgm:cxn modelId="{444CF5F4-DBA8-4D49-9249-8E20C2EFAAD4}" type="presOf" srcId="{1249816A-38B4-4987-A12E-AA2070C2F7C9}" destId="{C53396E3-8F9F-4CFD-A8D8-A60D6DB4BFE9}" srcOrd="0" destOrd="1" presId="urn:diagrams.loki3.com/BracketList+Icon"/>
    <dgm:cxn modelId="{45C6BBA7-E0F3-45B8-BC72-7E8438BA8736}" type="presParOf" srcId="{0CF43390-BEF9-490C-8989-E96901E8F382}" destId="{A005495F-804E-491B-B187-36CF437BC10A}" srcOrd="0" destOrd="0" presId="urn:diagrams.loki3.com/BracketList+Icon"/>
    <dgm:cxn modelId="{BA948A31-087C-4995-8216-79192E8AA002}" type="presParOf" srcId="{A005495F-804E-491B-B187-36CF437BC10A}" destId="{8A6C337A-9BE2-463F-A7D6-CA9B7B473EA2}" srcOrd="0" destOrd="0" presId="urn:diagrams.loki3.com/BracketList+Icon"/>
    <dgm:cxn modelId="{AAB404A9-8399-4F81-9922-0190CC5DD3B6}" type="presParOf" srcId="{A005495F-804E-491B-B187-36CF437BC10A}" destId="{2EBAE69D-BACE-4BC0-8E73-EFAE3E60CA38}" srcOrd="1" destOrd="0" presId="urn:diagrams.loki3.com/BracketList+Icon"/>
    <dgm:cxn modelId="{33ED8CE8-AAC2-4B47-B0FC-AF4AA2B8BBC8}" type="presParOf" srcId="{A005495F-804E-491B-B187-36CF437BC10A}" destId="{ECE91915-7C73-4AA0-8D7A-99973CD1041B}" srcOrd="2" destOrd="0" presId="urn:diagrams.loki3.com/BracketList+Icon"/>
    <dgm:cxn modelId="{905C8C75-9A44-4838-B993-5B472EABBBB2}" type="presParOf" srcId="{A005495F-804E-491B-B187-36CF437BC10A}" destId="{5615775F-61D5-4695-95EF-9FB4A943A9BF}" srcOrd="3" destOrd="0" presId="urn:diagrams.loki3.com/BracketList+Icon"/>
    <dgm:cxn modelId="{42776BB0-EB4D-4E8D-8506-984056C0F3CB}" type="presParOf" srcId="{0CF43390-BEF9-490C-8989-E96901E8F382}" destId="{8254F660-4DB7-4037-A14C-57A775AABC41}" srcOrd="1" destOrd="0" presId="urn:diagrams.loki3.com/BracketList+Icon"/>
    <dgm:cxn modelId="{105D09F0-AF4C-4639-972C-3B415AD0B398}" type="presParOf" srcId="{0CF43390-BEF9-490C-8989-E96901E8F382}" destId="{3BA7FCD2-06D9-49ED-8A72-4D2F0A883F48}" srcOrd="2" destOrd="0" presId="urn:diagrams.loki3.com/BracketList+Icon"/>
    <dgm:cxn modelId="{A12CC481-362B-42D0-824A-E2C387CE43EA}" type="presParOf" srcId="{3BA7FCD2-06D9-49ED-8A72-4D2F0A883F48}" destId="{CDF3DFB9-BDDB-415C-B112-4BC461545A42}" srcOrd="0" destOrd="0" presId="urn:diagrams.loki3.com/BracketList+Icon"/>
    <dgm:cxn modelId="{9BA75A99-ECC6-46CA-84C9-5FE0A18FB312}" type="presParOf" srcId="{3BA7FCD2-06D9-49ED-8A72-4D2F0A883F48}" destId="{1B674FDE-50F2-41E5-B0D1-2BDC7B8549C3}" srcOrd="1" destOrd="0" presId="urn:diagrams.loki3.com/BracketList+Icon"/>
    <dgm:cxn modelId="{BE6488F6-6F82-4491-A81D-0C4612C13CB6}" type="presParOf" srcId="{3BA7FCD2-06D9-49ED-8A72-4D2F0A883F48}" destId="{3BE705A5-DA6A-4D9D-BDCB-31B55A3A58B9}" srcOrd="2" destOrd="0" presId="urn:diagrams.loki3.com/BracketList+Icon"/>
    <dgm:cxn modelId="{C8E4E207-F244-481F-B228-0D8648923A10}" type="presParOf" srcId="{3BA7FCD2-06D9-49ED-8A72-4D2F0A883F48}" destId="{C53396E3-8F9F-4CFD-A8D8-A60D6DB4BFE9}" srcOrd="3" destOrd="0" presId="urn:diagrams.loki3.com/BracketList+Icon"/>
    <dgm:cxn modelId="{C31CFEF4-A276-4EDC-8CDB-5CE52BC91F55}" type="presParOf" srcId="{0CF43390-BEF9-490C-8989-E96901E8F382}" destId="{A58AE61C-270F-4E4D-868D-22351E2BDEC9}" srcOrd="3" destOrd="0" presId="urn:diagrams.loki3.com/BracketList+Icon"/>
    <dgm:cxn modelId="{8B19DE2B-111B-4A56-B84A-7803F2836636}" type="presParOf" srcId="{0CF43390-BEF9-490C-8989-E96901E8F382}" destId="{C5FCD136-E8F3-4B13-943F-C7F46CB1A93E}" srcOrd="4" destOrd="0" presId="urn:diagrams.loki3.com/BracketList+Icon"/>
    <dgm:cxn modelId="{F82C9BA0-01F3-41FA-AD76-D4969AF533EF}" type="presParOf" srcId="{C5FCD136-E8F3-4B13-943F-C7F46CB1A93E}" destId="{C6CD54BC-F922-45BC-B8F3-FF3022F7AD4A}" srcOrd="0" destOrd="0" presId="urn:diagrams.loki3.com/BracketList+Icon"/>
    <dgm:cxn modelId="{5713D030-6EFB-4467-9A61-6A4451CBCB91}" type="presParOf" srcId="{C5FCD136-E8F3-4B13-943F-C7F46CB1A93E}" destId="{57761AB2-01EC-4921-B78E-A647EB0FC4DA}" srcOrd="1" destOrd="0" presId="urn:diagrams.loki3.com/BracketList+Icon"/>
    <dgm:cxn modelId="{00605EE4-8745-403C-BCAB-CF603A7A962E}" type="presParOf" srcId="{C5FCD136-E8F3-4B13-943F-C7F46CB1A93E}" destId="{0624A866-D57D-4931-B815-091A9DCE0668}" srcOrd="2" destOrd="0" presId="urn:diagrams.loki3.com/BracketList+Icon"/>
    <dgm:cxn modelId="{308D8C5F-5C79-4654-B8D4-D2BAA5260CFB}" type="presParOf" srcId="{C5FCD136-E8F3-4B13-943F-C7F46CB1A93E}" destId="{2B9A370A-F7A7-43BB-BC6D-3721297342A9}" srcOrd="3" destOrd="0" presId="urn:diagrams.loki3.com/BracketList+Icon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BD330F1-FA9E-460B-AD54-903EA9C4DEC1}" type="doc">
      <dgm:prSet loTypeId="urn:microsoft.com/office/officeart/2005/8/layout/venn1" loCatId="relationship" qsTypeId="urn:microsoft.com/office/officeart/2005/8/quickstyle/simple5" qsCatId="simple" csTypeId="urn:microsoft.com/office/officeart/2005/8/colors/colorful3" csCatId="colorful" phldr="1"/>
      <dgm:spPr/>
    </dgm:pt>
    <dgm:pt modelId="{39D7C005-8876-4890-9E53-54A8D7FE5FE9}">
      <dgm:prSet phldrT="[Текст]" custT="1"/>
      <dgm:spPr/>
      <dgm:t>
        <a:bodyPr/>
        <a:lstStyle/>
        <a:p>
          <a:r>
            <a:rPr lang="ru-RU" sz="2000" dirty="0"/>
            <a:t>Математические модели сетевых потоковых систем</a:t>
          </a:r>
        </a:p>
      </dgm:t>
    </dgm:pt>
    <dgm:pt modelId="{91DC93A9-3A37-427F-AC71-29235C0F5A76}" type="parTrans" cxnId="{C3456A04-4D6F-4DBC-93EB-C29F66DA0F5E}">
      <dgm:prSet/>
      <dgm:spPr/>
      <dgm:t>
        <a:bodyPr/>
        <a:lstStyle/>
        <a:p>
          <a:endParaRPr lang="ru-RU" sz="2800"/>
        </a:p>
      </dgm:t>
    </dgm:pt>
    <dgm:pt modelId="{219491B2-93CF-47C4-AB82-62BEEB62746F}" type="sibTrans" cxnId="{C3456A04-4D6F-4DBC-93EB-C29F66DA0F5E}">
      <dgm:prSet/>
      <dgm:spPr/>
      <dgm:t>
        <a:bodyPr/>
        <a:lstStyle/>
        <a:p>
          <a:endParaRPr lang="ru-RU" sz="2800"/>
        </a:p>
      </dgm:t>
    </dgm:pt>
    <dgm:pt modelId="{D3D1A834-4911-4B37-972B-A7B43E43C85A}">
      <dgm:prSet phldrT="[Текст]" custT="1"/>
      <dgm:spPr/>
      <dgm:t>
        <a:bodyPr/>
        <a:lstStyle/>
        <a:p>
          <a:r>
            <a:rPr lang="ru-RU" sz="2000" dirty="0"/>
            <a:t>Практические проблемы планирования и эксплуатации сетей</a:t>
          </a:r>
        </a:p>
      </dgm:t>
    </dgm:pt>
    <dgm:pt modelId="{6E1F61B6-BD94-4F77-A4F5-B482E2D6BA2E}" type="parTrans" cxnId="{ACBA7EF3-6848-4EF4-A22C-1B6ABCA80E81}">
      <dgm:prSet/>
      <dgm:spPr/>
      <dgm:t>
        <a:bodyPr/>
        <a:lstStyle/>
        <a:p>
          <a:endParaRPr lang="ru-RU" sz="2800"/>
        </a:p>
      </dgm:t>
    </dgm:pt>
    <dgm:pt modelId="{94CE23EA-6262-4CE0-AA39-84B7C8D18161}" type="sibTrans" cxnId="{ACBA7EF3-6848-4EF4-A22C-1B6ABCA80E81}">
      <dgm:prSet/>
      <dgm:spPr/>
      <dgm:t>
        <a:bodyPr/>
        <a:lstStyle/>
        <a:p>
          <a:endParaRPr lang="ru-RU" sz="2800"/>
        </a:p>
      </dgm:t>
    </dgm:pt>
    <dgm:pt modelId="{49E45997-566F-4C5E-B38C-6097D5AA317A}">
      <dgm:prSet phldrT="[Текст]" custT="1"/>
      <dgm:spPr/>
      <dgm:t>
        <a:bodyPr/>
        <a:lstStyle/>
        <a:p>
          <a:r>
            <a:rPr lang="ru-RU" sz="2000" dirty="0" err="1"/>
            <a:t>Телекомм</a:t>
          </a:r>
          <a:r>
            <a:rPr lang="en-US" sz="2000" dirty="0"/>
            <a:t>.</a:t>
          </a:r>
          <a:r>
            <a:rPr lang="ru-RU" sz="2000" dirty="0"/>
            <a:t> модели нагрузки и планирования сетей</a:t>
          </a:r>
        </a:p>
      </dgm:t>
    </dgm:pt>
    <dgm:pt modelId="{CF78535F-8FAB-44D1-A5C7-30D35B3070CD}" type="parTrans" cxnId="{F0D37684-CA27-45FF-BCB7-EEF1D828C1BE}">
      <dgm:prSet/>
      <dgm:spPr/>
      <dgm:t>
        <a:bodyPr/>
        <a:lstStyle/>
        <a:p>
          <a:endParaRPr lang="ru-RU" sz="2800"/>
        </a:p>
      </dgm:t>
    </dgm:pt>
    <dgm:pt modelId="{302844E6-B739-46DC-A9D0-2C17FE9E4ED9}" type="sibTrans" cxnId="{F0D37684-CA27-45FF-BCB7-EEF1D828C1BE}">
      <dgm:prSet/>
      <dgm:spPr/>
      <dgm:t>
        <a:bodyPr/>
        <a:lstStyle/>
        <a:p>
          <a:endParaRPr lang="ru-RU" sz="2800"/>
        </a:p>
      </dgm:t>
    </dgm:pt>
    <dgm:pt modelId="{EA2D038D-2F64-4695-87F3-FA29F82DD730}" type="pres">
      <dgm:prSet presAssocID="{FBD330F1-FA9E-460B-AD54-903EA9C4DEC1}" presName="compositeShape" presStyleCnt="0">
        <dgm:presLayoutVars>
          <dgm:chMax val="7"/>
          <dgm:dir/>
          <dgm:resizeHandles val="exact"/>
        </dgm:presLayoutVars>
      </dgm:prSet>
      <dgm:spPr/>
    </dgm:pt>
    <dgm:pt modelId="{3D41AEE1-7492-44B6-9462-E16F40E87C0F}" type="pres">
      <dgm:prSet presAssocID="{39D7C005-8876-4890-9E53-54A8D7FE5FE9}" presName="circ1" presStyleLbl="vennNode1" presStyleIdx="0" presStyleCnt="3"/>
      <dgm:spPr/>
    </dgm:pt>
    <dgm:pt modelId="{49BF54EC-5A07-432F-A727-88AFDF394413}" type="pres">
      <dgm:prSet presAssocID="{39D7C005-8876-4890-9E53-54A8D7FE5FE9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D9C80FDF-B661-42B7-9CEA-A835C6796511}" type="pres">
      <dgm:prSet presAssocID="{D3D1A834-4911-4B37-972B-A7B43E43C85A}" presName="circ2" presStyleLbl="vennNode1" presStyleIdx="1" presStyleCnt="3"/>
      <dgm:spPr/>
    </dgm:pt>
    <dgm:pt modelId="{8A285F7C-0326-47F7-ACA7-0D2E5F7857A3}" type="pres">
      <dgm:prSet presAssocID="{D3D1A834-4911-4B37-972B-A7B43E43C85A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6BD8BE0C-56A0-41E3-8947-39117592200D}" type="pres">
      <dgm:prSet presAssocID="{49E45997-566F-4C5E-B38C-6097D5AA317A}" presName="circ3" presStyleLbl="vennNode1" presStyleIdx="2" presStyleCnt="3"/>
      <dgm:spPr/>
    </dgm:pt>
    <dgm:pt modelId="{7787AF32-F280-4760-B24F-BFCEF2BD73BF}" type="pres">
      <dgm:prSet presAssocID="{49E45997-566F-4C5E-B38C-6097D5AA317A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C3456A04-4D6F-4DBC-93EB-C29F66DA0F5E}" srcId="{FBD330F1-FA9E-460B-AD54-903EA9C4DEC1}" destId="{39D7C005-8876-4890-9E53-54A8D7FE5FE9}" srcOrd="0" destOrd="0" parTransId="{91DC93A9-3A37-427F-AC71-29235C0F5A76}" sibTransId="{219491B2-93CF-47C4-AB82-62BEEB62746F}"/>
    <dgm:cxn modelId="{09E5091C-6523-4541-86FD-5F2B17ACB313}" type="presOf" srcId="{FBD330F1-FA9E-460B-AD54-903EA9C4DEC1}" destId="{EA2D038D-2F64-4695-87F3-FA29F82DD730}" srcOrd="0" destOrd="0" presId="urn:microsoft.com/office/officeart/2005/8/layout/venn1"/>
    <dgm:cxn modelId="{7279401C-ABCC-4291-BF7A-DD388BE90CD2}" type="presOf" srcId="{39D7C005-8876-4890-9E53-54A8D7FE5FE9}" destId="{49BF54EC-5A07-432F-A727-88AFDF394413}" srcOrd="1" destOrd="0" presId="urn:microsoft.com/office/officeart/2005/8/layout/venn1"/>
    <dgm:cxn modelId="{BE4F2745-79B8-45D5-892C-C59B05841546}" type="presOf" srcId="{D3D1A834-4911-4B37-972B-A7B43E43C85A}" destId="{D9C80FDF-B661-42B7-9CEA-A835C6796511}" srcOrd="0" destOrd="0" presId="urn:microsoft.com/office/officeart/2005/8/layout/venn1"/>
    <dgm:cxn modelId="{3B6BBE4F-FFE1-4094-9773-9D1309EE34F2}" type="presOf" srcId="{49E45997-566F-4C5E-B38C-6097D5AA317A}" destId="{7787AF32-F280-4760-B24F-BFCEF2BD73BF}" srcOrd="1" destOrd="0" presId="urn:microsoft.com/office/officeart/2005/8/layout/venn1"/>
    <dgm:cxn modelId="{F0D37684-CA27-45FF-BCB7-EEF1D828C1BE}" srcId="{FBD330F1-FA9E-460B-AD54-903EA9C4DEC1}" destId="{49E45997-566F-4C5E-B38C-6097D5AA317A}" srcOrd="2" destOrd="0" parTransId="{CF78535F-8FAB-44D1-A5C7-30D35B3070CD}" sibTransId="{302844E6-B739-46DC-A9D0-2C17FE9E4ED9}"/>
    <dgm:cxn modelId="{6447A289-794E-47BD-AACD-8261105D0707}" type="presOf" srcId="{49E45997-566F-4C5E-B38C-6097D5AA317A}" destId="{6BD8BE0C-56A0-41E3-8947-39117592200D}" srcOrd="0" destOrd="0" presId="urn:microsoft.com/office/officeart/2005/8/layout/venn1"/>
    <dgm:cxn modelId="{9A72F7A3-B285-47D1-B57B-1A70E3F0B6D2}" type="presOf" srcId="{39D7C005-8876-4890-9E53-54A8D7FE5FE9}" destId="{3D41AEE1-7492-44B6-9462-E16F40E87C0F}" srcOrd="0" destOrd="0" presId="urn:microsoft.com/office/officeart/2005/8/layout/venn1"/>
    <dgm:cxn modelId="{62BF7DB2-9FBE-4925-9710-1EEC21BC9088}" type="presOf" srcId="{D3D1A834-4911-4B37-972B-A7B43E43C85A}" destId="{8A285F7C-0326-47F7-ACA7-0D2E5F7857A3}" srcOrd="1" destOrd="0" presId="urn:microsoft.com/office/officeart/2005/8/layout/venn1"/>
    <dgm:cxn modelId="{ACBA7EF3-6848-4EF4-A22C-1B6ABCA80E81}" srcId="{FBD330F1-FA9E-460B-AD54-903EA9C4DEC1}" destId="{D3D1A834-4911-4B37-972B-A7B43E43C85A}" srcOrd="1" destOrd="0" parTransId="{6E1F61B6-BD94-4F77-A4F5-B482E2D6BA2E}" sibTransId="{94CE23EA-6262-4CE0-AA39-84B7C8D18161}"/>
    <dgm:cxn modelId="{00841BDF-BE6B-4BF6-96B8-D44A194F9671}" type="presParOf" srcId="{EA2D038D-2F64-4695-87F3-FA29F82DD730}" destId="{3D41AEE1-7492-44B6-9462-E16F40E87C0F}" srcOrd="0" destOrd="0" presId="urn:microsoft.com/office/officeart/2005/8/layout/venn1"/>
    <dgm:cxn modelId="{354F2E6F-0CB2-4676-B707-D01A944FB6DF}" type="presParOf" srcId="{EA2D038D-2F64-4695-87F3-FA29F82DD730}" destId="{49BF54EC-5A07-432F-A727-88AFDF394413}" srcOrd="1" destOrd="0" presId="urn:microsoft.com/office/officeart/2005/8/layout/venn1"/>
    <dgm:cxn modelId="{EA47CD6A-A237-48B6-8DE0-7674E22D8FAE}" type="presParOf" srcId="{EA2D038D-2F64-4695-87F3-FA29F82DD730}" destId="{D9C80FDF-B661-42B7-9CEA-A835C6796511}" srcOrd="2" destOrd="0" presId="urn:microsoft.com/office/officeart/2005/8/layout/venn1"/>
    <dgm:cxn modelId="{67D0A7ED-AB48-4E69-8156-8ED40967B1BA}" type="presParOf" srcId="{EA2D038D-2F64-4695-87F3-FA29F82DD730}" destId="{8A285F7C-0326-47F7-ACA7-0D2E5F7857A3}" srcOrd="3" destOrd="0" presId="urn:microsoft.com/office/officeart/2005/8/layout/venn1"/>
    <dgm:cxn modelId="{5742057E-BC71-43A4-B7AF-9EA7A30DD5CE}" type="presParOf" srcId="{EA2D038D-2F64-4695-87F3-FA29F82DD730}" destId="{6BD8BE0C-56A0-41E3-8947-39117592200D}" srcOrd="4" destOrd="0" presId="urn:microsoft.com/office/officeart/2005/8/layout/venn1"/>
    <dgm:cxn modelId="{02DE96C8-A4A7-4DC7-8670-5AF4021CB3BE}" type="presParOf" srcId="{EA2D038D-2F64-4695-87F3-FA29F82DD730}" destId="{7787AF32-F280-4760-B24F-BFCEF2BD73BF}" srcOrd="5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1DFF52E-23B2-4EE4-BC57-1AAF76756B42}" type="doc">
      <dgm:prSet loTypeId="urn:microsoft.com/office/officeart/2005/8/layout/radial4" loCatId="relationship" qsTypeId="urn:microsoft.com/office/officeart/2005/8/quickstyle/simple5" qsCatId="simple" csTypeId="urn:microsoft.com/office/officeart/2005/8/colors/colorful4" csCatId="colorful" phldr="1"/>
      <dgm:spPr/>
      <dgm:t>
        <a:bodyPr/>
        <a:lstStyle/>
        <a:p>
          <a:endParaRPr lang="ru-RU"/>
        </a:p>
      </dgm:t>
    </dgm:pt>
    <dgm:pt modelId="{5CB5B6F2-33A6-482F-91E2-DA8FDECB182F}">
      <dgm:prSet phldrT="[Текст]"/>
      <dgm:spPr/>
      <dgm:t>
        <a:bodyPr/>
        <a:lstStyle/>
        <a:p>
          <a:r>
            <a:rPr lang="ru-RU" dirty="0"/>
            <a:t>Трудности применения потоковых моделей</a:t>
          </a:r>
        </a:p>
      </dgm:t>
    </dgm:pt>
    <dgm:pt modelId="{9727BEF7-B531-4BE8-AA0B-24B7F75B87E3}" type="parTrans" cxnId="{61FB6368-C4BA-4EC7-88D4-4B928435C01E}">
      <dgm:prSet/>
      <dgm:spPr/>
      <dgm:t>
        <a:bodyPr/>
        <a:lstStyle/>
        <a:p>
          <a:endParaRPr lang="ru-RU"/>
        </a:p>
      </dgm:t>
    </dgm:pt>
    <dgm:pt modelId="{3B9B435A-D701-4997-BA9C-28D5A8C16AE7}" type="sibTrans" cxnId="{61FB6368-C4BA-4EC7-88D4-4B928435C01E}">
      <dgm:prSet/>
      <dgm:spPr/>
      <dgm:t>
        <a:bodyPr/>
        <a:lstStyle/>
        <a:p>
          <a:endParaRPr lang="ru-RU"/>
        </a:p>
      </dgm:t>
    </dgm:pt>
    <dgm:pt modelId="{041111F8-AEA8-40D2-AAC6-635878A6D380}">
      <dgm:prSet phldrT="[Текст]"/>
      <dgm:spPr/>
      <dgm:t>
        <a:bodyPr/>
        <a:lstStyle/>
        <a:p>
          <a:r>
            <a:rPr lang="ru-RU" dirty="0"/>
            <a:t>Наличие входящего и исходящего потоков </a:t>
          </a:r>
        </a:p>
      </dgm:t>
    </dgm:pt>
    <dgm:pt modelId="{81B53EF2-CE6D-4FB7-8BD4-1CAA9F146873}" type="parTrans" cxnId="{9FE91304-E901-4225-90A8-FF1E552D7130}">
      <dgm:prSet/>
      <dgm:spPr/>
      <dgm:t>
        <a:bodyPr/>
        <a:lstStyle/>
        <a:p>
          <a:endParaRPr lang="ru-RU"/>
        </a:p>
      </dgm:t>
    </dgm:pt>
    <dgm:pt modelId="{E2A8A2B5-638B-4CF7-A596-B2719707ADF2}" type="sibTrans" cxnId="{9FE91304-E901-4225-90A8-FF1E552D7130}">
      <dgm:prSet/>
      <dgm:spPr/>
      <dgm:t>
        <a:bodyPr/>
        <a:lstStyle/>
        <a:p>
          <a:endParaRPr lang="ru-RU"/>
        </a:p>
      </dgm:t>
    </dgm:pt>
    <dgm:pt modelId="{509B50AE-DA64-4FC7-9C04-4CD3B89BEAD0}">
      <dgm:prSet phldrT="[Текст]"/>
      <dgm:spPr/>
      <dgm:t>
        <a:bodyPr/>
        <a:lstStyle/>
        <a:p>
          <a:r>
            <a:rPr lang="ru-RU" dirty="0"/>
            <a:t>Большая роль пропускной способности узлового оборудования</a:t>
          </a:r>
        </a:p>
      </dgm:t>
    </dgm:pt>
    <dgm:pt modelId="{14E82E1D-44E3-40DB-92D4-9FA96E81E453}" type="parTrans" cxnId="{1D8ABDCD-9D36-41B7-9FC9-C4EF2E773D6D}">
      <dgm:prSet/>
      <dgm:spPr/>
      <dgm:t>
        <a:bodyPr/>
        <a:lstStyle/>
        <a:p>
          <a:endParaRPr lang="ru-RU"/>
        </a:p>
      </dgm:t>
    </dgm:pt>
    <dgm:pt modelId="{F42459B4-AD3B-49CF-984A-532247E31C15}" type="sibTrans" cxnId="{1D8ABDCD-9D36-41B7-9FC9-C4EF2E773D6D}">
      <dgm:prSet/>
      <dgm:spPr/>
      <dgm:t>
        <a:bodyPr/>
        <a:lstStyle/>
        <a:p>
          <a:endParaRPr lang="ru-RU"/>
        </a:p>
      </dgm:t>
    </dgm:pt>
    <dgm:pt modelId="{A382C0E1-ECE3-4730-AFFF-48136CE6E3E7}">
      <dgm:prSet phldrT="[Текст]"/>
      <dgm:spPr/>
      <dgm:t>
        <a:bodyPr/>
        <a:lstStyle/>
        <a:p>
          <a:r>
            <a:rPr lang="ru-RU" dirty="0"/>
            <a:t>Неравномерность по времени потребностей абонентов</a:t>
          </a:r>
        </a:p>
      </dgm:t>
    </dgm:pt>
    <dgm:pt modelId="{D4B45CFF-2759-44D0-AB73-ADF8A0F49B17}" type="parTrans" cxnId="{FB07C118-F533-46A4-BD08-53E910C3D966}">
      <dgm:prSet/>
      <dgm:spPr/>
      <dgm:t>
        <a:bodyPr/>
        <a:lstStyle/>
        <a:p>
          <a:endParaRPr lang="ru-RU"/>
        </a:p>
      </dgm:t>
    </dgm:pt>
    <dgm:pt modelId="{4E0C1576-F677-475A-8C83-543E0F73CE4C}" type="sibTrans" cxnId="{FB07C118-F533-46A4-BD08-53E910C3D966}">
      <dgm:prSet/>
      <dgm:spPr/>
      <dgm:t>
        <a:bodyPr/>
        <a:lstStyle/>
        <a:p>
          <a:endParaRPr lang="ru-RU"/>
        </a:p>
      </dgm:t>
    </dgm:pt>
    <dgm:pt modelId="{BA82FB07-F5D5-43AD-BE04-F3AD0AA0AEB2}" type="pres">
      <dgm:prSet presAssocID="{71DFF52E-23B2-4EE4-BC57-1AAF76756B42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9ECAA76B-EACD-496C-8062-E89AA67BE045}" type="pres">
      <dgm:prSet presAssocID="{5CB5B6F2-33A6-482F-91E2-DA8FDECB182F}" presName="centerShape" presStyleLbl="node0" presStyleIdx="0" presStyleCnt="1"/>
      <dgm:spPr/>
    </dgm:pt>
    <dgm:pt modelId="{18940F5A-7309-4E0A-AC29-93724C61B8E3}" type="pres">
      <dgm:prSet presAssocID="{81B53EF2-CE6D-4FB7-8BD4-1CAA9F146873}" presName="parTrans" presStyleLbl="bgSibTrans2D1" presStyleIdx="0" presStyleCnt="3"/>
      <dgm:spPr/>
    </dgm:pt>
    <dgm:pt modelId="{F4A7B630-C762-47CE-AB2E-6EFAE0B5D65F}" type="pres">
      <dgm:prSet presAssocID="{041111F8-AEA8-40D2-AAC6-635878A6D380}" presName="node" presStyleLbl="node1" presStyleIdx="0" presStyleCnt="3">
        <dgm:presLayoutVars>
          <dgm:bulletEnabled val="1"/>
        </dgm:presLayoutVars>
      </dgm:prSet>
      <dgm:spPr/>
    </dgm:pt>
    <dgm:pt modelId="{9025A043-93D0-4FC4-A051-595B28C96C51}" type="pres">
      <dgm:prSet presAssocID="{14E82E1D-44E3-40DB-92D4-9FA96E81E453}" presName="parTrans" presStyleLbl="bgSibTrans2D1" presStyleIdx="1" presStyleCnt="3"/>
      <dgm:spPr/>
    </dgm:pt>
    <dgm:pt modelId="{AF4A996E-FDFE-4B08-A0AC-F90E1B3D5A48}" type="pres">
      <dgm:prSet presAssocID="{509B50AE-DA64-4FC7-9C04-4CD3B89BEAD0}" presName="node" presStyleLbl="node1" presStyleIdx="1" presStyleCnt="3">
        <dgm:presLayoutVars>
          <dgm:bulletEnabled val="1"/>
        </dgm:presLayoutVars>
      </dgm:prSet>
      <dgm:spPr/>
    </dgm:pt>
    <dgm:pt modelId="{5FC5ED5A-51D9-4EC2-99EC-3500BDBB74E1}" type="pres">
      <dgm:prSet presAssocID="{D4B45CFF-2759-44D0-AB73-ADF8A0F49B17}" presName="parTrans" presStyleLbl="bgSibTrans2D1" presStyleIdx="2" presStyleCnt="3"/>
      <dgm:spPr/>
    </dgm:pt>
    <dgm:pt modelId="{703F7754-504B-4855-80CA-34D7269BE9DD}" type="pres">
      <dgm:prSet presAssocID="{A382C0E1-ECE3-4730-AFFF-48136CE6E3E7}" presName="node" presStyleLbl="node1" presStyleIdx="2" presStyleCnt="3">
        <dgm:presLayoutVars>
          <dgm:bulletEnabled val="1"/>
        </dgm:presLayoutVars>
      </dgm:prSet>
      <dgm:spPr/>
    </dgm:pt>
  </dgm:ptLst>
  <dgm:cxnLst>
    <dgm:cxn modelId="{9FE91304-E901-4225-90A8-FF1E552D7130}" srcId="{5CB5B6F2-33A6-482F-91E2-DA8FDECB182F}" destId="{041111F8-AEA8-40D2-AAC6-635878A6D380}" srcOrd="0" destOrd="0" parTransId="{81B53EF2-CE6D-4FB7-8BD4-1CAA9F146873}" sibTransId="{E2A8A2B5-638B-4CF7-A596-B2719707ADF2}"/>
    <dgm:cxn modelId="{FB07C118-F533-46A4-BD08-53E910C3D966}" srcId="{5CB5B6F2-33A6-482F-91E2-DA8FDECB182F}" destId="{A382C0E1-ECE3-4730-AFFF-48136CE6E3E7}" srcOrd="2" destOrd="0" parTransId="{D4B45CFF-2759-44D0-AB73-ADF8A0F49B17}" sibTransId="{4E0C1576-F677-475A-8C83-543E0F73CE4C}"/>
    <dgm:cxn modelId="{564E8D3A-5B96-4D16-BCE1-03DDC7FADA7B}" type="presOf" srcId="{041111F8-AEA8-40D2-AAC6-635878A6D380}" destId="{F4A7B630-C762-47CE-AB2E-6EFAE0B5D65F}" srcOrd="0" destOrd="0" presId="urn:microsoft.com/office/officeart/2005/8/layout/radial4"/>
    <dgm:cxn modelId="{61FB6368-C4BA-4EC7-88D4-4B928435C01E}" srcId="{71DFF52E-23B2-4EE4-BC57-1AAF76756B42}" destId="{5CB5B6F2-33A6-482F-91E2-DA8FDECB182F}" srcOrd="0" destOrd="0" parTransId="{9727BEF7-B531-4BE8-AA0B-24B7F75B87E3}" sibTransId="{3B9B435A-D701-4997-BA9C-28D5A8C16AE7}"/>
    <dgm:cxn modelId="{0B027150-A958-42C6-A3E6-E657CE64D533}" type="presOf" srcId="{D4B45CFF-2759-44D0-AB73-ADF8A0F49B17}" destId="{5FC5ED5A-51D9-4EC2-99EC-3500BDBB74E1}" srcOrd="0" destOrd="0" presId="urn:microsoft.com/office/officeart/2005/8/layout/radial4"/>
    <dgm:cxn modelId="{56745189-F8B0-4043-9337-2A303D44EE4B}" type="presOf" srcId="{5CB5B6F2-33A6-482F-91E2-DA8FDECB182F}" destId="{9ECAA76B-EACD-496C-8062-E89AA67BE045}" srcOrd="0" destOrd="0" presId="urn:microsoft.com/office/officeart/2005/8/layout/radial4"/>
    <dgm:cxn modelId="{1D154793-AEE4-4420-8C85-ABC1FED96691}" type="presOf" srcId="{509B50AE-DA64-4FC7-9C04-4CD3B89BEAD0}" destId="{AF4A996E-FDFE-4B08-A0AC-F90E1B3D5A48}" srcOrd="0" destOrd="0" presId="urn:microsoft.com/office/officeart/2005/8/layout/radial4"/>
    <dgm:cxn modelId="{D98FCCA4-B8F7-4FDD-A1F4-4910C24B4035}" type="presOf" srcId="{81B53EF2-CE6D-4FB7-8BD4-1CAA9F146873}" destId="{18940F5A-7309-4E0A-AC29-93724C61B8E3}" srcOrd="0" destOrd="0" presId="urn:microsoft.com/office/officeart/2005/8/layout/radial4"/>
    <dgm:cxn modelId="{1D8ABDCD-9D36-41B7-9FC9-C4EF2E773D6D}" srcId="{5CB5B6F2-33A6-482F-91E2-DA8FDECB182F}" destId="{509B50AE-DA64-4FC7-9C04-4CD3B89BEAD0}" srcOrd="1" destOrd="0" parTransId="{14E82E1D-44E3-40DB-92D4-9FA96E81E453}" sibTransId="{F42459B4-AD3B-49CF-984A-532247E31C15}"/>
    <dgm:cxn modelId="{5925DAE7-2FDA-4EC9-AC83-9E65521207E9}" type="presOf" srcId="{A382C0E1-ECE3-4730-AFFF-48136CE6E3E7}" destId="{703F7754-504B-4855-80CA-34D7269BE9DD}" srcOrd="0" destOrd="0" presId="urn:microsoft.com/office/officeart/2005/8/layout/radial4"/>
    <dgm:cxn modelId="{D7BC3BEB-D140-41C5-8242-1081443BA814}" type="presOf" srcId="{14E82E1D-44E3-40DB-92D4-9FA96E81E453}" destId="{9025A043-93D0-4FC4-A051-595B28C96C51}" srcOrd="0" destOrd="0" presId="urn:microsoft.com/office/officeart/2005/8/layout/radial4"/>
    <dgm:cxn modelId="{78E201F3-D99F-4CFE-9B91-821CFD9E8ADD}" type="presOf" srcId="{71DFF52E-23B2-4EE4-BC57-1AAF76756B42}" destId="{BA82FB07-F5D5-43AD-BE04-F3AD0AA0AEB2}" srcOrd="0" destOrd="0" presId="urn:microsoft.com/office/officeart/2005/8/layout/radial4"/>
    <dgm:cxn modelId="{87244B1E-79EF-4108-A744-C2059BCB83BA}" type="presParOf" srcId="{BA82FB07-F5D5-43AD-BE04-F3AD0AA0AEB2}" destId="{9ECAA76B-EACD-496C-8062-E89AA67BE045}" srcOrd="0" destOrd="0" presId="urn:microsoft.com/office/officeart/2005/8/layout/radial4"/>
    <dgm:cxn modelId="{40B61B9D-3E61-43B5-8107-D5A924B6F8C3}" type="presParOf" srcId="{BA82FB07-F5D5-43AD-BE04-F3AD0AA0AEB2}" destId="{18940F5A-7309-4E0A-AC29-93724C61B8E3}" srcOrd="1" destOrd="0" presId="urn:microsoft.com/office/officeart/2005/8/layout/radial4"/>
    <dgm:cxn modelId="{AC897A18-4139-4050-A6BC-955EB0E79414}" type="presParOf" srcId="{BA82FB07-F5D5-43AD-BE04-F3AD0AA0AEB2}" destId="{F4A7B630-C762-47CE-AB2E-6EFAE0B5D65F}" srcOrd="2" destOrd="0" presId="urn:microsoft.com/office/officeart/2005/8/layout/radial4"/>
    <dgm:cxn modelId="{59D37C66-FF2A-4DBF-89E0-FF36D044CB9D}" type="presParOf" srcId="{BA82FB07-F5D5-43AD-BE04-F3AD0AA0AEB2}" destId="{9025A043-93D0-4FC4-A051-595B28C96C51}" srcOrd="3" destOrd="0" presId="urn:microsoft.com/office/officeart/2005/8/layout/radial4"/>
    <dgm:cxn modelId="{E4C6FF8C-2E97-471D-979E-F20285CF8B44}" type="presParOf" srcId="{BA82FB07-F5D5-43AD-BE04-F3AD0AA0AEB2}" destId="{AF4A996E-FDFE-4B08-A0AC-F90E1B3D5A48}" srcOrd="4" destOrd="0" presId="urn:microsoft.com/office/officeart/2005/8/layout/radial4"/>
    <dgm:cxn modelId="{DFDD7E5E-1CF7-442A-9862-E27AFF4B828A}" type="presParOf" srcId="{BA82FB07-F5D5-43AD-BE04-F3AD0AA0AEB2}" destId="{5FC5ED5A-51D9-4EC2-99EC-3500BDBB74E1}" srcOrd="5" destOrd="0" presId="urn:microsoft.com/office/officeart/2005/8/layout/radial4"/>
    <dgm:cxn modelId="{4DBAE691-4E99-4FC3-9F8C-9B7CFAC0137E}" type="presParOf" srcId="{BA82FB07-F5D5-43AD-BE04-F3AD0AA0AEB2}" destId="{703F7754-504B-4855-80CA-34D7269BE9DD}" srcOrd="6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3A069B3-841A-4C52-9639-D935BC2A2722}" type="doc">
      <dgm:prSet loTypeId="urn:microsoft.com/office/officeart/2005/8/layout/StepDownProcess" loCatId="process" qsTypeId="urn:microsoft.com/office/officeart/2005/8/quickstyle/simple5" qsCatId="simple" csTypeId="urn:microsoft.com/office/officeart/2005/8/colors/colorful3" csCatId="colorful" phldr="1"/>
      <dgm:spPr/>
      <dgm:t>
        <a:bodyPr/>
        <a:lstStyle/>
        <a:p>
          <a:endParaRPr lang="ru-RU"/>
        </a:p>
      </dgm:t>
    </dgm:pt>
    <dgm:pt modelId="{C44C0998-B843-4A35-B2FA-0554BE3BF162}">
      <dgm:prSet phldrT="[Текст]"/>
      <dgm:spPr/>
      <dgm:t>
        <a:bodyPr/>
        <a:lstStyle/>
        <a:p>
          <a:r>
            <a:rPr lang="ru-RU" dirty="0"/>
            <a:t>Оценка качества существующей СПД</a:t>
          </a:r>
        </a:p>
      </dgm:t>
    </dgm:pt>
    <dgm:pt modelId="{3ADB28EC-1966-48A2-8D02-71530EEDE267}" type="parTrans" cxnId="{B58B2C12-B81E-42D5-A8FF-F9D5703D2274}">
      <dgm:prSet/>
      <dgm:spPr/>
      <dgm:t>
        <a:bodyPr/>
        <a:lstStyle/>
        <a:p>
          <a:endParaRPr lang="ru-RU"/>
        </a:p>
      </dgm:t>
    </dgm:pt>
    <dgm:pt modelId="{6BB10D27-3C8D-41A8-9C7C-D5F0ED2DEBF1}" type="sibTrans" cxnId="{B58B2C12-B81E-42D5-A8FF-F9D5703D2274}">
      <dgm:prSet/>
      <dgm:spPr/>
      <dgm:t>
        <a:bodyPr/>
        <a:lstStyle/>
        <a:p>
          <a:endParaRPr lang="ru-RU"/>
        </a:p>
      </dgm:t>
    </dgm:pt>
    <dgm:pt modelId="{B60CAF3B-E974-423C-B2F4-89D9ADBFDE96}">
      <dgm:prSet phldrT="[Текст]"/>
      <dgm:spPr/>
      <dgm:t>
        <a:bodyPr/>
        <a:lstStyle/>
        <a:p>
          <a:r>
            <a:rPr lang="ru-RU" b="1" dirty="0"/>
            <a:t>Многокритериальная оценка качества </a:t>
          </a:r>
          <a:br>
            <a:rPr lang="ru-RU" b="1" dirty="0"/>
          </a:br>
          <a:r>
            <a:rPr lang="ru-RU" b="1" dirty="0"/>
            <a:t>по системе иерархических показателей</a:t>
          </a:r>
        </a:p>
      </dgm:t>
    </dgm:pt>
    <dgm:pt modelId="{34700DE6-C340-4DE6-937B-76982138557B}" type="parTrans" cxnId="{0B8813EA-6109-4653-808B-D7710D3BFBC3}">
      <dgm:prSet/>
      <dgm:spPr/>
      <dgm:t>
        <a:bodyPr/>
        <a:lstStyle/>
        <a:p>
          <a:endParaRPr lang="ru-RU"/>
        </a:p>
      </dgm:t>
    </dgm:pt>
    <dgm:pt modelId="{CA958E0F-6E25-401B-9CF5-ABAEA7429134}" type="sibTrans" cxnId="{0B8813EA-6109-4653-808B-D7710D3BFBC3}">
      <dgm:prSet/>
      <dgm:spPr/>
      <dgm:t>
        <a:bodyPr/>
        <a:lstStyle/>
        <a:p>
          <a:endParaRPr lang="ru-RU"/>
        </a:p>
      </dgm:t>
    </dgm:pt>
    <dgm:pt modelId="{08419FA6-8C4A-439B-B4E9-008BB52BC381}">
      <dgm:prSet phldrT="[Текст]"/>
      <dgm:spPr/>
      <dgm:t>
        <a:bodyPr/>
        <a:lstStyle/>
        <a:p>
          <a:r>
            <a:rPr lang="ru-RU" dirty="0"/>
            <a:t>Планирование модификации сети для повышения качества</a:t>
          </a:r>
        </a:p>
      </dgm:t>
    </dgm:pt>
    <dgm:pt modelId="{820287FD-023F-40C6-B755-D938FFBBC629}" type="parTrans" cxnId="{219C0A0A-20DD-4C2D-B947-1EEAF4E5ED27}">
      <dgm:prSet/>
      <dgm:spPr/>
      <dgm:t>
        <a:bodyPr/>
        <a:lstStyle/>
        <a:p>
          <a:endParaRPr lang="ru-RU"/>
        </a:p>
      </dgm:t>
    </dgm:pt>
    <dgm:pt modelId="{915C3AB4-1104-483C-AE21-032A62BCB5FF}" type="sibTrans" cxnId="{219C0A0A-20DD-4C2D-B947-1EEAF4E5ED27}">
      <dgm:prSet/>
      <dgm:spPr/>
      <dgm:t>
        <a:bodyPr/>
        <a:lstStyle/>
        <a:p>
          <a:endParaRPr lang="ru-RU"/>
        </a:p>
      </dgm:t>
    </dgm:pt>
    <dgm:pt modelId="{EF9121C2-F4EC-48A8-A344-0E7713802850}">
      <dgm:prSet phldrT="[Текст]"/>
      <dgm:spPr/>
      <dgm:t>
        <a:bodyPr/>
        <a:lstStyle/>
        <a:p>
          <a:r>
            <a:rPr lang="ru-RU" b="1" dirty="0"/>
            <a:t>Решение задачи модификации сети для повышения качества оказываемых услуг.</a:t>
          </a:r>
        </a:p>
      </dgm:t>
    </dgm:pt>
    <dgm:pt modelId="{BB795D1A-1E66-4D86-9BBB-54CF2374FF85}" type="parTrans" cxnId="{986EA9D7-D417-4034-8448-16B9F51F5C82}">
      <dgm:prSet/>
      <dgm:spPr/>
      <dgm:t>
        <a:bodyPr/>
        <a:lstStyle/>
        <a:p>
          <a:endParaRPr lang="ru-RU"/>
        </a:p>
      </dgm:t>
    </dgm:pt>
    <dgm:pt modelId="{A4D408D4-EA27-49D6-BACA-9E7BE6EBA4EE}" type="sibTrans" cxnId="{986EA9D7-D417-4034-8448-16B9F51F5C82}">
      <dgm:prSet/>
      <dgm:spPr/>
      <dgm:t>
        <a:bodyPr/>
        <a:lstStyle/>
        <a:p>
          <a:endParaRPr lang="ru-RU"/>
        </a:p>
      </dgm:t>
    </dgm:pt>
    <dgm:pt modelId="{D34E3872-9EEB-4F8F-A183-19D15FB2161F}">
      <dgm:prSet phldrT="[Текст]"/>
      <dgm:spPr/>
      <dgm:t>
        <a:bodyPr/>
        <a:lstStyle/>
        <a:p>
          <a:r>
            <a:rPr lang="ru-RU" b="1" dirty="0"/>
            <a:t>Учет интересов абонентов в качестве предоставляемых услуг</a:t>
          </a:r>
        </a:p>
      </dgm:t>
    </dgm:pt>
    <dgm:pt modelId="{0D20E6B4-AAD3-4508-9EB3-1621254A9900}" type="parTrans" cxnId="{93511AE4-F9AF-4B76-A5C3-83D3F4F644F9}">
      <dgm:prSet/>
      <dgm:spPr/>
      <dgm:t>
        <a:bodyPr/>
        <a:lstStyle/>
        <a:p>
          <a:endParaRPr lang="ru-RU"/>
        </a:p>
      </dgm:t>
    </dgm:pt>
    <dgm:pt modelId="{1F691226-F21E-4185-A905-55EB19A21AA4}" type="sibTrans" cxnId="{93511AE4-F9AF-4B76-A5C3-83D3F4F644F9}">
      <dgm:prSet/>
      <dgm:spPr/>
      <dgm:t>
        <a:bodyPr/>
        <a:lstStyle/>
        <a:p>
          <a:endParaRPr lang="ru-RU"/>
        </a:p>
      </dgm:t>
    </dgm:pt>
    <dgm:pt modelId="{748E7ABD-1046-4BF1-9ECD-1F9F0F565F3D}">
      <dgm:prSet phldrT="[Текст]"/>
      <dgm:spPr/>
      <dgm:t>
        <a:bodyPr/>
        <a:lstStyle/>
        <a:p>
          <a:r>
            <a:rPr lang="ru-RU" b="1" dirty="0"/>
            <a:t>Планирование режимов работы и нагрузки</a:t>
          </a:r>
        </a:p>
      </dgm:t>
    </dgm:pt>
    <dgm:pt modelId="{34DBA379-1AA6-48D6-82CE-4D0E16643D69}" type="parTrans" cxnId="{2BFF6C32-3D4C-4AA3-8612-88977EBD4BA9}">
      <dgm:prSet/>
      <dgm:spPr/>
      <dgm:t>
        <a:bodyPr/>
        <a:lstStyle/>
        <a:p>
          <a:endParaRPr lang="ru-RU"/>
        </a:p>
      </dgm:t>
    </dgm:pt>
    <dgm:pt modelId="{E5B359D9-2842-4C78-B02E-749F37255D0A}" type="sibTrans" cxnId="{2BFF6C32-3D4C-4AA3-8612-88977EBD4BA9}">
      <dgm:prSet/>
      <dgm:spPr/>
      <dgm:t>
        <a:bodyPr/>
        <a:lstStyle/>
        <a:p>
          <a:endParaRPr lang="ru-RU"/>
        </a:p>
      </dgm:t>
    </dgm:pt>
    <dgm:pt modelId="{98ECB708-96E8-4EF5-875A-A47C3E127661}">
      <dgm:prSet phldrT="[Текст]"/>
      <dgm:spPr/>
      <dgm:t>
        <a:bodyPr/>
        <a:lstStyle/>
        <a:p>
          <a:r>
            <a:rPr lang="ru-RU" b="1" dirty="0"/>
            <a:t>Изменение топологии сети</a:t>
          </a:r>
        </a:p>
      </dgm:t>
    </dgm:pt>
    <dgm:pt modelId="{4F2E694D-65ED-414A-AFFE-9CC43FD320B4}" type="parTrans" cxnId="{89A03429-400D-40F9-B667-251ADC8B2EA9}">
      <dgm:prSet/>
      <dgm:spPr/>
      <dgm:t>
        <a:bodyPr/>
        <a:lstStyle/>
        <a:p>
          <a:endParaRPr lang="ru-RU"/>
        </a:p>
      </dgm:t>
    </dgm:pt>
    <dgm:pt modelId="{B50D10D0-EE0A-4344-9ECD-E043E249D4D7}" type="sibTrans" cxnId="{89A03429-400D-40F9-B667-251ADC8B2EA9}">
      <dgm:prSet/>
      <dgm:spPr/>
      <dgm:t>
        <a:bodyPr/>
        <a:lstStyle/>
        <a:p>
          <a:endParaRPr lang="ru-RU"/>
        </a:p>
      </dgm:t>
    </dgm:pt>
    <dgm:pt modelId="{703BD1F7-637C-4DBC-865B-DD4090DAF84B}">
      <dgm:prSet phldrT="[Текст]"/>
      <dgm:spPr/>
      <dgm:t>
        <a:bodyPr/>
        <a:lstStyle/>
        <a:p>
          <a:r>
            <a:rPr lang="ru-RU" b="1" dirty="0"/>
            <a:t>Изменение пропускной способности каналов и узлов</a:t>
          </a:r>
        </a:p>
      </dgm:t>
    </dgm:pt>
    <dgm:pt modelId="{E727992A-4348-4694-968D-A22B9B798A58}" type="parTrans" cxnId="{34422C20-9301-49CC-B170-230CAFC08515}">
      <dgm:prSet/>
      <dgm:spPr/>
      <dgm:t>
        <a:bodyPr/>
        <a:lstStyle/>
        <a:p>
          <a:endParaRPr lang="ru-RU"/>
        </a:p>
      </dgm:t>
    </dgm:pt>
    <dgm:pt modelId="{D730F723-D3BA-4A06-9781-30E89B921661}" type="sibTrans" cxnId="{34422C20-9301-49CC-B170-230CAFC08515}">
      <dgm:prSet/>
      <dgm:spPr/>
      <dgm:t>
        <a:bodyPr/>
        <a:lstStyle/>
        <a:p>
          <a:endParaRPr lang="ru-RU"/>
        </a:p>
      </dgm:t>
    </dgm:pt>
    <dgm:pt modelId="{E03862B1-5746-4E59-9500-50CED8F86613}">
      <dgm:prSet phldrT="[Текст]"/>
      <dgm:spPr/>
      <dgm:t>
        <a:bodyPr/>
        <a:lstStyle/>
        <a:p>
          <a:r>
            <a:rPr lang="ru-RU" b="1" dirty="0"/>
            <a:t>Качественная информация о предпочтениях при оценке</a:t>
          </a:r>
        </a:p>
      </dgm:t>
    </dgm:pt>
    <dgm:pt modelId="{5721033C-D57C-4E6E-AA30-6FB19C755208}" type="parTrans" cxnId="{082ECC72-A02A-4A9A-8CC5-68C543A0930D}">
      <dgm:prSet/>
      <dgm:spPr/>
      <dgm:t>
        <a:bodyPr/>
        <a:lstStyle/>
        <a:p>
          <a:endParaRPr lang="ru-RU"/>
        </a:p>
      </dgm:t>
    </dgm:pt>
    <dgm:pt modelId="{8D35D4AE-5ED9-4B7E-B97B-B1904F753071}" type="sibTrans" cxnId="{082ECC72-A02A-4A9A-8CC5-68C543A0930D}">
      <dgm:prSet/>
      <dgm:spPr/>
      <dgm:t>
        <a:bodyPr/>
        <a:lstStyle/>
        <a:p>
          <a:endParaRPr lang="ru-RU"/>
        </a:p>
      </dgm:t>
    </dgm:pt>
    <dgm:pt modelId="{F4B7C310-DB91-4F09-94CE-3B447CD2D081}" type="pres">
      <dgm:prSet presAssocID="{53A069B3-841A-4C52-9639-D935BC2A2722}" presName="rootnode" presStyleCnt="0">
        <dgm:presLayoutVars>
          <dgm:chMax/>
          <dgm:chPref/>
          <dgm:dir/>
          <dgm:animLvl val="lvl"/>
        </dgm:presLayoutVars>
      </dgm:prSet>
      <dgm:spPr/>
    </dgm:pt>
    <dgm:pt modelId="{E6C3CDDB-311A-4CE5-BE5D-768D198CC02A}" type="pres">
      <dgm:prSet presAssocID="{C44C0998-B843-4A35-B2FA-0554BE3BF162}" presName="composite" presStyleCnt="0"/>
      <dgm:spPr/>
    </dgm:pt>
    <dgm:pt modelId="{A634E3E8-CA66-4BD8-AFBC-CD639A43507C}" type="pres">
      <dgm:prSet presAssocID="{C44C0998-B843-4A35-B2FA-0554BE3BF162}" presName="bentUpArrow1" presStyleLbl="alignImgPlace1" presStyleIdx="0" presStyleCnt="1"/>
      <dgm:spPr/>
    </dgm:pt>
    <dgm:pt modelId="{7972E9F6-BEB9-4890-B739-89E44A81C20C}" type="pres">
      <dgm:prSet presAssocID="{C44C0998-B843-4A35-B2FA-0554BE3BF162}" presName="ParentText" presStyleLbl="node1" presStyleIdx="0" presStyleCnt="2">
        <dgm:presLayoutVars>
          <dgm:chMax val="1"/>
          <dgm:chPref val="1"/>
          <dgm:bulletEnabled val="1"/>
        </dgm:presLayoutVars>
      </dgm:prSet>
      <dgm:spPr/>
    </dgm:pt>
    <dgm:pt modelId="{D2E00A69-8043-42A8-803D-4408227C6945}" type="pres">
      <dgm:prSet presAssocID="{C44C0998-B843-4A35-B2FA-0554BE3BF162}" presName="ChildText" presStyleLbl="revTx" presStyleIdx="0" presStyleCnt="2">
        <dgm:presLayoutVars>
          <dgm:chMax val="0"/>
          <dgm:chPref val="0"/>
          <dgm:bulletEnabled val="1"/>
        </dgm:presLayoutVars>
      </dgm:prSet>
      <dgm:spPr/>
    </dgm:pt>
    <dgm:pt modelId="{640C9062-E0A3-451F-85BE-4688E8627070}" type="pres">
      <dgm:prSet presAssocID="{6BB10D27-3C8D-41A8-9C7C-D5F0ED2DEBF1}" presName="sibTrans" presStyleCnt="0"/>
      <dgm:spPr/>
    </dgm:pt>
    <dgm:pt modelId="{0F51C8FF-7A5B-455F-8A24-14923153285C}" type="pres">
      <dgm:prSet presAssocID="{08419FA6-8C4A-439B-B4E9-008BB52BC381}" presName="composite" presStyleCnt="0"/>
      <dgm:spPr/>
    </dgm:pt>
    <dgm:pt modelId="{D6A8CB8D-AD88-444F-933D-32BBA610E0AC}" type="pres">
      <dgm:prSet presAssocID="{08419FA6-8C4A-439B-B4E9-008BB52BC381}" presName="ParentText" presStyleLbl="node1" presStyleIdx="1" presStyleCnt="2">
        <dgm:presLayoutVars>
          <dgm:chMax val="1"/>
          <dgm:chPref val="1"/>
          <dgm:bulletEnabled val="1"/>
        </dgm:presLayoutVars>
      </dgm:prSet>
      <dgm:spPr/>
    </dgm:pt>
    <dgm:pt modelId="{23BEDF78-8396-4EB8-903B-AB2982FF6485}" type="pres">
      <dgm:prSet presAssocID="{08419FA6-8C4A-439B-B4E9-008BB52BC381}" presName="FinalChildText" presStyleLbl="revTx" presStyleIdx="1" presStyleCnt="2">
        <dgm:presLayoutVars>
          <dgm:chMax val="0"/>
          <dgm:chPref val="0"/>
          <dgm:bulletEnabled val="1"/>
        </dgm:presLayoutVars>
      </dgm:prSet>
      <dgm:spPr/>
    </dgm:pt>
  </dgm:ptLst>
  <dgm:cxnLst>
    <dgm:cxn modelId="{219C0A0A-20DD-4C2D-B947-1EEAF4E5ED27}" srcId="{53A069B3-841A-4C52-9639-D935BC2A2722}" destId="{08419FA6-8C4A-439B-B4E9-008BB52BC381}" srcOrd="1" destOrd="0" parTransId="{820287FD-023F-40C6-B755-D938FFBBC629}" sibTransId="{915C3AB4-1104-483C-AE21-032A62BCB5FF}"/>
    <dgm:cxn modelId="{B58B2C12-B81E-42D5-A8FF-F9D5703D2274}" srcId="{53A069B3-841A-4C52-9639-D935BC2A2722}" destId="{C44C0998-B843-4A35-B2FA-0554BE3BF162}" srcOrd="0" destOrd="0" parTransId="{3ADB28EC-1966-48A2-8D02-71530EEDE267}" sibTransId="{6BB10D27-3C8D-41A8-9C7C-D5F0ED2DEBF1}"/>
    <dgm:cxn modelId="{34422C20-9301-49CC-B170-230CAFC08515}" srcId="{EF9121C2-F4EC-48A8-A344-0E7713802850}" destId="{703BD1F7-637C-4DBC-865B-DD4090DAF84B}" srcOrd="1" destOrd="0" parTransId="{E727992A-4348-4694-968D-A22B9B798A58}" sibTransId="{D730F723-D3BA-4A06-9781-30E89B921661}"/>
    <dgm:cxn modelId="{528BE620-A089-4F28-B2E8-10395F857C0F}" type="presOf" srcId="{53A069B3-841A-4C52-9639-D935BC2A2722}" destId="{F4B7C310-DB91-4F09-94CE-3B447CD2D081}" srcOrd="0" destOrd="0" presId="urn:microsoft.com/office/officeart/2005/8/layout/StepDownProcess"/>
    <dgm:cxn modelId="{89A03429-400D-40F9-B667-251ADC8B2EA9}" srcId="{EF9121C2-F4EC-48A8-A344-0E7713802850}" destId="{98ECB708-96E8-4EF5-875A-A47C3E127661}" srcOrd="0" destOrd="0" parTransId="{4F2E694D-65ED-414A-AFFE-9CC43FD320B4}" sibTransId="{B50D10D0-EE0A-4344-9ECD-E043E249D4D7}"/>
    <dgm:cxn modelId="{723A772F-DF40-443C-9037-A067F73F9229}" type="presOf" srcId="{98ECB708-96E8-4EF5-875A-A47C3E127661}" destId="{23BEDF78-8396-4EB8-903B-AB2982FF6485}" srcOrd="0" destOrd="1" presId="urn:microsoft.com/office/officeart/2005/8/layout/StepDownProcess"/>
    <dgm:cxn modelId="{2BFF6C32-3D4C-4AA3-8612-88977EBD4BA9}" srcId="{08419FA6-8C4A-439B-B4E9-008BB52BC381}" destId="{748E7ABD-1046-4BF1-9ECD-1F9F0F565F3D}" srcOrd="1" destOrd="0" parTransId="{34DBA379-1AA6-48D6-82CE-4D0E16643D69}" sibTransId="{E5B359D9-2842-4C78-B02E-749F37255D0A}"/>
    <dgm:cxn modelId="{6645735B-764B-4F98-AA04-A9CF5A6E968F}" type="presOf" srcId="{B60CAF3B-E974-423C-B2F4-89D9ADBFDE96}" destId="{D2E00A69-8043-42A8-803D-4408227C6945}" srcOrd="0" destOrd="0" presId="urn:microsoft.com/office/officeart/2005/8/layout/StepDownProcess"/>
    <dgm:cxn modelId="{1E52F762-0FCF-435A-BF77-07BB687D36DB}" type="presOf" srcId="{E03862B1-5746-4E59-9500-50CED8F86613}" destId="{D2E00A69-8043-42A8-803D-4408227C6945}" srcOrd="0" destOrd="2" presId="urn:microsoft.com/office/officeart/2005/8/layout/StepDownProcess"/>
    <dgm:cxn modelId="{E7C3DF43-805A-4DC7-8AC3-3F60821070D7}" type="presOf" srcId="{08419FA6-8C4A-439B-B4E9-008BB52BC381}" destId="{D6A8CB8D-AD88-444F-933D-32BBA610E0AC}" srcOrd="0" destOrd="0" presId="urn:microsoft.com/office/officeart/2005/8/layout/StepDownProcess"/>
    <dgm:cxn modelId="{082ECC72-A02A-4A9A-8CC5-68C543A0930D}" srcId="{C44C0998-B843-4A35-B2FA-0554BE3BF162}" destId="{E03862B1-5746-4E59-9500-50CED8F86613}" srcOrd="2" destOrd="0" parTransId="{5721033C-D57C-4E6E-AA30-6FB19C755208}" sibTransId="{8D35D4AE-5ED9-4B7E-B97B-B1904F753071}"/>
    <dgm:cxn modelId="{F67F4388-9E72-466B-9EBB-BB423C5F15EA}" type="presOf" srcId="{748E7ABD-1046-4BF1-9ECD-1F9F0F565F3D}" destId="{23BEDF78-8396-4EB8-903B-AB2982FF6485}" srcOrd="0" destOrd="3" presId="urn:microsoft.com/office/officeart/2005/8/layout/StepDownProcess"/>
    <dgm:cxn modelId="{B97D7B8C-3278-4A8C-B60F-0B6CE5FD1875}" type="presOf" srcId="{703BD1F7-637C-4DBC-865B-DD4090DAF84B}" destId="{23BEDF78-8396-4EB8-903B-AB2982FF6485}" srcOrd="0" destOrd="2" presId="urn:microsoft.com/office/officeart/2005/8/layout/StepDownProcess"/>
    <dgm:cxn modelId="{42F159A4-3286-4819-AF3B-A32C4B17D24F}" type="presOf" srcId="{EF9121C2-F4EC-48A8-A344-0E7713802850}" destId="{23BEDF78-8396-4EB8-903B-AB2982FF6485}" srcOrd="0" destOrd="0" presId="urn:microsoft.com/office/officeart/2005/8/layout/StepDownProcess"/>
    <dgm:cxn modelId="{B5253CB3-93D0-43C8-9B75-AC5C13ED0828}" type="presOf" srcId="{D34E3872-9EEB-4F8F-A183-19D15FB2161F}" destId="{D2E00A69-8043-42A8-803D-4408227C6945}" srcOrd="0" destOrd="1" presId="urn:microsoft.com/office/officeart/2005/8/layout/StepDownProcess"/>
    <dgm:cxn modelId="{24BF10CE-2942-4DD1-A57A-851E834C1B28}" type="presOf" srcId="{C44C0998-B843-4A35-B2FA-0554BE3BF162}" destId="{7972E9F6-BEB9-4890-B739-89E44A81C20C}" srcOrd="0" destOrd="0" presId="urn:microsoft.com/office/officeart/2005/8/layout/StepDownProcess"/>
    <dgm:cxn modelId="{986EA9D7-D417-4034-8448-16B9F51F5C82}" srcId="{08419FA6-8C4A-439B-B4E9-008BB52BC381}" destId="{EF9121C2-F4EC-48A8-A344-0E7713802850}" srcOrd="0" destOrd="0" parTransId="{BB795D1A-1E66-4D86-9BBB-54CF2374FF85}" sibTransId="{A4D408D4-EA27-49D6-BACA-9E7BE6EBA4EE}"/>
    <dgm:cxn modelId="{93511AE4-F9AF-4B76-A5C3-83D3F4F644F9}" srcId="{C44C0998-B843-4A35-B2FA-0554BE3BF162}" destId="{D34E3872-9EEB-4F8F-A183-19D15FB2161F}" srcOrd="1" destOrd="0" parTransId="{0D20E6B4-AAD3-4508-9EB3-1621254A9900}" sibTransId="{1F691226-F21E-4185-A905-55EB19A21AA4}"/>
    <dgm:cxn modelId="{0B8813EA-6109-4653-808B-D7710D3BFBC3}" srcId="{C44C0998-B843-4A35-B2FA-0554BE3BF162}" destId="{B60CAF3B-E974-423C-B2F4-89D9ADBFDE96}" srcOrd="0" destOrd="0" parTransId="{34700DE6-C340-4DE6-937B-76982138557B}" sibTransId="{CA958E0F-6E25-401B-9CF5-ABAEA7429134}"/>
    <dgm:cxn modelId="{37E5E992-6282-4D36-BBEE-B6E8FA85C928}" type="presParOf" srcId="{F4B7C310-DB91-4F09-94CE-3B447CD2D081}" destId="{E6C3CDDB-311A-4CE5-BE5D-768D198CC02A}" srcOrd="0" destOrd="0" presId="urn:microsoft.com/office/officeart/2005/8/layout/StepDownProcess"/>
    <dgm:cxn modelId="{84C1D932-BB01-4A08-A1FC-98BDC4EFF8BD}" type="presParOf" srcId="{E6C3CDDB-311A-4CE5-BE5D-768D198CC02A}" destId="{A634E3E8-CA66-4BD8-AFBC-CD639A43507C}" srcOrd="0" destOrd="0" presId="urn:microsoft.com/office/officeart/2005/8/layout/StepDownProcess"/>
    <dgm:cxn modelId="{245DEF76-201A-48D5-A771-E2A77C5D4B4C}" type="presParOf" srcId="{E6C3CDDB-311A-4CE5-BE5D-768D198CC02A}" destId="{7972E9F6-BEB9-4890-B739-89E44A81C20C}" srcOrd="1" destOrd="0" presId="urn:microsoft.com/office/officeart/2005/8/layout/StepDownProcess"/>
    <dgm:cxn modelId="{711BCB17-6691-4812-85D8-0536852B4F88}" type="presParOf" srcId="{E6C3CDDB-311A-4CE5-BE5D-768D198CC02A}" destId="{D2E00A69-8043-42A8-803D-4408227C6945}" srcOrd="2" destOrd="0" presId="urn:microsoft.com/office/officeart/2005/8/layout/StepDownProcess"/>
    <dgm:cxn modelId="{BEBC14E3-9890-47C7-9E6C-9DB02364A8C6}" type="presParOf" srcId="{F4B7C310-DB91-4F09-94CE-3B447CD2D081}" destId="{640C9062-E0A3-451F-85BE-4688E8627070}" srcOrd="1" destOrd="0" presId="urn:microsoft.com/office/officeart/2005/8/layout/StepDownProcess"/>
    <dgm:cxn modelId="{EF39B2DE-ADF3-450B-9AF2-0A2A616EE5D5}" type="presParOf" srcId="{F4B7C310-DB91-4F09-94CE-3B447CD2D081}" destId="{0F51C8FF-7A5B-455F-8A24-14923153285C}" srcOrd="2" destOrd="0" presId="urn:microsoft.com/office/officeart/2005/8/layout/StepDownProcess"/>
    <dgm:cxn modelId="{848F77DD-89E2-4A1E-99B3-58C4DF21843E}" type="presParOf" srcId="{0F51C8FF-7A5B-455F-8A24-14923153285C}" destId="{D6A8CB8D-AD88-444F-933D-32BBA610E0AC}" srcOrd="0" destOrd="0" presId="urn:microsoft.com/office/officeart/2005/8/layout/StepDownProcess"/>
    <dgm:cxn modelId="{D14C7FC1-2B0B-471F-ABCA-AAFB53926A8D}" type="presParOf" srcId="{0F51C8FF-7A5B-455F-8A24-14923153285C}" destId="{23BEDF78-8396-4EB8-903B-AB2982FF6485}" srcOrd="1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A7FB351B-02D8-49E2-AF7B-8723076C4EE3}" type="doc">
      <dgm:prSet loTypeId="urn:microsoft.com/office/officeart/2005/8/layout/vProcess5" loCatId="process" qsTypeId="urn:microsoft.com/office/officeart/2005/8/quickstyle/simple5" qsCatId="simple" csTypeId="urn:microsoft.com/office/officeart/2005/8/colors/colorful3" csCatId="colorful" phldr="1"/>
      <dgm:spPr/>
      <dgm:t>
        <a:bodyPr/>
        <a:lstStyle/>
        <a:p>
          <a:endParaRPr lang="ru-RU"/>
        </a:p>
      </dgm:t>
    </dgm:pt>
    <dgm:pt modelId="{758D4785-D47B-482C-B5A7-C343863AB379}">
      <dgm:prSet/>
      <dgm:spPr/>
      <dgm:t>
        <a:bodyPr/>
        <a:lstStyle/>
        <a:p>
          <a:r>
            <a:rPr lang="ru-RU" dirty="0"/>
            <a:t>В случае неудовлетворенности абонентов решается задача модификации параметров сети путем повышения производительности оборудования узлов коммутации. </a:t>
          </a:r>
        </a:p>
      </dgm:t>
    </dgm:pt>
    <dgm:pt modelId="{EAD7D159-4C23-43F8-B9E5-286370C4042D}" type="parTrans" cxnId="{856FCD9C-9A65-47B1-A1B7-9DE2DB574BC4}">
      <dgm:prSet/>
      <dgm:spPr/>
      <dgm:t>
        <a:bodyPr/>
        <a:lstStyle/>
        <a:p>
          <a:endParaRPr lang="ru-RU"/>
        </a:p>
      </dgm:t>
    </dgm:pt>
    <dgm:pt modelId="{4BFA766C-1762-4BDA-8826-F874D771B1BB}" type="sibTrans" cxnId="{856FCD9C-9A65-47B1-A1B7-9DE2DB574BC4}">
      <dgm:prSet/>
      <dgm:spPr/>
      <dgm:t>
        <a:bodyPr/>
        <a:lstStyle/>
        <a:p>
          <a:endParaRPr lang="ru-RU"/>
        </a:p>
      </dgm:t>
    </dgm:pt>
    <dgm:pt modelId="{91DD9CD9-D526-4456-8FF5-5C59507C7E99}">
      <dgm:prSet/>
      <dgm:spPr/>
      <dgm:t>
        <a:bodyPr/>
        <a:lstStyle/>
        <a:p>
          <a:r>
            <a:rPr lang="ru-RU" dirty="0"/>
            <a:t>Если повысить скорость и качество работы сети путем модификации узлов невозможно, то решается задача модификации топологии сети</a:t>
          </a:r>
        </a:p>
      </dgm:t>
    </dgm:pt>
    <dgm:pt modelId="{93416C20-33D2-4044-9111-FA98C0143968}" type="parTrans" cxnId="{F8632CF4-8002-497F-A6C3-91ECA9BB266B}">
      <dgm:prSet/>
      <dgm:spPr/>
      <dgm:t>
        <a:bodyPr/>
        <a:lstStyle/>
        <a:p>
          <a:endParaRPr lang="ru-RU"/>
        </a:p>
      </dgm:t>
    </dgm:pt>
    <dgm:pt modelId="{22A39134-C349-4127-B93B-9178D63B5844}" type="sibTrans" cxnId="{F8632CF4-8002-497F-A6C3-91ECA9BB266B}">
      <dgm:prSet/>
      <dgm:spPr/>
      <dgm:t>
        <a:bodyPr/>
        <a:lstStyle/>
        <a:p>
          <a:endParaRPr lang="ru-RU"/>
        </a:p>
      </dgm:t>
    </dgm:pt>
    <dgm:pt modelId="{EE686D66-BDEF-4D6D-A1EE-6A31E1893CCB}">
      <dgm:prSet phldrT="[Текст]"/>
      <dgm:spPr/>
      <dgm:t>
        <a:bodyPr/>
        <a:lstStyle/>
        <a:p>
          <a:r>
            <a:rPr lang="ru-RU" dirty="0"/>
            <a:t>Если такой поток сети существует, то модификация сети не требуется</a:t>
          </a:r>
        </a:p>
      </dgm:t>
    </dgm:pt>
    <dgm:pt modelId="{8382078D-6F1F-464A-920C-40E2BF6F5FE6}" type="parTrans" cxnId="{C07F9773-0095-406E-A49D-C4CEB0D2E895}">
      <dgm:prSet/>
      <dgm:spPr/>
      <dgm:t>
        <a:bodyPr/>
        <a:lstStyle/>
        <a:p>
          <a:endParaRPr lang="ru-RU"/>
        </a:p>
      </dgm:t>
    </dgm:pt>
    <dgm:pt modelId="{8865FAA9-B635-455E-B206-D6B11F2B4BB8}" type="sibTrans" cxnId="{C07F9773-0095-406E-A49D-C4CEB0D2E895}">
      <dgm:prSet/>
      <dgm:spPr/>
      <dgm:t>
        <a:bodyPr/>
        <a:lstStyle/>
        <a:p>
          <a:endParaRPr lang="ru-RU"/>
        </a:p>
      </dgm:t>
    </dgm:pt>
    <dgm:pt modelId="{5937A95B-008F-439D-A750-8DBC6F59A7DB}">
      <dgm:prSet/>
      <dgm:spPr/>
      <dgm:t>
        <a:bodyPr/>
        <a:lstStyle/>
        <a:p>
          <a:r>
            <a:rPr lang="ru-RU" dirty="0"/>
            <a:t>Минимизация стоимости дополнительно приобретаемого оборудования узлов коммутации и/или стоимости дополнительных работ по повышению пропускной способности узлов и обеспечению качества.</a:t>
          </a:r>
        </a:p>
      </dgm:t>
    </dgm:pt>
    <dgm:pt modelId="{FC188683-0358-488D-8D11-D356CC5D52F1}" type="parTrans" cxnId="{90E00F40-DC2C-4D26-A68E-C9CB3BABF6BF}">
      <dgm:prSet/>
      <dgm:spPr/>
      <dgm:t>
        <a:bodyPr/>
        <a:lstStyle/>
        <a:p>
          <a:endParaRPr lang="ru-RU"/>
        </a:p>
      </dgm:t>
    </dgm:pt>
    <dgm:pt modelId="{A5777970-BD60-4185-8556-2AD9EF1FDD7A}" type="sibTrans" cxnId="{90E00F40-DC2C-4D26-A68E-C9CB3BABF6BF}">
      <dgm:prSet/>
      <dgm:spPr/>
      <dgm:t>
        <a:bodyPr/>
        <a:lstStyle/>
        <a:p>
          <a:endParaRPr lang="ru-RU"/>
        </a:p>
      </dgm:t>
    </dgm:pt>
    <dgm:pt modelId="{04A04743-49D8-4D9F-BDA2-41F0D31F1373}">
      <dgm:prSet/>
      <dgm:spPr/>
      <dgm:t>
        <a:bodyPr/>
        <a:lstStyle/>
        <a:p>
          <a:r>
            <a:rPr lang="ru-RU" dirty="0"/>
            <a:t>Поиск рационального варианта строительства новых каналов для достижения качества при минимизации стоимости.</a:t>
          </a:r>
        </a:p>
      </dgm:t>
    </dgm:pt>
    <dgm:pt modelId="{A04D77AA-33F6-4D66-90E1-559E12080F45}" type="parTrans" cxnId="{44DBEDF6-7942-4421-B38D-84B6EAA3E6B5}">
      <dgm:prSet/>
      <dgm:spPr/>
      <dgm:t>
        <a:bodyPr/>
        <a:lstStyle/>
        <a:p>
          <a:endParaRPr lang="ru-RU"/>
        </a:p>
      </dgm:t>
    </dgm:pt>
    <dgm:pt modelId="{3F2AAE4C-9AE3-4C40-9BE9-725D500D42CE}" type="sibTrans" cxnId="{44DBEDF6-7942-4421-B38D-84B6EAA3E6B5}">
      <dgm:prSet/>
      <dgm:spPr/>
      <dgm:t>
        <a:bodyPr/>
        <a:lstStyle/>
        <a:p>
          <a:endParaRPr lang="ru-RU"/>
        </a:p>
      </dgm:t>
    </dgm:pt>
    <dgm:pt modelId="{7806EAA1-AE0C-4CCB-B11C-7E52BC302BB9}">
      <dgm:prSet phldrT="[Текст]"/>
      <dgm:spPr/>
      <dgm:t>
        <a:bodyPr/>
        <a:lstStyle/>
        <a:p>
          <a:r>
            <a:rPr lang="ru-RU" dirty="0"/>
            <a:t>Поиск допустимого решения для потока сети при условии удовлетворения всех подключенных абонентов по скорости и качеству.</a:t>
          </a:r>
        </a:p>
      </dgm:t>
    </dgm:pt>
    <dgm:pt modelId="{13103E8B-5828-418A-855B-802905D77E31}" type="parTrans" cxnId="{E33F2258-598A-47F1-995F-A608F6FA2219}">
      <dgm:prSet/>
      <dgm:spPr/>
      <dgm:t>
        <a:bodyPr/>
        <a:lstStyle/>
        <a:p>
          <a:endParaRPr lang="ru-RU"/>
        </a:p>
      </dgm:t>
    </dgm:pt>
    <dgm:pt modelId="{0F08ED4F-26C8-40B3-8E3F-6EBF09A449E0}" type="sibTrans" cxnId="{E33F2258-598A-47F1-995F-A608F6FA2219}">
      <dgm:prSet/>
      <dgm:spPr/>
      <dgm:t>
        <a:bodyPr/>
        <a:lstStyle/>
        <a:p>
          <a:endParaRPr lang="ru-RU"/>
        </a:p>
      </dgm:t>
    </dgm:pt>
    <dgm:pt modelId="{7D30E558-8F4F-4E20-BAF0-601AFE6938FB}" type="pres">
      <dgm:prSet presAssocID="{A7FB351B-02D8-49E2-AF7B-8723076C4EE3}" presName="outerComposite" presStyleCnt="0">
        <dgm:presLayoutVars>
          <dgm:chMax val="5"/>
          <dgm:dir/>
          <dgm:resizeHandles val="exact"/>
        </dgm:presLayoutVars>
      </dgm:prSet>
      <dgm:spPr/>
    </dgm:pt>
    <dgm:pt modelId="{A4870812-644B-4BA4-994F-FB29F26AFFAF}" type="pres">
      <dgm:prSet presAssocID="{A7FB351B-02D8-49E2-AF7B-8723076C4EE3}" presName="dummyMaxCanvas" presStyleCnt="0">
        <dgm:presLayoutVars/>
      </dgm:prSet>
      <dgm:spPr/>
    </dgm:pt>
    <dgm:pt modelId="{0DADA77A-333F-463A-BCAA-AECD4B382BA9}" type="pres">
      <dgm:prSet presAssocID="{A7FB351B-02D8-49E2-AF7B-8723076C4EE3}" presName="ThreeNodes_1" presStyleLbl="node1" presStyleIdx="0" presStyleCnt="3">
        <dgm:presLayoutVars>
          <dgm:bulletEnabled val="1"/>
        </dgm:presLayoutVars>
      </dgm:prSet>
      <dgm:spPr/>
    </dgm:pt>
    <dgm:pt modelId="{66647FF8-0A96-48D2-9F16-A41CC0223FAE}" type="pres">
      <dgm:prSet presAssocID="{A7FB351B-02D8-49E2-AF7B-8723076C4EE3}" presName="ThreeNodes_2" presStyleLbl="node1" presStyleIdx="1" presStyleCnt="3">
        <dgm:presLayoutVars>
          <dgm:bulletEnabled val="1"/>
        </dgm:presLayoutVars>
      </dgm:prSet>
      <dgm:spPr/>
    </dgm:pt>
    <dgm:pt modelId="{ED386820-22D7-4048-9ECC-1686BCA9EEF1}" type="pres">
      <dgm:prSet presAssocID="{A7FB351B-02D8-49E2-AF7B-8723076C4EE3}" presName="ThreeNodes_3" presStyleLbl="node1" presStyleIdx="2" presStyleCnt="3">
        <dgm:presLayoutVars>
          <dgm:bulletEnabled val="1"/>
        </dgm:presLayoutVars>
      </dgm:prSet>
      <dgm:spPr/>
    </dgm:pt>
    <dgm:pt modelId="{D349DAB6-6CA5-432B-8CBF-E39386FA70A9}" type="pres">
      <dgm:prSet presAssocID="{A7FB351B-02D8-49E2-AF7B-8723076C4EE3}" presName="ThreeConn_1-2" presStyleLbl="fgAccFollowNode1" presStyleIdx="0" presStyleCnt="2">
        <dgm:presLayoutVars>
          <dgm:bulletEnabled val="1"/>
        </dgm:presLayoutVars>
      </dgm:prSet>
      <dgm:spPr/>
    </dgm:pt>
    <dgm:pt modelId="{830E75C0-032E-4A6B-8447-FA3CB84AFEAC}" type="pres">
      <dgm:prSet presAssocID="{A7FB351B-02D8-49E2-AF7B-8723076C4EE3}" presName="ThreeConn_2-3" presStyleLbl="fgAccFollowNode1" presStyleIdx="1" presStyleCnt="2">
        <dgm:presLayoutVars>
          <dgm:bulletEnabled val="1"/>
        </dgm:presLayoutVars>
      </dgm:prSet>
      <dgm:spPr/>
    </dgm:pt>
    <dgm:pt modelId="{20F51493-5709-4B81-8394-E3D90804E472}" type="pres">
      <dgm:prSet presAssocID="{A7FB351B-02D8-49E2-AF7B-8723076C4EE3}" presName="ThreeNodes_1_text" presStyleLbl="node1" presStyleIdx="2" presStyleCnt="3">
        <dgm:presLayoutVars>
          <dgm:bulletEnabled val="1"/>
        </dgm:presLayoutVars>
      </dgm:prSet>
      <dgm:spPr/>
    </dgm:pt>
    <dgm:pt modelId="{C9B9E9EB-C3D2-4F2C-93A8-6D647C006705}" type="pres">
      <dgm:prSet presAssocID="{A7FB351B-02D8-49E2-AF7B-8723076C4EE3}" presName="ThreeNodes_2_text" presStyleLbl="node1" presStyleIdx="2" presStyleCnt="3">
        <dgm:presLayoutVars>
          <dgm:bulletEnabled val="1"/>
        </dgm:presLayoutVars>
      </dgm:prSet>
      <dgm:spPr/>
    </dgm:pt>
    <dgm:pt modelId="{8172CE95-AFCF-4E39-9AD3-F684EED5A9EB}" type="pres">
      <dgm:prSet presAssocID="{A7FB351B-02D8-49E2-AF7B-8723076C4EE3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F5B7B604-F609-419D-9771-AC23DBD1362E}" type="presOf" srcId="{A7FB351B-02D8-49E2-AF7B-8723076C4EE3}" destId="{7D30E558-8F4F-4E20-BAF0-601AFE6938FB}" srcOrd="0" destOrd="0" presId="urn:microsoft.com/office/officeart/2005/8/layout/vProcess5"/>
    <dgm:cxn modelId="{E092B111-9226-47B6-949E-3D98A6B1CD9F}" type="presOf" srcId="{04A04743-49D8-4D9F-BDA2-41F0D31F1373}" destId="{ED386820-22D7-4048-9ECC-1686BCA9EEF1}" srcOrd="0" destOrd="1" presId="urn:microsoft.com/office/officeart/2005/8/layout/vProcess5"/>
    <dgm:cxn modelId="{53888D22-FD53-4F6A-8E9F-37F1C3B2B9F9}" type="presOf" srcId="{04A04743-49D8-4D9F-BDA2-41F0D31F1373}" destId="{8172CE95-AFCF-4E39-9AD3-F684EED5A9EB}" srcOrd="1" destOrd="1" presId="urn:microsoft.com/office/officeart/2005/8/layout/vProcess5"/>
    <dgm:cxn modelId="{9E36953F-3CFE-469D-8BFB-E7E99BC2133D}" type="presOf" srcId="{EE686D66-BDEF-4D6D-A1EE-6A31E1893CCB}" destId="{0DADA77A-333F-463A-BCAA-AECD4B382BA9}" srcOrd="0" destOrd="1" presId="urn:microsoft.com/office/officeart/2005/8/layout/vProcess5"/>
    <dgm:cxn modelId="{90E00F40-DC2C-4D26-A68E-C9CB3BABF6BF}" srcId="{758D4785-D47B-482C-B5A7-C343863AB379}" destId="{5937A95B-008F-439D-A750-8DBC6F59A7DB}" srcOrd="0" destOrd="0" parTransId="{FC188683-0358-488D-8D11-D356CC5D52F1}" sibTransId="{A5777970-BD60-4185-8556-2AD9EF1FDD7A}"/>
    <dgm:cxn modelId="{35702570-3354-4B45-B82A-794659908568}" type="presOf" srcId="{758D4785-D47B-482C-B5A7-C343863AB379}" destId="{66647FF8-0A96-48D2-9F16-A41CC0223FAE}" srcOrd="0" destOrd="0" presId="urn:microsoft.com/office/officeart/2005/8/layout/vProcess5"/>
    <dgm:cxn modelId="{C07F9773-0095-406E-A49D-C4CEB0D2E895}" srcId="{7806EAA1-AE0C-4CCB-B11C-7E52BC302BB9}" destId="{EE686D66-BDEF-4D6D-A1EE-6A31E1893CCB}" srcOrd="0" destOrd="0" parTransId="{8382078D-6F1F-464A-920C-40E2BF6F5FE6}" sibTransId="{8865FAA9-B635-455E-B206-D6B11F2B4BB8}"/>
    <dgm:cxn modelId="{E33F2258-598A-47F1-995F-A608F6FA2219}" srcId="{A7FB351B-02D8-49E2-AF7B-8723076C4EE3}" destId="{7806EAA1-AE0C-4CCB-B11C-7E52BC302BB9}" srcOrd="0" destOrd="0" parTransId="{13103E8B-5828-418A-855B-802905D77E31}" sibTransId="{0F08ED4F-26C8-40B3-8E3F-6EBF09A449E0}"/>
    <dgm:cxn modelId="{97EC7579-67B7-4345-A94D-16B1D7DD51AD}" type="presOf" srcId="{5937A95B-008F-439D-A750-8DBC6F59A7DB}" destId="{C9B9E9EB-C3D2-4F2C-93A8-6D647C006705}" srcOrd="1" destOrd="1" presId="urn:microsoft.com/office/officeart/2005/8/layout/vProcess5"/>
    <dgm:cxn modelId="{0B9AB559-43CA-44AD-A348-9F91585C0576}" type="presOf" srcId="{0F08ED4F-26C8-40B3-8E3F-6EBF09A449E0}" destId="{D349DAB6-6CA5-432B-8CBF-E39386FA70A9}" srcOrd="0" destOrd="0" presId="urn:microsoft.com/office/officeart/2005/8/layout/vProcess5"/>
    <dgm:cxn modelId="{37D92C89-D1F5-42EF-985F-DC0F239AB0B5}" type="presOf" srcId="{7806EAA1-AE0C-4CCB-B11C-7E52BC302BB9}" destId="{0DADA77A-333F-463A-BCAA-AECD4B382BA9}" srcOrd="0" destOrd="0" presId="urn:microsoft.com/office/officeart/2005/8/layout/vProcess5"/>
    <dgm:cxn modelId="{046A7B90-7651-4F9E-A441-A18B0A465C0F}" type="presOf" srcId="{7806EAA1-AE0C-4CCB-B11C-7E52BC302BB9}" destId="{20F51493-5709-4B81-8394-E3D90804E472}" srcOrd="1" destOrd="0" presId="urn:microsoft.com/office/officeart/2005/8/layout/vProcess5"/>
    <dgm:cxn modelId="{856FCD9C-9A65-47B1-A1B7-9DE2DB574BC4}" srcId="{A7FB351B-02D8-49E2-AF7B-8723076C4EE3}" destId="{758D4785-D47B-482C-B5A7-C343863AB379}" srcOrd="1" destOrd="0" parTransId="{EAD7D159-4C23-43F8-B9E5-286370C4042D}" sibTransId="{4BFA766C-1762-4BDA-8826-F874D771B1BB}"/>
    <dgm:cxn modelId="{839C39AB-0ADD-415D-B518-6E08E7643D49}" type="presOf" srcId="{91DD9CD9-D526-4456-8FF5-5C59507C7E99}" destId="{8172CE95-AFCF-4E39-9AD3-F684EED5A9EB}" srcOrd="1" destOrd="0" presId="urn:microsoft.com/office/officeart/2005/8/layout/vProcess5"/>
    <dgm:cxn modelId="{A44D29AC-3E47-4C8F-A406-8E18AA1DEDB6}" type="presOf" srcId="{4BFA766C-1762-4BDA-8826-F874D771B1BB}" destId="{830E75C0-032E-4A6B-8447-FA3CB84AFEAC}" srcOrd="0" destOrd="0" presId="urn:microsoft.com/office/officeart/2005/8/layout/vProcess5"/>
    <dgm:cxn modelId="{030944B2-DC98-4668-B966-993BA738D3F1}" type="presOf" srcId="{758D4785-D47B-482C-B5A7-C343863AB379}" destId="{C9B9E9EB-C3D2-4F2C-93A8-6D647C006705}" srcOrd="1" destOrd="0" presId="urn:microsoft.com/office/officeart/2005/8/layout/vProcess5"/>
    <dgm:cxn modelId="{90D49EDA-5A65-4981-9D08-999BFAA843A8}" type="presOf" srcId="{EE686D66-BDEF-4D6D-A1EE-6A31E1893CCB}" destId="{20F51493-5709-4B81-8394-E3D90804E472}" srcOrd="1" destOrd="1" presId="urn:microsoft.com/office/officeart/2005/8/layout/vProcess5"/>
    <dgm:cxn modelId="{8DE7B3E9-394F-4C88-9476-32F90A1C474C}" type="presOf" srcId="{5937A95B-008F-439D-A750-8DBC6F59A7DB}" destId="{66647FF8-0A96-48D2-9F16-A41CC0223FAE}" srcOrd="0" destOrd="1" presId="urn:microsoft.com/office/officeart/2005/8/layout/vProcess5"/>
    <dgm:cxn modelId="{F8632CF4-8002-497F-A6C3-91ECA9BB266B}" srcId="{A7FB351B-02D8-49E2-AF7B-8723076C4EE3}" destId="{91DD9CD9-D526-4456-8FF5-5C59507C7E99}" srcOrd="2" destOrd="0" parTransId="{93416C20-33D2-4044-9111-FA98C0143968}" sibTransId="{22A39134-C349-4127-B93B-9178D63B5844}"/>
    <dgm:cxn modelId="{44DBEDF6-7942-4421-B38D-84B6EAA3E6B5}" srcId="{91DD9CD9-D526-4456-8FF5-5C59507C7E99}" destId="{04A04743-49D8-4D9F-BDA2-41F0D31F1373}" srcOrd="0" destOrd="0" parTransId="{A04D77AA-33F6-4D66-90E1-559E12080F45}" sibTransId="{3F2AAE4C-9AE3-4C40-9BE9-725D500D42CE}"/>
    <dgm:cxn modelId="{44C449F8-3BB3-4393-82B5-85F0DE40F878}" type="presOf" srcId="{91DD9CD9-D526-4456-8FF5-5C59507C7E99}" destId="{ED386820-22D7-4048-9ECC-1686BCA9EEF1}" srcOrd="0" destOrd="0" presId="urn:microsoft.com/office/officeart/2005/8/layout/vProcess5"/>
    <dgm:cxn modelId="{AF402C1B-B7DA-4BDF-A078-607AC398E2B9}" type="presParOf" srcId="{7D30E558-8F4F-4E20-BAF0-601AFE6938FB}" destId="{A4870812-644B-4BA4-994F-FB29F26AFFAF}" srcOrd="0" destOrd="0" presId="urn:microsoft.com/office/officeart/2005/8/layout/vProcess5"/>
    <dgm:cxn modelId="{FFC61BFE-6656-45CB-9D11-C88196B9F843}" type="presParOf" srcId="{7D30E558-8F4F-4E20-BAF0-601AFE6938FB}" destId="{0DADA77A-333F-463A-BCAA-AECD4B382BA9}" srcOrd="1" destOrd="0" presId="urn:microsoft.com/office/officeart/2005/8/layout/vProcess5"/>
    <dgm:cxn modelId="{04527DD4-E3A1-4534-957C-6360CEFAB33D}" type="presParOf" srcId="{7D30E558-8F4F-4E20-BAF0-601AFE6938FB}" destId="{66647FF8-0A96-48D2-9F16-A41CC0223FAE}" srcOrd="2" destOrd="0" presId="urn:microsoft.com/office/officeart/2005/8/layout/vProcess5"/>
    <dgm:cxn modelId="{882706F0-44E6-4AE7-A49A-CC189F6AA54E}" type="presParOf" srcId="{7D30E558-8F4F-4E20-BAF0-601AFE6938FB}" destId="{ED386820-22D7-4048-9ECC-1686BCA9EEF1}" srcOrd="3" destOrd="0" presId="urn:microsoft.com/office/officeart/2005/8/layout/vProcess5"/>
    <dgm:cxn modelId="{EB71B964-59C9-4231-B1DD-DF77AC189226}" type="presParOf" srcId="{7D30E558-8F4F-4E20-BAF0-601AFE6938FB}" destId="{D349DAB6-6CA5-432B-8CBF-E39386FA70A9}" srcOrd="4" destOrd="0" presId="urn:microsoft.com/office/officeart/2005/8/layout/vProcess5"/>
    <dgm:cxn modelId="{0F06B01B-6037-4321-93C4-9994251D8AE5}" type="presParOf" srcId="{7D30E558-8F4F-4E20-BAF0-601AFE6938FB}" destId="{830E75C0-032E-4A6B-8447-FA3CB84AFEAC}" srcOrd="5" destOrd="0" presId="urn:microsoft.com/office/officeart/2005/8/layout/vProcess5"/>
    <dgm:cxn modelId="{ED34E109-184B-4459-88E4-F77110FB1D65}" type="presParOf" srcId="{7D30E558-8F4F-4E20-BAF0-601AFE6938FB}" destId="{20F51493-5709-4B81-8394-E3D90804E472}" srcOrd="6" destOrd="0" presId="urn:microsoft.com/office/officeart/2005/8/layout/vProcess5"/>
    <dgm:cxn modelId="{468EB5A4-1B12-4B33-A0C5-41AACEF0CF74}" type="presParOf" srcId="{7D30E558-8F4F-4E20-BAF0-601AFE6938FB}" destId="{C9B9E9EB-C3D2-4F2C-93A8-6D647C006705}" srcOrd="7" destOrd="0" presId="urn:microsoft.com/office/officeart/2005/8/layout/vProcess5"/>
    <dgm:cxn modelId="{9A503C45-A8D7-4F02-BF86-FA2E90768EC8}" type="presParOf" srcId="{7D30E558-8F4F-4E20-BAF0-601AFE6938FB}" destId="{8172CE95-AFCF-4E39-9AD3-F684EED5A9EB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09800E2F-CC72-45E0-BF93-6ED70313155C}" type="doc">
      <dgm:prSet loTypeId="urn:microsoft.com/office/officeart/2005/8/layout/hierarchy3" loCatId="hierarchy" qsTypeId="urn:microsoft.com/office/officeart/2005/8/quickstyle/simple5" qsCatId="simple" csTypeId="urn:microsoft.com/office/officeart/2005/8/colors/colorful5" csCatId="colorful" phldr="1"/>
      <dgm:spPr/>
      <dgm:t>
        <a:bodyPr/>
        <a:lstStyle/>
        <a:p>
          <a:endParaRPr lang="ru-RU"/>
        </a:p>
      </dgm:t>
    </dgm:pt>
    <dgm:pt modelId="{6A5F8773-2CFC-4BC8-B255-14EB85D229A5}">
      <dgm:prSet phldrT="[Текст]"/>
      <dgm:spPr/>
      <dgm:t>
        <a:bodyPr/>
        <a:lstStyle/>
        <a:p>
          <a:r>
            <a:rPr lang="ru-RU" dirty="0"/>
            <a:t>Варианты модификации сети передачи данных</a:t>
          </a:r>
        </a:p>
      </dgm:t>
    </dgm:pt>
    <dgm:pt modelId="{6400A2B0-B171-4DA6-9F52-F47C89485C9F}" type="parTrans" cxnId="{885A09B0-6106-44CE-A556-0B32EC7EEF71}">
      <dgm:prSet/>
      <dgm:spPr/>
      <dgm:t>
        <a:bodyPr/>
        <a:lstStyle/>
        <a:p>
          <a:endParaRPr lang="ru-RU"/>
        </a:p>
      </dgm:t>
    </dgm:pt>
    <dgm:pt modelId="{43A5FD31-6FFE-4908-BDC6-1562F33574DD}" type="sibTrans" cxnId="{885A09B0-6106-44CE-A556-0B32EC7EEF71}">
      <dgm:prSet/>
      <dgm:spPr/>
      <dgm:t>
        <a:bodyPr/>
        <a:lstStyle/>
        <a:p>
          <a:endParaRPr lang="ru-RU"/>
        </a:p>
      </dgm:t>
    </dgm:pt>
    <dgm:pt modelId="{9E5A84C9-0507-4C17-8FA4-077B5BB807E3}">
      <dgm:prSet phldrT="[Текст]"/>
      <dgm:spPr/>
      <dgm:t>
        <a:bodyPr/>
        <a:lstStyle/>
        <a:p>
          <a:r>
            <a:rPr lang="ru-RU" b="1" dirty="0">
              <a:solidFill>
                <a:schemeClr val="tx1"/>
              </a:solidFill>
            </a:rPr>
            <a:t>Изменение топологии СПД</a:t>
          </a:r>
        </a:p>
      </dgm:t>
    </dgm:pt>
    <dgm:pt modelId="{313A394C-0298-4738-9B55-53F0B06EE004}" type="parTrans" cxnId="{2BBC922E-92C2-4733-9987-0AAA35BAF4B2}">
      <dgm:prSet/>
      <dgm:spPr/>
      <dgm:t>
        <a:bodyPr/>
        <a:lstStyle/>
        <a:p>
          <a:endParaRPr lang="ru-RU"/>
        </a:p>
      </dgm:t>
    </dgm:pt>
    <dgm:pt modelId="{6C74887D-174E-475C-A69C-811899F355FF}" type="sibTrans" cxnId="{2BBC922E-92C2-4733-9987-0AAA35BAF4B2}">
      <dgm:prSet/>
      <dgm:spPr/>
      <dgm:t>
        <a:bodyPr/>
        <a:lstStyle/>
        <a:p>
          <a:endParaRPr lang="ru-RU"/>
        </a:p>
      </dgm:t>
    </dgm:pt>
    <dgm:pt modelId="{FFA391A3-BEC3-419E-AA22-E5307C9FFAA5}">
      <dgm:prSet phldrT="[Текст]"/>
      <dgm:spPr/>
      <dgm:t>
        <a:bodyPr/>
        <a:lstStyle/>
        <a:p>
          <a:r>
            <a:rPr lang="ru-RU" b="1" dirty="0"/>
            <a:t>Изменение мощности существующих узлов </a:t>
          </a:r>
        </a:p>
      </dgm:t>
    </dgm:pt>
    <dgm:pt modelId="{999F548D-0BFE-4160-BBF5-84D54E58EB09}" type="parTrans" cxnId="{0DE216D5-4ACB-4C2F-84B4-7E2F44CF3007}">
      <dgm:prSet/>
      <dgm:spPr/>
      <dgm:t>
        <a:bodyPr/>
        <a:lstStyle/>
        <a:p>
          <a:endParaRPr lang="ru-RU"/>
        </a:p>
      </dgm:t>
    </dgm:pt>
    <dgm:pt modelId="{7E7A766B-85E1-4680-A73A-30520A8E5DD7}" type="sibTrans" cxnId="{0DE216D5-4ACB-4C2F-84B4-7E2F44CF3007}">
      <dgm:prSet/>
      <dgm:spPr/>
      <dgm:t>
        <a:bodyPr/>
        <a:lstStyle/>
        <a:p>
          <a:endParaRPr lang="ru-RU"/>
        </a:p>
      </dgm:t>
    </dgm:pt>
    <dgm:pt modelId="{9FA52889-F42B-4181-8CF7-CC643A0D0F90}">
      <dgm:prSet/>
      <dgm:spPr/>
      <dgm:t>
        <a:bodyPr/>
        <a:lstStyle/>
        <a:p>
          <a:r>
            <a:rPr lang="ru-RU" dirty="0">
              <a:solidFill>
                <a:schemeClr val="tx1"/>
              </a:solidFill>
            </a:rPr>
            <a:t>Строительство новых каналов</a:t>
          </a:r>
        </a:p>
      </dgm:t>
    </dgm:pt>
    <dgm:pt modelId="{9FCBB65B-91BC-4FAE-9260-F117EF5BCA4C}" type="parTrans" cxnId="{85B33C04-CE63-4257-BCEB-5832FB4DF88D}">
      <dgm:prSet/>
      <dgm:spPr/>
      <dgm:t>
        <a:bodyPr/>
        <a:lstStyle/>
        <a:p>
          <a:endParaRPr lang="ru-RU"/>
        </a:p>
      </dgm:t>
    </dgm:pt>
    <dgm:pt modelId="{64903802-61BA-4022-8C78-B9597F952C58}" type="sibTrans" cxnId="{85B33C04-CE63-4257-BCEB-5832FB4DF88D}">
      <dgm:prSet/>
      <dgm:spPr/>
      <dgm:t>
        <a:bodyPr/>
        <a:lstStyle/>
        <a:p>
          <a:endParaRPr lang="ru-RU"/>
        </a:p>
      </dgm:t>
    </dgm:pt>
    <dgm:pt modelId="{01097E57-1018-4EF6-AC17-89B3C1F789FA}">
      <dgm:prSet/>
      <dgm:spPr/>
      <dgm:t>
        <a:bodyPr/>
        <a:lstStyle/>
        <a:p>
          <a:r>
            <a:rPr lang="ru-RU" dirty="0">
              <a:solidFill>
                <a:schemeClr val="tx1"/>
              </a:solidFill>
            </a:rPr>
            <a:t>Строительство новых узлов с присоединенными каналами</a:t>
          </a:r>
        </a:p>
      </dgm:t>
    </dgm:pt>
    <dgm:pt modelId="{47E1FD3A-9212-4B36-A03E-96BF08D2CF6D}" type="parTrans" cxnId="{408ABF53-8489-4A92-AC78-F70154C39500}">
      <dgm:prSet/>
      <dgm:spPr/>
      <dgm:t>
        <a:bodyPr/>
        <a:lstStyle/>
        <a:p>
          <a:endParaRPr lang="ru-RU"/>
        </a:p>
      </dgm:t>
    </dgm:pt>
    <dgm:pt modelId="{ED8C677E-250F-47F6-8E68-C7854992F60D}" type="sibTrans" cxnId="{408ABF53-8489-4A92-AC78-F70154C39500}">
      <dgm:prSet/>
      <dgm:spPr/>
      <dgm:t>
        <a:bodyPr/>
        <a:lstStyle/>
        <a:p>
          <a:endParaRPr lang="ru-RU"/>
        </a:p>
      </dgm:t>
    </dgm:pt>
    <dgm:pt modelId="{AB7F1368-F82E-418B-9658-30236AF01C6B}">
      <dgm:prSet phldrT="[Текст]"/>
      <dgm:spPr/>
      <dgm:t>
        <a:bodyPr/>
        <a:lstStyle/>
        <a:p>
          <a:r>
            <a:rPr lang="ru-RU" b="1" dirty="0"/>
            <a:t>Изменение набора и конфигурации существующего оборудования</a:t>
          </a:r>
        </a:p>
      </dgm:t>
    </dgm:pt>
    <dgm:pt modelId="{AC7C3A11-FA00-4658-AFE7-15F8DE2ED6B8}" type="parTrans" cxnId="{0EF5D819-5470-4C41-AB0E-33927051D771}">
      <dgm:prSet/>
      <dgm:spPr/>
      <dgm:t>
        <a:bodyPr/>
        <a:lstStyle/>
        <a:p>
          <a:endParaRPr lang="ru-RU"/>
        </a:p>
      </dgm:t>
    </dgm:pt>
    <dgm:pt modelId="{CD0FC035-F36F-4543-A01E-7C8AC26B1CC3}" type="sibTrans" cxnId="{0EF5D819-5470-4C41-AB0E-33927051D771}">
      <dgm:prSet/>
      <dgm:spPr/>
      <dgm:t>
        <a:bodyPr/>
        <a:lstStyle/>
        <a:p>
          <a:endParaRPr lang="ru-RU"/>
        </a:p>
      </dgm:t>
    </dgm:pt>
    <dgm:pt modelId="{1A118897-0F7B-45B5-AA00-E73817ED9653}">
      <dgm:prSet phldrT="[Текст]"/>
      <dgm:spPr/>
      <dgm:t>
        <a:bodyPr/>
        <a:lstStyle/>
        <a:p>
          <a:r>
            <a:rPr lang="ru-RU" b="1" dirty="0"/>
            <a:t>Приобретение и установка нового оборудования</a:t>
          </a:r>
        </a:p>
      </dgm:t>
    </dgm:pt>
    <dgm:pt modelId="{7B7D67E0-34CC-4CA3-96FE-92B69AABD771}" type="parTrans" cxnId="{CB11946D-AE66-4186-8E4A-A023C0AC0795}">
      <dgm:prSet/>
      <dgm:spPr/>
      <dgm:t>
        <a:bodyPr/>
        <a:lstStyle/>
        <a:p>
          <a:endParaRPr lang="ru-RU"/>
        </a:p>
      </dgm:t>
    </dgm:pt>
    <dgm:pt modelId="{7330C460-7011-449A-A07C-474E878D65A0}" type="sibTrans" cxnId="{CB11946D-AE66-4186-8E4A-A023C0AC0795}">
      <dgm:prSet/>
      <dgm:spPr/>
      <dgm:t>
        <a:bodyPr/>
        <a:lstStyle/>
        <a:p>
          <a:endParaRPr lang="ru-RU"/>
        </a:p>
      </dgm:t>
    </dgm:pt>
    <dgm:pt modelId="{C83CEA1F-D2E7-44AE-AD7A-C588316FA447}" type="pres">
      <dgm:prSet presAssocID="{09800E2F-CC72-45E0-BF93-6ED70313155C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62038AD2-0C6C-43D3-A3CC-56C4E484AE95}" type="pres">
      <dgm:prSet presAssocID="{6A5F8773-2CFC-4BC8-B255-14EB85D229A5}" presName="root" presStyleCnt="0"/>
      <dgm:spPr/>
    </dgm:pt>
    <dgm:pt modelId="{8811A2C9-52B6-47B5-932B-0FC5C85191FA}" type="pres">
      <dgm:prSet presAssocID="{6A5F8773-2CFC-4BC8-B255-14EB85D229A5}" presName="rootComposite" presStyleCnt="0"/>
      <dgm:spPr/>
    </dgm:pt>
    <dgm:pt modelId="{300CF55B-9E52-4FE3-BDD6-234A9CD74164}" type="pres">
      <dgm:prSet presAssocID="{6A5F8773-2CFC-4BC8-B255-14EB85D229A5}" presName="rootText" presStyleLbl="node1" presStyleIdx="0" presStyleCnt="1"/>
      <dgm:spPr/>
    </dgm:pt>
    <dgm:pt modelId="{B1375A7D-AD73-4B0D-9F6D-4E3FD0423819}" type="pres">
      <dgm:prSet presAssocID="{6A5F8773-2CFC-4BC8-B255-14EB85D229A5}" presName="rootConnector" presStyleLbl="node1" presStyleIdx="0" presStyleCnt="1"/>
      <dgm:spPr/>
    </dgm:pt>
    <dgm:pt modelId="{DCE6E738-E6D2-4D2B-9F30-3AAE5AAD1EC2}" type="pres">
      <dgm:prSet presAssocID="{6A5F8773-2CFC-4BC8-B255-14EB85D229A5}" presName="childShape" presStyleCnt="0"/>
      <dgm:spPr/>
    </dgm:pt>
    <dgm:pt modelId="{213D4DC4-8539-476D-8004-04027ACF9E65}" type="pres">
      <dgm:prSet presAssocID="{313A394C-0298-4738-9B55-53F0B06EE004}" presName="Name13" presStyleLbl="parChTrans1D2" presStyleIdx="0" presStyleCnt="2"/>
      <dgm:spPr/>
    </dgm:pt>
    <dgm:pt modelId="{B2973B70-4DF7-40C3-B25B-A7A859E55207}" type="pres">
      <dgm:prSet presAssocID="{9E5A84C9-0507-4C17-8FA4-077B5BB807E3}" presName="childText" presStyleLbl="bgAcc1" presStyleIdx="0" presStyleCnt="2">
        <dgm:presLayoutVars>
          <dgm:bulletEnabled val="1"/>
        </dgm:presLayoutVars>
      </dgm:prSet>
      <dgm:spPr/>
    </dgm:pt>
    <dgm:pt modelId="{9C5E26C3-6E0E-4CE4-B060-5B61EA962B1C}" type="pres">
      <dgm:prSet presAssocID="{999F548D-0BFE-4160-BBF5-84D54E58EB09}" presName="Name13" presStyleLbl="parChTrans1D2" presStyleIdx="1" presStyleCnt="2"/>
      <dgm:spPr/>
    </dgm:pt>
    <dgm:pt modelId="{7C7859AA-B4EB-4556-BF7C-1CC3949BBDF0}" type="pres">
      <dgm:prSet presAssocID="{FFA391A3-BEC3-419E-AA22-E5307C9FFAA5}" presName="childText" presStyleLbl="bgAcc1" presStyleIdx="1" presStyleCnt="2">
        <dgm:presLayoutVars>
          <dgm:bulletEnabled val="1"/>
        </dgm:presLayoutVars>
      </dgm:prSet>
      <dgm:spPr/>
    </dgm:pt>
  </dgm:ptLst>
  <dgm:cxnLst>
    <dgm:cxn modelId="{D0797503-FD52-4371-9AC2-E4FD25A8DD1C}" type="presOf" srcId="{6A5F8773-2CFC-4BC8-B255-14EB85D229A5}" destId="{300CF55B-9E52-4FE3-BDD6-234A9CD74164}" srcOrd="0" destOrd="0" presId="urn:microsoft.com/office/officeart/2005/8/layout/hierarchy3"/>
    <dgm:cxn modelId="{85B33C04-CE63-4257-BCEB-5832FB4DF88D}" srcId="{9E5A84C9-0507-4C17-8FA4-077B5BB807E3}" destId="{9FA52889-F42B-4181-8CF7-CC643A0D0F90}" srcOrd="0" destOrd="0" parTransId="{9FCBB65B-91BC-4FAE-9260-F117EF5BCA4C}" sibTransId="{64903802-61BA-4022-8C78-B9597F952C58}"/>
    <dgm:cxn modelId="{0EF5D819-5470-4C41-AB0E-33927051D771}" srcId="{FFA391A3-BEC3-419E-AA22-E5307C9FFAA5}" destId="{AB7F1368-F82E-418B-9658-30236AF01C6B}" srcOrd="0" destOrd="0" parTransId="{AC7C3A11-FA00-4658-AFE7-15F8DE2ED6B8}" sibTransId="{CD0FC035-F36F-4543-A01E-7C8AC26B1CC3}"/>
    <dgm:cxn modelId="{2BBC922E-92C2-4733-9987-0AAA35BAF4B2}" srcId="{6A5F8773-2CFC-4BC8-B255-14EB85D229A5}" destId="{9E5A84C9-0507-4C17-8FA4-077B5BB807E3}" srcOrd="0" destOrd="0" parTransId="{313A394C-0298-4738-9B55-53F0B06EE004}" sibTransId="{6C74887D-174E-475C-A69C-811899F355FF}"/>
    <dgm:cxn modelId="{2D4B3A30-3D2C-4927-992A-C952317DECCD}" type="presOf" srcId="{999F548D-0BFE-4160-BBF5-84D54E58EB09}" destId="{9C5E26C3-6E0E-4CE4-B060-5B61EA962B1C}" srcOrd="0" destOrd="0" presId="urn:microsoft.com/office/officeart/2005/8/layout/hierarchy3"/>
    <dgm:cxn modelId="{CB11946D-AE66-4186-8E4A-A023C0AC0795}" srcId="{FFA391A3-BEC3-419E-AA22-E5307C9FFAA5}" destId="{1A118897-0F7B-45B5-AA00-E73817ED9653}" srcOrd="1" destOrd="0" parTransId="{7B7D67E0-34CC-4CA3-96FE-92B69AABD771}" sibTransId="{7330C460-7011-449A-A07C-474E878D65A0}"/>
    <dgm:cxn modelId="{55005C72-DC6F-4988-BCB4-3451B78F4893}" type="presOf" srcId="{6A5F8773-2CFC-4BC8-B255-14EB85D229A5}" destId="{B1375A7D-AD73-4B0D-9F6D-4E3FD0423819}" srcOrd="1" destOrd="0" presId="urn:microsoft.com/office/officeart/2005/8/layout/hierarchy3"/>
    <dgm:cxn modelId="{408ABF53-8489-4A92-AC78-F70154C39500}" srcId="{9E5A84C9-0507-4C17-8FA4-077B5BB807E3}" destId="{01097E57-1018-4EF6-AC17-89B3C1F789FA}" srcOrd="1" destOrd="0" parTransId="{47E1FD3A-9212-4B36-A03E-96BF08D2CF6D}" sibTransId="{ED8C677E-250F-47F6-8E68-C7854992F60D}"/>
    <dgm:cxn modelId="{074AD983-68B6-473F-8C48-3335CFF02A01}" type="presOf" srcId="{09800E2F-CC72-45E0-BF93-6ED70313155C}" destId="{C83CEA1F-D2E7-44AE-AD7A-C588316FA447}" srcOrd="0" destOrd="0" presId="urn:microsoft.com/office/officeart/2005/8/layout/hierarchy3"/>
    <dgm:cxn modelId="{DD24518E-6E42-476A-A3CD-1EFA426CD14A}" type="presOf" srcId="{9E5A84C9-0507-4C17-8FA4-077B5BB807E3}" destId="{B2973B70-4DF7-40C3-B25B-A7A859E55207}" srcOrd="0" destOrd="0" presId="urn:microsoft.com/office/officeart/2005/8/layout/hierarchy3"/>
    <dgm:cxn modelId="{066542AA-389B-40CF-BEC9-1E699424B32C}" type="presOf" srcId="{FFA391A3-BEC3-419E-AA22-E5307C9FFAA5}" destId="{7C7859AA-B4EB-4556-BF7C-1CC3949BBDF0}" srcOrd="0" destOrd="0" presId="urn:microsoft.com/office/officeart/2005/8/layout/hierarchy3"/>
    <dgm:cxn modelId="{3D51FFAD-85ED-4BE7-9AD3-ECCD0CBA80E7}" type="presOf" srcId="{01097E57-1018-4EF6-AC17-89B3C1F789FA}" destId="{B2973B70-4DF7-40C3-B25B-A7A859E55207}" srcOrd="0" destOrd="2" presId="urn:microsoft.com/office/officeart/2005/8/layout/hierarchy3"/>
    <dgm:cxn modelId="{99B93DAF-1B08-42D1-87F9-7406F88E4A7A}" type="presOf" srcId="{9FA52889-F42B-4181-8CF7-CC643A0D0F90}" destId="{B2973B70-4DF7-40C3-B25B-A7A859E55207}" srcOrd="0" destOrd="1" presId="urn:microsoft.com/office/officeart/2005/8/layout/hierarchy3"/>
    <dgm:cxn modelId="{885A09B0-6106-44CE-A556-0B32EC7EEF71}" srcId="{09800E2F-CC72-45E0-BF93-6ED70313155C}" destId="{6A5F8773-2CFC-4BC8-B255-14EB85D229A5}" srcOrd="0" destOrd="0" parTransId="{6400A2B0-B171-4DA6-9F52-F47C89485C9F}" sibTransId="{43A5FD31-6FFE-4908-BDC6-1562F33574DD}"/>
    <dgm:cxn modelId="{8A230DC3-3F82-404E-AAC7-38B3AB3E3582}" type="presOf" srcId="{AB7F1368-F82E-418B-9658-30236AF01C6B}" destId="{7C7859AA-B4EB-4556-BF7C-1CC3949BBDF0}" srcOrd="0" destOrd="1" presId="urn:microsoft.com/office/officeart/2005/8/layout/hierarchy3"/>
    <dgm:cxn modelId="{0A64C8C8-812B-41DD-9B15-7D6D3DBDDDB5}" type="presOf" srcId="{313A394C-0298-4738-9B55-53F0B06EE004}" destId="{213D4DC4-8539-476D-8004-04027ACF9E65}" srcOrd="0" destOrd="0" presId="urn:microsoft.com/office/officeart/2005/8/layout/hierarchy3"/>
    <dgm:cxn modelId="{2F62A6D2-9C4D-4093-9D2F-6E16E508250D}" type="presOf" srcId="{1A118897-0F7B-45B5-AA00-E73817ED9653}" destId="{7C7859AA-B4EB-4556-BF7C-1CC3949BBDF0}" srcOrd="0" destOrd="2" presId="urn:microsoft.com/office/officeart/2005/8/layout/hierarchy3"/>
    <dgm:cxn modelId="{0DE216D5-4ACB-4C2F-84B4-7E2F44CF3007}" srcId="{6A5F8773-2CFC-4BC8-B255-14EB85D229A5}" destId="{FFA391A3-BEC3-419E-AA22-E5307C9FFAA5}" srcOrd="1" destOrd="0" parTransId="{999F548D-0BFE-4160-BBF5-84D54E58EB09}" sibTransId="{7E7A766B-85E1-4680-A73A-30520A8E5DD7}"/>
    <dgm:cxn modelId="{3A2ECE71-0BD7-49CC-AF28-FE64903F7D8A}" type="presParOf" srcId="{C83CEA1F-D2E7-44AE-AD7A-C588316FA447}" destId="{62038AD2-0C6C-43D3-A3CC-56C4E484AE95}" srcOrd="0" destOrd="0" presId="urn:microsoft.com/office/officeart/2005/8/layout/hierarchy3"/>
    <dgm:cxn modelId="{1D1AD836-9697-4773-A717-E30E5CE0DD0E}" type="presParOf" srcId="{62038AD2-0C6C-43D3-A3CC-56C4E484AE95}" destId="{8811A2C9-52B6-47B5-932B-0FC5C85191FA}" srcOrd="0" destOrd="0" presId="urn:microsoft.com/office/officeart/2005/8/layout/hierarchy3"/>
    <dgm:cxn modelId="{36D7E17F-2182-4F98-9EAE-FDB0527CA16E}" type="presParOf" srcId="{8811A2C9-52B6-47B5-932B-0FC5C85191FA}" destId="{300CF55B-9E52-4FE3-BDD6-234A9CD74164}" srcOrd="0" destOrd="0" presId="urn:microsoft.com/office/officeart/2005/8/layout/hierarchy3"/>
    <dgm:cxn modelId="{9262EB1B-7997-4F34-8A6B-37367FE2506D}" type="presParOf" srcId="{8811A2C9-52B6-47B5-932B-0FC5C85191FA}" destId="{B1375A7D-AD73-4B0D-9F6D-4E3FD0423819}" srcOrd="1" destOrd="0" presId="urn:microsoft.com/office/officeart/2005/8/layout/hierarchy3"/>
    <dgm:cxn modelId="{49088E9B-7707-4882-958E-B4FA7EDA2FD6}" type="presParOf" srcId="{62038AD2-0C6C-43D3-A3CC-56C4E484AE95}" destId="{DCE6E738-E6D2-4D2B-9F30-3AAE5AAD1EC2}" srcOrd="1" destOrd="0" presId="urn:microsoft.com/office/officeart/2005/8/layout/hierarchy3"/>
    <dgm:cxn modelId="{0B57CFA9-98BA-4BF7-92EC-FA6BA425BCC5}" type="presParOf" srcId="{DCE6E738-E6D2-4D2B-9F30-3AAE5AAD1EC2}" destId="{213D4DC4-8539-476D-8004-04027ACF9E65}" srcOrd="0" destOrd="0" presId="urn:microsoft.com/office/officeart/2005/8/layout/hierarchy3"/>
    <dgm:cxn modelId="{C9BF5730-D848-4FE6-89B3-95FB1A3E3085}" type="presParOf" srcId="{DCE6E738-E6D2-4D2B-9F30-3AAE5AAD1EC2}" destId="{B2973B70-4DF7-40C3-B25B-A7A859E55207}" srcOrd="1" destOrd="0" presId="urn:microsoft.com/office/officeart/2005/8/layout/hierarchy3"/>
    <dgm:cxn modelId="{DE6BF467-E2C1-43C5-B7E5-7DB0A3CF8B0D}" type="presParOf" srcId="{DCE6E738-E6D2-4D2B-9F30-3AAE5AAD1EC2}" destId="{9C5E26C3-6E0E-4CE4-B060-5B61EA962B1C}" srcOrd="2" destOrd="0" presId="urn:microsoft.com/office/officeart/2005/8/layout/hierarchy3"/>
    <dgm:cxn modelId="{32985316-E8C2-4D8D-AEDD-289D5669314C}" type="presParOf" srcId="{DCE6E738-E6D2-4D2B-9F30-3AAE5AAD1EC2}" destId="{7C7859AA-B4EB-4556-BF7C-1CC3949BBDF0}" srcOrd="3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09800E2F-CC72-45E0-BF93-6ED70313155C}" type="doc">
      <dgm:prSet loTypeId="urn:microsoft.com/office/officeart/2005/8/layout/cycle4" loCatId="relationship" qsTypeId="urn:microsoft.com/office/officeart/2005/8/quickstyle/simple5" qsCatId="simple" csTypeId="urn:microsoft.com/office/officeart/2005/8/colors/colorful2" csCatId="colorful" phldr="1"/>
      <dgm:spPr/>
      <dgm:t>
        <a:bodyPr/>
        <a:lstStyle/>
        <a:p>
          <a:endParaRPr lang="ru-RU"/>
        </a:p>
      </dgm:t>
    </dgm:pt>
    <dgm:pt modelId="{6A5F8773-2CFC-4BC8-B255-14EB85D229A5}">
      <dgm:prSet phldrT="[Текст]"/>
      <dgm:spPr/>
      <dgm:t>
        <a:bodyPr/>
        <a:lstStyle/>
        <a:p>
          <a:r>
            <a:rPr lang="ru-RU" b="1" dirty="0"/>
            <a:t>Варьируемые параметры</a:t>
          </a:r>
        </a:p>
      </dgm:t>
    </dgm:pt>
    <dgm:pt modelId="{6400A2B0-B171-4DA6-9F52-F47C89485C9F}" type="parTrans" cxnId="{885A09B0-6106-44CE-A556-0B32EC7EEF71}">
      <dgm:prSet/>
      <dgm:spPr/>
      <dgm:t>
        <a:bodyPr/>
        <a:lstStyle/>
        <a:p>
          <a:endParaRPr lang="ru-RU" b="1"/>
        </a:p>
      </dgm:t>
    </dgm:pt>
    <dgm:pt modelId="{43A5FD31-6FFE-4908-BDC6-1562F33574DD}" type="sibTrans" cxnId="{885A09B0-6106-44CE-A556-0B32EC7EEF71}">
      <dgm:prSet/>
      <dgm:spPr/>
      <dgm:t>
        <a:bodyPr/>
        <a:lstStyle/>
        <a:p>
          <a:endParaRPr lang="ru-RU" b="1"/>
        </a:p>
      </dgm:t>
    </dgm:pt>
    <dgm:pt modelId="{0B0BF285-7B02-4C3D-ABE0-A8D5E9109BAB}">
      <dgm:prSet phldrT="[Текст]"/>
      <dgm:spPr/>
      <dgm:t>
        <a:bodyPr/>
        <a:lstStyle/>
        <a:p>
          <a:r>
            <a:rPr lang="ru-RU" b="1" dirty="0"/>
            <a:t>Область допустимых значений</a:t>
          </a:r>
        </a:p>
      </dgm:t>
    </dgm:pt>
    <dgm:pt modelId="{D0653900-537D-4D2F-8D24-D08659ACE3CB}" type="parTrans" cxnId="{373802FF-D80A-4683-B527-4A5C55C161FB}">
      <dgm:prSet/>
      <dgm:spPr/>
      <dgm:t>
        <a:bodyPr/>
        <a:lstStyle/>
        <a:p>
          <a:endParaRPr lang="ru-RU" b="1"/>
        </a:p>
      </dgm:t>
    </dgm:pt>
    <dgm:pt modelId="{19E075F0-62FE-4F31-A2D2-5118720A8F4C}" type="sibTrans" cxnId="{373802FF-D80A-4683-B527-4A5C55C161FB}">
      <dgm:prSet/>
      <dgm:spPr/>
      <dgm:t>
        <a:bodyPr/>
        <a:lstStyle/>
        <a:p>
          <a:endParaRPr lang="ru-RU" b="1"/>
        </a:p>
      </dgm:t>
    </dgm:pt>
    <dgm:pt modelId="{423F30ED-C45E-4210-89E9-047D5491957E}">
      <dgm:prSet phldrT="[Текст]"/>
      <dgm:spPr/>
      <dgm:t>
        <a:bodyPr/>
        <a:lstStyle/>
        <a:p>
          <a:r>
            <a:rPr lang="ru-RU" b="1" dirty="0"/>
            <a:t>Цели и критерии</a:t>
          </a:r>
        </a:p>
      </dgm:t>
    </dgm:pt>
    <dgm:pt modelId="{29D32FC9-C1A3-49DD-95EB-AB318FDB4B19}" type="parTrans" cxnId="{A2D2CF34-51A7-4751-BEC0-AC417234F53B}">
      <dgm:prSet/>
      <dgm:spPr/>
      <dgm:t>
        <a:bodyPr/>
        <a:lstStyle/>
        <a:p>
          <a:endParaRPr lang="ru-RU" b="1"/>
        </a:p>
      </dgm:t>
    </dgm:pt>
    <dgm:pt modelId="{600036A5-E640-4BAB-8784-A2BFBBBBEF25}" type="sibTrans" cxnId="{A2D2CF34-51A7-4751-BEC0-AC417234F53B}">
      <dgm:prSet/>
      <dgm:spPr/>
      <dgm:t>
        <a:bodyPr/>
        <a:lstStyle/>
        <a:p>
          <a:endParaRPr lang="ru-RU" b="1"/>
        </a:p>
      </dgm:t>
    </dgm:pt>
    <dgm:pt modelId="{3040049D-2230-449F-ADFD-EFAA16FAD6AC}">
      <dgm:prSet phldrT="[Текст]"/>
      <dgm:spPr/>
      <dgm:t>
        <a:bodyPr/>
        <a:lstStyle/>
        <a:p>
          <a:r>
            <a:rPr lang="ru-RU" b="1" dirty="0"/>
            <a:t>Лицо, принимающее решение</a:t>
          </a:r>
        </a:p>
      </dgm:t>
    </dgm:pt>
    <dgm:pt modelId="{8F7386D5-A8CE-4658-B23B-E5355DCC5D13}" type="parTrans" cxnId="{70D089B0-60F6-4905-8041-22E44F2CB7F1}">
      <dgm:prSet/>
      <dgm:spPr/>
      <dgm:t>
        <a:bodyPr/>
        <a:lstStyle/>
        <a:p>
          <a:endParaRPr lang="ru-RU" b="1"/>
        </a:p>
      </dgm:t>
    </dgm:pt>
    <dgm:pt modelId="{595698C5-D6E7-426F-B76E-5C1765D444C6}" type="sibTrans" cxnId="{70D089B0-60F6-4905-8041-22E44F2CB7F1}">
      <dgm:prSet/>
      <dgm:spPr/>
      <dgm:t>
        <a:bodyPr/>
        <a:lstStyle/>
        <a:p>
          <a:endParaRPr lang="ru-RU" b="1"/>
        </a:p>
      </dgm:t>
    </dgm:pt>
    <dgm:pt modelId="{799A9845-F4B9-4746-BC4C-AD2457388664}">
      <dgm:prSet phldrT="[Текст]" custT="1"/>
      <dgm:spPr/>
      <dgm:t>
        <a:bodyPr/>
        <a:lstStyle/>
        <a:p>
          <a:r>
            <a:rPr lang="ru-RU" sz="1200" b="1" dirty="0"/>
            <a:t>Топология</a:t>
          </a:r>
        </a:p>
      </dgm:t>
    </dgm:pt>
    <dgm:pt modelId="{81A133F5-106A-42A7-A6B8-1F52D74C09CC}" type="parTrans" cxnId="{DF9BB172-2C94-4444-8199-3085F485FFED}">
      <dgm:prSet/>
      <dgm:spPr/>
      <dgm:t>
        <a:bodyPr/>
        <a:lstStyle/>
        <a:p>
          <a:endParaRPr lang="ru-RU" b="1"/>
        </a:p>
      </dgm:t>
    </dgm:pt>
    <dgm:pt modelId="{71AEBBF6-69C4-46C7-9BA2-712085020AB9}" type="sibTrans" cxnId="{DF9BB172-2C94-4444-8199-3085F485FFED}">
      <dgm:prSet/>
      <dgm:spPr/>
      <dgm:t>
        <a:bodyPr/>
        <a:lstStyle/>
        <a:p>
          <a:endParaRPr lang="ru-RU" b="1"/>
        </a:p>
      </dgm:t>
    </dgm:pt>
    <dgm:pt modelId="{B137ECD1-C752-41FA-AD1D-A0D5620AFF0C}">
      <dgm:prSet phldrT="[Текст]" custT="1"/>
      <dgm:spPr/>
      <dgm:t>
        <a:bodyPr/>
        <a:lstStyle/>
        <a:p>
          <a:r>
            <a:rPr lang="ru-RU" sz="1200" b="1" dirty="0"/>
            <a:t>Мощность узлов</a:t>
          </a:r>
        </a:p>
      </dgm:t>
    </dgm:pt>
    <dgm:pt modelId="{21BD43AD-591E-4E25-8CDE-8C3AC834DF54}" type="parTrans" cxnId="{57FE2F1D-67C7-4E95-8D50-71F43150D753}">
      <dgm:prSet/>
      <dgm:spPr/>
      <dgm:t>
        <a:bodyPr/>
        <a:lstStyle/>
        <a:p>
          <a:endParaRPr lang="ru-RU" b="1"/>
        </a:p>
      </dgm:t>
    </dgm:pt>
    <dgm:pt modelId="{21D80EA2-2CEE-4760-B0B3-369C0DAE2254}" type="sibTrans" cxnId="{57FE2F1D-67C7-4E95-8D50-71F43150D753}">
      <dgm:prSet/>
      <dgm:spPr/>
      <dgm:t>
        <a:bodyPr/>
        <a:lstStyle/>
        <a:p>
          <a:endParaRPr lang="ru-RU" b="1"/>
        </a:p>
      </dgm:t>
    </dgm:pt>
    <dgm:pt modelId="{F4E019AE-75D8-46A0-AC53-909822DB7313}">
      <dgm:prSet phldrT="[Текст]" custT="1"/>
      <dgm:spPr/>
      <dgm:t>
        <a:bodyPr/>
        <a:lstStyle/>
        <a:p>
          <a:r>
            <a:rPr lang="ru-RU" sz="1200" b="1" dirty="0"/>
            <a:t>Минимальное значение индикаторов</a:t>
          </a:r>
        </a:p>
      </dgm:t>
    </dgm:pt>
    <dgm:pt modelId="{0B14062D-AEFF-4ACB-AC8A-A21B20A921A4}" type="parTrans" cxnId="{ED58A800-24B8-449E-BA26-6449A1E34A6F}">
      <dgm:prSet/>
      <dgm:spPr/>
      <dgm:t>
        <a:bodyPr/>
        <a:lstStyle/>
        <a:p>
          <a:endParaRPr lang="ru-RU" b="1"/>
        </a:p>
      </dgm:t>
    </dgm:pt>
    <dgm:pt modelId="{9C801F34-5907-4085-9DDE-2FA5878F2E8E}" type="sibTrans" cxnId="{ED58A800-24B8-449E-BA26-6449A1E34A6F}">
      <dgm:prSet/>
      <dgm:spPr/>
      <dgm:t>
        <a:bodyPr/>
        <a:lstStyle/>
        <a:p>
          <a:endParaRPr lang="ru-RU" b="1"/>
        </a:p>
      </dgm:t>
    </dgm:pt>
    <dgm:pt modelId="{B603F65E-01A9-4CE5-8A2E-E5231EA53C34}">
      <dgm:prSet phldrT="[Текст]" custT="1"/>
      <dgm:spPr/>
      <dgm:t>
        <a:bodyPr/>
        <a:lstStyle/>
        <a:p>
          <a:r>
            <a:rPr lang="ru-RU" sz="1200" b="1" dirty="0"/>
            <a:t>Ограничения бюджета</a:t>
          </a:r>
        </a:p>
      </dgm:t>
    </dgm:pt>
    <dgm:pt modelId="{0815B839-AD81-492C-843E-D41FDD8E8C09}" type="parTrans" cxnId="{10A346AA-875E-4951-A8ED-C928F8EDF5AF}">
      <dgm:prSet/>
      <dgm:spPr/>
      <dgm:t>
        <a:bodyPr/>
        <a:lstStyle/>
        <a:p>
          <a:endParaRPr lang="ru-RU" b="1"/>
        </a:p>
      </dgm:t>
    </dgm:pt>
    <dgm:pt modelId="{44074864-3A2A-4BE4-9E66-A2417F568620}" type="sibTrans" cxnId="{10A346AA-875E-4951-A8ED-C928F8EDF5AF}">
      <dgm:prSet/>
      <dgm:spPr/>
      <dgm:t>
        <a:bodyPr/>
        <a:lstStyle/>
        <a:p>
          <a:endParaRPr lang="ru-RU" b="1"/>
        </a:p>
      </dgm:t>
    </dgm:pt>
    <dgm:pt modelId="{EBA7561B-3079-4DA1-95CE-E827B98FBB65}">
      <dgm:prSet phldrT="[Текст]" custT="1"/>
      <dgm:spPr/>
      <dgm:t>
        <a:bodyPr/>
        <a:lstStyle/>
        <a:p>
          <a:r>
            <a:rPr lang="ru-RU" sz="1200" b="1" dirty="0"/>
            <a:t>Повышение значений индикаторов</a:t>
          </a:r>
        </a:p>
      </dgm:t>
    </dgm:pt>
    <dgm:pt modelId="{BF3548FE-32EA-499B-A095-A0F141959BDB}" type="parTrans" cxnId="{E1296F5C-71D1-4745-9CA2-50E6D305807E}">
      <dgm:prSet/>
      <dgm:spPr/>
      <dgm:t>
        <a:bodyPr/>
        <a:lstStyle/>
        <a:p>
          <a:endParaRPr lang="ru-RU" b="1"/>
        </a:p>
      </dgm:t>
    </dgm:pt>
    <dgm:pt modelId="{EFA07DD9-A249-4D2A-AA43-E148D75938A3}" type="sibTrans" cxnId="{E1296F5C-71D1-4745-9CA2-50E6D305807E}">
      <dgm:prSet/>
      <dgm:spPr/>
      <dgm:t>
        <a:bodyPr/>
        <a:lstStyle/>
        <a:p>
          <a:endParaRPr lang="ru-RU" b="1"/>
        </a:p>
      </dgm:t>
    </dgm:pt>
    <dgm:pt modelId="{BB572B61-812A-4343-A84C-47D258E23727}">
      <dgm:prSet phldrT="[Текст]" custT="1"/>
      <dgm:spPr/>
      <dgm:t>
        <a:bodyPr/>
        <a:lstStyle/>
        <a:p>
          <a:r>
            <a:rPr lang="ru-RU" sz="1200" b="1" dirty="0"/>
            <a:t>Минимизация затрат</a:t>
          </a:r>
        </a:p>
      </dgm:t>
    </dgm:pt>
    <dgm:pt modelId="{F7E4F2FA-B063-48CB-99F7-A5C657AFEAF0}" type="parTrans" cxnId="{2700DF8D-7302-4135-A6DD-01C9E47FA991}">
      <dgm:prSet/>
      <dgm:spPr/>
      <dgm:t>
        <a:bodyPr/>
        <a:lstStyle/>
        <a:p>
          <a:endParaRPr lang="ru-RU" b="1"/>
        </a:p>
      </dgm:t>
    </dgm:pt>
    <dgm:pt modelId="{766722C8-8526-443F-8709-42EBAEFA9883}" type="sibTrans" cxnId="{2700DF8D-7302-4135-A6DD-01C9E47FA991}">
      <dgm:prSet/>
      <dgm:spPr/>
      <dgm:t>
        <a:bodyPr/>
        <a:lstStyle/>
        <a:p>
          <a:endParaRPr lang="ru-RU" b="1"/>
        </a:p>
      </dgm:t>
    </dgm:pt>
    <dgm:pt modelId="{19FBF310-9A00-4439-92D6-1677008A052D}">
      <dgm:prSet phldrT="[Текст]" custT="1"/>
      <dgm:spPr/>
      <dgm:t>
        <a:bodyPr/>
        <a:lstStyle/>
        <a:p>
          <a:r>
            <a:rPr lang="ru-RU" sz="1200" b="1" dirty="0"/>
            <a:t>Бизнес-планирование</a:t>
          </a:r>
        </a:p>
      </dgm:t>
    </dgm:pt>
    <dgm:pt modelId="{FEDE66D3-9CE7-4A95-B3CF-75C31D7542C7}" type="parTrans" cxnId="{B1F64328-270E-45F4-A3D5-A5147ECB51AE}">
      <dgm:prSet/>
      <dgm:spPr/>
      <dgm:t>
        <a:bodyPr/>
        <a:lstStyle/>
        <a:p>
          <a:endParaRPr lang="ru-RU" b="1"/>
        </a:p>
      </dgm:t>
    </dgm:pt>
    <dgm:pt modelId="{4532D44B-8A10-4D50-8724-75A250EA668E}" type="sibTrans" cxnId="{B1F64328-270E-45F4-A3D5-A5147ECB51AE}">
      <dgm:prSet/>
      <dgm:spPr/>
      <dgm:t>
        <a:bodyPr/>
        <a:lstStyle/>
        <a:p>
          <a:endParaRPr lang="ru-RU" b="1"/>
        </a:p>
      </dgm:t>
    </dgm:pt>
    <dgm:pt modelId="{54B823B5-E999-4696-839E-5805F78A067C}">
      <dgm:prSet phldrT="[Текст]" custT="1"/>
      <dgm:spPr/>
      <dgm:t>
        <a:bodyPr/>
        <a:lstStyle/>
        <a:p>
          <a:r>
            <a:rPr lang="ru-RU" sz="1200" b="1" dirty="0"/>
            <a:t>Технические подразделения</a:t>
          </a:r>
        </a:p>
      </dgm:t>
    </dgm:pt>
    <dgm:pt modelId="{46CB7CC5-BDD1-4E6A-A221-5EFA24F017BC}" type="parTrans" cxnId="{60A0FFB5-800C-4604-AB0E-A0CEBE5F6DDA}">
      <dgm:prSet/>
      <dgm:spPr/>
      <dgm:t>
        <a:bodyPr/>
        <a:lstStyle/>
        <a:p>
          <a:endParaRPr lang="ru-RU" b="1"/>
        </a:p>
      </dgm:t>
    </dgm:pt>
    <dgm:pt modelId="{28D2C59D-9041-48D4-B10C-B74B00FBCBF0}" type="sibTrans" cxnId="{60A0FFB5-800C-4604-AB0E-A0CEBE5F6DDA}">
      <dgm:prSet/>
      <dgm:spPr/>
      <dgm:t>
        <a:bodyPr/>
        <a:lstStyle/>
        <a:p>
          <a:endParaRPr lang="ru-RU" b="1"/>
        </a:p>
      </dgm:t>
    </dgm:pt>
    <dgm:pt modelId="{4239B5E3-0520-403A-AC02-C2D1D31BFB4C}" type="pres">
      <dgm:prSet presAssocID="{09800E2F-CC72-45E0-BF93-6ED70313155C}" presName="cycleMatrixDiagram" presStyleCnt="0">
        <dgm:presLayoutVars>
          <dgm:chMax val="1"/>
          <dgm:dir/>
          <dgm:animLvl val="lvl"/>
          <dgm:resizeHandles val="exact"/>
        </dgm:presLayoutVars>
      </dgm:prSet>
      <dgm:spPr/>
    </dgm:pt>
    <dgm:pt modelId="{2BF488EE-DDF6-4475-9D6B-8A1CD78E6B52}" type="pres">
      <dgm:prSet presAssocID="{09800E2F-CC72-45E0-BF93-6ED70313155C}" presName="children" presStyleCnt="0"/>
      <dgm:spPr/>
    </dgm:pt>
    <dgm:pt modelId="{BB76E0E1-A651-406B-B9B1-520F74279ED7}" type="pres">
      <dgm:prSet presAssocID="{09800E2F-CC72-45E0-BF93-6ED70313155C}" presName="child1group" presStyleCnt="0"/>
      <dgm:spPr/>
    </dgm:pt>
    <dgm:pt modelId="{861DD6C0-D133-46E3-827B-473B3BC05B0E}" type="pres">
      <dgm:prSet presAssocID="{09800E2F-CC72-45E0-BF93-6ED70313155C}" presName="child1" presStyleLbl="bgAcc1" presStyleIdx="0" presStyleCnt="4"/>
      <dgm:spPr/>
    </dgm:pt>
    <dgm:pt modelId="{86710A26-2EE6-43D2-9CA9-0821556838B0}" type="pres">
      <dgm:prSet presAssocID="{09800E2F-CC72-45E0-BF93-6ED70313155C}" presName="child1Text" presStyleLbl="bgAcc1" presStyleIdx="0" presStyleCnt="4">
        <dgm:presLayoutVars>
          <dgm:bulletEnabled val="1"/>
        </dgm:presLayoutVars>
      </dgm:prSet>
      <dgm:spPr/>
    </dgm:pt>
    <dgm:pt modelId="{AEF24A43-6DD8-4E48-9C7E-3286FCBF0297}" type="pres">
      <dgm:prSet presAssocID="{09800E2F-CC72-45E0-BF93-6ED70313155C}" presName="child2group" presStyleCnt="0"/>
      <dgm:spPr/>
    </dgm:pt>
    <dgm:pt modelId="{6C670CC6-23A4-4AA7-A874-477A18D36A89}" type="pres">
      <dgm:prSet presAssocID="{09800E2F-CC72-45E0-BF93-6ED70313155C}" presName="child2" presStyleLbl="bgAcc1" presStyleIdx="1" presStyleCnt="4"/>
      <dgm:spPr/>
    </dgm:pt>
    <dgm:pt modelId="{91032F36-C779-4E71-8AB4-84D103E82FD9}" type="pres">
      <dgm:prSet presAssocID="{09800E2F-CC72-45E0-BF93-6ED70313155C}" presName="child2Text" presStyleLbl="bgAcc1" presStyleIdx="1" presStyleCnt="4">
        <dgm:presLayoutVars>
          <dgm:bulletEnabled val="1"/>
        </dgm:presLayoutVars>
      </dgm:prSet>
      <dgm:spPr/>
    </dgm:pt>
    <dgm:pt modelId="{F88C9B84-D39F-4857-8089-7AE0C755D2FD}" type="pres">
      <dgm:prSet presAssocID="{09800E2F-CC72-45E0-BF93-6ED70313155C}" presName="child3group" presStyleCnt="0"/>
      <dgm:spPr/>
    </dgm:pt>
    <dgm:pt modelId="{D6F0C556-DC8A-4FB9-BAB2-4D86B55E48CC}" type="pres">
      <dgm:prSet presAssocID="{09800E2F-CC72-45E0-BF93-6ED70313155C}" presName="child3" presStyleLbl="bgAcc1" presStyleIdx="2" presStyleCnt="4"/>
      <dgm:spPr/>
    </dgm:pt>
    <dgm:pt modelId="{0346A9C5-1B6F-490D-88C9-CF87FFEDF6D8}" type="pres">
      <dgm:prSet presAssocID="{09800E2F-CC72-45E0-BF93-6ED70313155C}" presName="child3Text" presStyleLbl="bgAcc1" presStyleIdx="2" presStyleCnt="4">
        <dgm:presLayoutVars>
          <dgm:bulletEnabled val="1"/>
        </dgm:presLayoutVars>
      </dgm:prSet>
      <dgm:spPr/>
    </dgm:pt>
    <dgm:pt modelId="{6E1E5080-1E33-4CF0-A4EF-8DEB3E96EBFF}" type="pres">
      <dgm:prSet presAssocID="{09800E2F-CC72-45E0-BF93-6ED70313155C}" presName="child4group" presStyleCnt="0"/>
      <dgm:spPr/>
    </dgm:pt>
    <dgm:pt modelId="{7C5BC38A-5F34-4A3B-9DB6-A47063AE9EFC}" type="pres">
      <dgm:prSet presAssocID="{09800E2F-CC72-45E0-BF93-6ED70313155C}" presName="child4" presStyleLbl="bgAcc1" presStyleIdx="3" presStyleCnt="4"/>
      <dgm:spPr/>
    </dgm:pt>
    <dgm:pt modelId="{A8DF0AC9-26E8-4F45-8381-C0DA1F3AC632}" type="pres">
      <dgm:prSet presAssocID="{09800E2F-CC72-45E0-BF93-6ED70313155C}" presName="child4Text" presStyleLbl="bgAcc1" presStyleIdx="3" presStyleCnt="4">
        <dgm:presLayoutVars>
          <dgm:bulletEnabled val="1"/>
        </dgm:presLayoutVars>
      </dgm:prSet>
      <dgm:spPr/>
    </dgm:pt>
    <dgm:pt modelId="{0D38E919-755D-446B-8CD8-DD9292C18DAD}" type="pres">
      <dgm:prSet presAssocID="{09800E2F-CC72-45E0-BF93-6ED70313155C}" presName="childPlaceholder" presStyleCnt="0"/>
      <dgm:spPr/>
    </dgm:pt>
    <dgm:pt modelId="{13FACBEC-0D7A-4B48-94ED-5C3C4945D9FF}" type="pres">
      <dgm:prSet presAssocID="{09800E2F-CC72-45E0-BF93-6ED70313155C}" presName="circle" presStyleCnt="0"/>
      <dgm:spPr/>
    </dgm:pt>
    <dgm:pt modelId="{AC136E93-6CB7-4503-B145-A00C2FCA5F02}" type="pres">
      <dgm:prSet presAssocID="{09800E2F-CC72-45E0-BF93-6ED70313155C}" presName="quadrant1" presStyleLbl="node1" presStyleIdx="0" presStyleCnt="4">
        <dgm:presLayoutVars>
          <dgm:chMax val="1"/>
          <dgm:bulletEnabled val="1"/>
        </dgm:presLayoutVars>
      </dgm:prSet>
      <dgm:spPr/>
    </dgm:pt>
    <dgm:pt modelId="{6855BA16-6781-43FA-9B90-B2FF83DA6D2F}" type="pres">
      <dgm:prSet presAssocID="{09800E2F-CC72-45E0-BF93-6ED70313155C}" presName="quadrant2" presStyleLbl="node1" presStyleIdx="1" presStyleCnt="4">
        <dgm:presLayoutVars>
          <dgm:chMax val="1"/>
          <dgm:bulletEnabled val="1"/>
        </dgm:presLayoutVars>
      </dgm:prSet>
      <dgm:spPr/>
    </dgm:pt>
    <dgm:pt modelId="{3B97C82F-9A0D-440D-B436-43650AD84867}" type="pres">
      <dgm:prSet presAssocID="{09800E2F-CC72-45E0-BF93-6ED70313155C}" presName="quadrant3" presStyleLbl="node1" presStyleIdx="2" presStyleCnt="4">
        <dgm:presLayoutVars>
          <dgm:chMax val="1"/>
          <dgm:bulletEnabled val="1"/>
        </dgm:presLayoutVars>
      </dgm:prSet>
      <dgm:spPr/>
    </dgm:pt>
    <dgm:pt modelId="{602BB3CC-67E9-465E-AC4A-16EAA447A0A1}" type="pres">
      <dgm:prSet presAssocID="{09800E2F-CC72-45E0-BF93-6ED70313155C}" presName="quadrant4" presStyleLbl="node1" presStyleIdx="3" presStyleCnt="4">
        <dgm:presLayoutVars>
          <dgm:chMax val="1"/>
          <dgm:bulletEnabled val="1"/>
        </dgm:presLayoutVars>
      </dgm:prSet>
      <dgm:spPr/>
    </dgm:pt>
    <dgm:pt modelId="{0ACD76C6-695A-404A-89B1-576BFC28BEE2}" type="pres">
      <dgm:prSet presAssocID="{09800E2F-CC72-45E0-BF93-6ED70313155C}" presName="quadrantPlaceholder" presStyleCnt="0"/>
      <dgm:spPr/>
    </dgm:pt>
    <dgm:pt modelId="{4A3883A5-DE54-4DC6-BC37-D6C6FA851DDC}" type="pres">
      <dgm:prSet presAssocID="{09800E2F-CC72-45E0-BF93-6ED70313155C}" presName="center1" presStyleLbl="fgShp" presStyleIdx="0" presStyleCnt="2"/>
      <dgm:spPr/>
    </dgm:pt>
    <dgm:pt modelId="{5A1AADEF-D00F-4429-89B3-F2A547E7FB36}" type="pres">
      <dgm:prSet presAssocID="{09800E2F-CC72-45E0-BF93-6ED70313155C}" presName="center2" presStyleLbl="fgShp" presStyleIdx="1" presStyleCnt="2"/>
      <dgm:spPr/>
    </dgm:pt>
  </dgm:ptLst>
  <dgm:cxnLst>
    <dgm:cxn modelId="{ED58A800-24B8-449E-BA26-6449A1E34A6F}" srcId="{0B0BF285-7B02-4C3D-ABE0-A8D5E9109BAB}" destId="{F4E019AE-75D8-46A0-AC53-909822DB7313}" srcOrd="0" destOrd="0" parTransId="{0B14062D-AEFF-4ACB-AC8A-A21B20A921A4}" sibTransId="{9C801F34-5907-4085-9DDE-2FA5878F2E8E}"/>
    <dgm:cxn modelId="{689A8901-6B59-4886-99F7-B45FC1FB00A4}" type="presOf" srcId="{6A5F8773-2CFC-4BC8-B255-14EB85D229A5}" destId="{AC136E93-6CB7-4503-B145-A00C2FCA5F02}" srcOrd="0" destOrd="0" presId="urn:microsoft.com/office/officeart/2005/8/layout/cycle4"/>
    <dgm:cxn modelId="{3248C518-B3FC-4F76-9774-D0B80DD4AFA6}" type="presOf" srcId="{423F30ED-C45E-4210-89E9-047D5491957E}" destId="{3B97C82F-9A0D-440D-B436-43650AD84867}" srcOrd="0" destOrd="0" presId="urn:microsoft.com/office/officeart/2005/8/layout/cycle4"/>
    <dgm:cxn modelId="{57FE2F1D-67C7-4E95-8D50-71F43150D753}" srcId="{6A5F8773-2CFC-4BC8-B255-14EB85D229A5}" destId="{B137ECD1-C752-41FA-AD1D-A0D5620AFF0C}" srcOrd="1" destOrd="0" parTransId="{21BD43AD-591E-4E25-8CDE-8C3AC834DF54}" sibTransId="{21D80EA2-2CEE-4760-B0B3-369C0DAE2254}"/>
    <dgm:cxn modelId="{B1F64328-270E-45F4-A3D5-A5147ECB51AE}" srcId="{3040049D-2230-449F-ADFD-EFAA16FAD6AC}" destId="{19FBF310-9A00-4439-92D6-1677008A052D}" srcOrd="0" destOrd="0" parTransId="{FEDE66D3-9CE7-4A95-B3CF-75C31D7542C7}" sibTransId="{4532D44B-8A10-4D50-8724-75A250EA668E}"/>
    <dgm:cxn modelId="{7A9B5128-EACD-488D-B13D-FE43FD4133CB}" type="presOf" srcId="{B137ECD1-C752-41FA-AD1D-A0D5620AFF0C}" destId="{86710A26-2EE6-43D2-9CA9-0821556838B0}" srcOrd="1" destOrd="1" presId="urn:microsoft.com/office/officeart/2005/8/layout/cycle4"/>
    <dgm:cxn modelId="{C2FFD02C-FF17-4980-85E7-4CD217E0C4C7}" type="presOf" srcId="{19FBF310-9A00-4439-92D6-1677008A052D}" destId="{A8DF0AC9-26E8-4F45-8381-C0DA1F3AC632}" srcOrd="1" destOrd="0" presId="urn:microsoft.com/office/officeart/2005/8/layout/cycle4"/>
    <dgm:cxn modelId="{A2D2CF34-51A7-4751-BEC0-AC417234F53B}" srcId="{09800E2F-CC72-45E0-BF93-6ED70313155C}" destId="{423F30ED-C45E-4210-89E9-047D5491957E}" srcOrd="2" destOrd="0" parTransId="{29D32FC9-C1A3-49DD-95EB-AB318FDB4B19}" sibTransId="{600036A5-E640-4BAB-8784-A2BFBBBBEF25}"/>
    <dgm:cxn modelId="{3D7BF33E-28BF-480B-8DD0-A0F4725CDEC9}" type="presOf" srcId="{EBA7561B-3079-4DA1-95CE-E827B98FBB65}" destId="{0346A9C5-1B6F-490D-88C9-CF87FFEDF6D8}" srcOrd="1" destOrd="0" presId="urn:microsoft.com/office/officeart/2005/8/layout/cycle4"/>
    <dgm:cxn modelId="{21CBC75B-0264-47D7-BBCD-53B5E8C7D044}" type="presOf" srcId="{54B823B5-E999-4696-839E-5805F78A067C}" destId="{7C5BC38A-5F34-4A3B-9DB6-A47063AE9EFC}" srcOrd="0" destOrd="1" presId="urn:microsoft.com/office/officeart/2005/8/layout/cycle4"/>
    <dgm:cxn modelId="{E1296F5C-71D1-4745-9CA2-50E6D305807E}" srcId="{423F30ED-C45E-4210-89E9-047D5491957E}" destId="{EBA7561B-3079-4DA1-95CE-E827B98FBB65}" srcOrd="0" destOrd="0" parTransId="{BF3548FE-32EA-499B-A095-A0F141959BDB}" sibTransId="{EFA07DD9-A249-4D2A-AA43-E148D75938A3}"/>
    <dgm:cxn modelId="{B2E79163-F750-40C5-9ADF-51F36384B84D}" type="presOf" srcId="{F4E019AE-75D8-46A0-AC53-909822DB7313}" destId="{91032F36-C779-4E71-8AB4-84D103E82FD9}" srcOrd="1" destOrd="0" presId="urn:microsoft.com/office/officeart/2005/8/layout/cycle4"/>
    <dgm:cxn modelId="{E996944A-34D1-4CF7-A1D9-0ECE6F2009BD}" type="presOf" srcId="{BB572B61-812A-4343-A84C-47D258E23727}" destId="{D6F0C556-DC8A-4FB9-BAB2-4D86B55E48CC}" srcOrd="0" destOrd="1" presId="urn:microsoft.com/office/officeart/2005/8/layout/cycle4"/>
    <dgm:cxn modelId="{F9980152-6088-43CA-BCB2-2C201D71A0DA}" type="presOf" srcId="{19FBF310-9A00-4439-92D6-1677008A052D}" destId="{7C5BC38A-5F34-4A3B-9DB6-A47063AE9EFC}" srcOrd="0" destOrd="0" presId="urn:microsoft.com/office/officeart/2005/8/layout/cycle4"/>
    <dgm:cxn modelId="{DF9BB172-2C94-4444-8199-3085F485FFED}" srcId="{6A5F8773-2CFC-4BC8-B255-14EB85D229A5}" destId="{799A9845-F4B9-4746-BC4C-AD2457388664}" srcOrd="0" destOrd="0" parTransId="{81A133F5-106A-42A7-A6B8-1F52D74C09CC}" sibTransId="{71AEBBF6-69C4-46C7-9BA2-712085020AB9}"/>
    <dgm:cxn modelId="{FAFF9F82-9595-4BC5-BC77-2C7F674B6748}" type="presOf" srcId="{BB572B61-812A-4343-A84C-47D258E23727}" destId="{0346A9C5-1B6F-490D-88C9-CF87FFEDF6D8}" srcOrd="1" destOrd="1" presId="urn:microsoft.com/office/officeart/2005/8/layout/cycle4"/>
    <dgm:cxn modelId="{67D32C85-77F6-403F-A4C9-1222AD7E1745}" type="presOf" srcId="{EBA7561B-3079-4DA1-95CE-E827B98FBB65}" destId="{D6F0C556-DC8A-4FB9-BAB2-4D86B55E48CC}" srcOrd="0" destOrd="0" presId="urn:microsoft.com/office/officeart/2005/8/layout/cycle4"/>
    <dgm:cxn modelId="{2700DF8D-7302-4135-A6DD-01C9E47FA991}" srcId="{423F30ED-C45E-4210-89E9-047D5491957E}" destId="{BB572B61-812A-4343-A84C-47D258E23727}" srcOrd="1" destOrd="0" parTransId="{F7E4F2FA-B063-48CB-99F7-A5C657AFEAF0}" sibTransId="{766722C8-8526-443F-8709-42EBAEFA9883}"/>
    <dgm:cxn modelId="{4A762992-C234-44B5-988C-1CA2610F625D}" type="presOf" srcId="{F4E019AE-75D8-46A0-AC53-909822DB7313}" destId="{6C670CC6-23A4-4AA7-A874-477A18D36A89}" srcOrd="0" destOrd="0" presId="urn:microsoft.com/office/officeart/2005/8/layout/cycle4"/>
    <dgm:cxn modelId="{10A346AA-875E-4951-A8ED-C928F8EDF5AF}" srcId="{0B0BF285-7B02-4C3D-ABE0-A8D5E9109BAB}" destId="{B603F65E-01A9-4CE5-8A2E-E5231EA53C34}" srcOrd="1" destOrd="0" parTransId="{0815B839-AD81-492C-843E-D41FDD8E8C09}" sibTransId="{44074864-3A2A-4BE4-9E66-A2417F568620}"/>
    <dgm:cxn modelId="{885A09B0-6106-44CE-A556-0B32EC7EEF71}" srcId="{09800E2F-CC72-45E0-BF93-6ED70313155C}" destId="{6A5F8773-2CFC-4BC8-B255-14EB85D229A5}" srcOrd="0" destOrd="0" parTransId="{6400A2B0-B171-4DA6-9F52-F47C89485C9F}" sibTransId="{43A5FD31-6FFE-4908-BDC6-1562F33574DD}"/>
    <dgm:cxn modelId="{70D089B0-60F6-4905-8041-22E44F2CB7F1}" srcId="{09800E2F-CC72-45E0-BF93-6ED70313155C}" destId="{3040049D-2230-449F-ADFD-EFAA16FAD6AC}" srcOrd="3" destOrd="0" parTransId="{8F7386D5-A8CE-4658-B23B-E5355DCC5D13}" sibTransId="{595698C5-D6E7-426F-B76E-5C1765D444C6}"/>
    <dgm:cxn modelId="{DD0CD6B3-4BF9-4712-A91D-CBC085740411}" type="presOf" srcId="{799A9845-F4B9-4746-BC4C-AD2457388664}" destId="{86710A26-2EE6-43D2-9CA9-0821556838B0}" srcOrd="1" destOrd="0" presId="urn:microsoft.com/office/officeart/2005/8/layout/cycle4"/>
    <dgm:cxn modelId="{60A0FFB5-800C-4604-AB0E-A0CEBE5F6DDA}" srcId="{3040049D-2230-449F-ADFD-EFAA16FAD6AC}" destId="{54B823B5-E999-4696-839E-5805F78A067C}" srcOrd="1" destOrd="0" parTransId="{46CB7CC5-BDD1-4E6A-A221-5EFA24F017BC}" sibTransId="{28D2C59D-9041-48D4-B10C-B74B00FBCBF0}"/>
    <dgm:cxn modelId="{0A315EBC-2004-4FE5-8783-7EB0108ACFEF}" type="presOf" srcId="{0B0BF285-7B02-4C3D-ABE0-A8D5E9109BAB}" destId="{6855BA16-6781-43FA-9B90-B2FF83DA6D2F}" srcOrd="0" destOrd="0" presId="urn:microsoft.com/office/officeart/2005/8/layout/cycle4"/>
    <dgm:cxn modelId="{25C4B8CE-CAC0-46DC-9953-8236DDA2E432}" type="presOf" srcId="{3040049D-2230-449F-ADFD-EFAA16FAD6AC}" destId="{602BB3CC-67E9-465E-AC4A-16EAA447A0A1}" srcOrd="0" destOrd="0" presId="urn:microsoft.com/office/officeart/2005/8/layout/cycle4"/>
    <dgm:cxn modelId="{E5D717E8-6C4B-476B-AC68-5844153F12FA}" type="presOf" srcId="{799A9845-F4B9-4746-BC4C-AD2457388664}" destId="{861DD6C0-D133-46E3-827B-473B3BC05B0E}" srcOrd="0" destOrd="0" presId="urn:microsoft.com/office/officeart/2005/8/layout/cycle4"/>
    <dgm:cxn modelId="{C0B421EB-C595-49B1-84CC-3846C7B233D4}" type="presOf" srcId="{09800E2F-CC72-45E0-BF93-6ED70313155C}" destId="{4239B5E3-0520-403A-AC02-C2D1D31BFB4C}" srcOrd="0" destOrd="0" presId="urn:microsoft.com/office/officeart/2005/8/layout/cycle4"/>
    <dgm:cxn modelId="{C9DF9DEE-5B39-4065-B107-E7C598D409A3}" type="presOf" srcId="{B603F65E-01A9-4CE5-8A2E-E5231EA53C34}" destId="{6C670CC6-23A4-4AA7-A874-477A18D36A89}" srcOrd="0" destOrd="1" presId="urn:microsoft.com/office/officeart/2005/8/layout/cycle4"/>
    <dgm:cxn modelId="{8CD145F0-4FCD-4320-9EAC-66B04D812A2A}" type="presOf" srcId="{B603F65E-01A9-4CE5-8A2E-E5231EA53C34}" destId="{91032F36-C779-4E71-8AB4-84D103E82FD9}" srcOrd="1" destOrd="1" presId="urn:microsoft.com/office/officeart/2005/8/layout/cycle4"/>
    <dgm:cxn modelId="{18A1E6F4-496C-4C0A-880C-F8B8CDD3D6A7}" type="presOf" srcId="{54B823B5-E999-4696-839E-5805F78A067C}" destId="{A8DF0AC9-26E8-4F45-8381-C0DA1F3AC632}" srcOrd="1" destOrd="1" presId="urn:microsoft.com/office/officeart/2005/8/layout/cycle4"/>
    <dgm:cxn modelId="{7B11AAFA-76EB-46EF-AE82-6511AAF6FB9D}" type="presOf" srcId="{B137ECD1-C752-41FA-AD1D-A0D5620AFF0C}" destId="{861DD6C0-D133-46E3-827B-473B3BC05B0E}" srcOrd="0" destOrd="1" presId="urn:microsoft.com/office/officeart/2005/8/layout/cycle4"/>
    <dgm:cxn modelId="{373802FF-D80A-4683-B527-4A5C55C161FB}" srcId="{09800E2F-CC72-45E0-BF93-6ED70313155C}" destId="{0B0BF285-7B02-4C3D-ABE0-A8D5E9109BAB}" srcOrd="1" destOrd="0" parTransId="{D0653900-537D-4D2F-8D24-D08659ACE3CB}" sibTransId="{19E075F0-62FE-4F31-A2D2-5118720A8F4C}"/>
    <dgm:cxn modelId="{4CEDEBF2-3FEF-4648-ADE7-333D12D455CA}" type="presParOf" srcId="{4239B5E3-0520-403A-AC02-C2D1D31BFB4C}" destId="{2BF488EE-DDF6-4475-9D6B-8A1CD78E6B52}" srcOrd="0" destOrd="0" presId="urn:microsoft.com/office/officeart/2005/8/layout/cycle4"/>
    <dgm:cxn modelId="{B4F932C0-67DB-473A-ACFE-B50CD20A9022}" type="presParOf" srcId="{2BF488EE-DDF6-4475-9D6B-8A1CD78E6B52}" destId="{BB76E0E1-A651-406B-B9B1-520F74279ED7}" srcOrd="0" destOrd="0" presId="urn:microsoft.com/office/officeart/2005/8/layout/cycle4"/>
    <dgm:cxn modelId="{EC466459-FA70-4579-9301-69DE7211736C}" type="presParOf" srcId="{BB76E0E1-A651-406B-B9B1-520F74279ED7}" destId="{861DD6C0-D133-46E3-827B-473B3BC05B0E}" srcOrd="0" destOrd="0" presId="urn:microsoft.com/office/officeart/2005/8/layout/cycle4"/>
    <dgm:cxn modelId="{278F9C48-3F9B-452E-A309-C9AF066679D7}" type="presParOf" srcId="{BB76E0E1-A651-406B-B9B1-520F74279ED7}" destId="{86710A26-2EE6-43D2-9CA9-0821556838B0}" srcOrd="1" destOrd="0" presId="urn:microsoft.com/office/officeart/2005/8/layout/cycle4"/>
    <dgm:cxn modelId="{00B2919F-954B-4E01-B463-F474710E0CD4}" type="presParOf" srcId="{2BF488EE-DDF6-4475-9D6B-8A1CD78E6B52}" destId="{AEF24A43-6DD8-4E48-9C7E-3286FCBF0297}" srcOrd="1" destOrd="0" presId="urn:microsoft.com/office/officeart/2005/8/layout/cycle4"/>
    <dgm:cxn modelId="{6E149A3F-7CCF-40B3-A95D-2A9FB03379C5}" type="presParOf" srcId="{AEF24A43-6DD8-4E48-9C7E-3286FCBF0297}" destId="{6C670CC6-23A4-4AA7-A874-477A18D36A89}" srcOrd="0" destOrd="0" presId="urn:microsoft.com/office/officeart/2005/8/layout/cycle4"/>
    <dgm:cxn modelId="{AB705FDA-8D8D-43D9-958B-5C8015F9823B}" type="presParOf" srcId="{AEF24A43-6DD8-4E48-9C7E-3286FCBF0297}" destId="{91032F36-C779-4E71-8AB4-84D103E82FD9}" srcOrd="1" destOrd="0" presId="urn:microsoft.com/office/officeart/2005/8/layout/cycle4"/>
    <dgm:cxn modelId="{A179DD76-1E1F-4C0C-A3BC-BBB8F368F345}" type="presParOf" srcId="{2BF488EE-DDF6-4475-9D6B-8A1CD78E6B52}" destId="{F88C9B84-D39F-4857-8089-7AE0C755D2FD}" srcOrd="2" destOrd="0" presId="urn:microsoft.com/office/officeart/2005/8/layout/cycle4"/>
    <dgm:cxn modelId="{5FED7F20-A7AE-46D0-91CA-1318E4F6B5C0}" type="presParOf" srcId="{F88C9B84-D39F-4857-8089-7AE0C755D2FD}" destId="{D6F0C556-DC8A-4FB9-BAB2-4D86B55E48CC}" srcOrd="0" destOrd="0" presId="urn:microsoft.com/office/officeart/2005/8/layout/cycle4"/>
    <dgm:cxn modelId="{17D6ADA6-316C-419E-98AA-DFC5A6FC0D1F}" type="presParOf" srcId="{F88C9B84-D39F-4857-8089-7AE0C755D2FD}" destId="{0346A9C5-1B6F-490D-88C9-CF87FFEDF6D8}" srcOrd="1" destOrd="0" presId="urn:microsoft.com/office/officeart/2005/8/layout/cycle4"/>
    <dgm:cxn modelId="{F9408FA7-4B5D-4CFD-8F94-F95DB77ACABB}" type="presParOf" srcId="{2BF488EE-DDF6-4475-9D6B-8A1CD78E6B52}" destId="{6E1E5080-1E33-4CF0-A4EF-8DEB3E96EBFF}" srcOrd="3" destOrd="0" presId="urn:microsoft.com/office/officeart/2005/8/layout/cycle4"/>
    <dgm:cxn modelId="{65CEE849-1D42-4EAA-8445-F9A75ACF0419}" type="presParOf" srcId="{6E1E5080-1E33-4CF0-A4EF-8DEB3E96EBFF}" destId="{7C5BC38A-5F34-4A3B-9DB6-A47063AE9EFC}" srcOrd="0" destOrd="0" presId="urn:microsoft.com/office/officeart/2005/8/layout/cycle4"/>
    <dgm:cxn modelId="{1D988EDB-972B-467A-81F2-B1A97F153F14}" type="presParOf" srcId="{6E1E5080-1E33-4CF0-A4EF-8DEB3E96EBFF}" destId="{A8DF0AC9-26E8-4F45-8381-C0DA1F3AC632}" srcOrd="1" destOrd="0" presId="urn:microsoft.com/office/officeart/2005/8/layout/cycle4"/>
    <dgm:cxn modelId="{F1D7B45E-2D51-4BB1-BA98-2897463E866E}" type="presParOf" srcId="{2BF488EE-DDF6-4475-9D6B-8A1CD78E6B52}" destId="{0D38E919-755D-446B-8CD8-DD9292C18DAD}" srcOrd="4" destOrd="0" presId="urn:microsoft.com/office/officeart/2005/8/layout/cycle4"/>
    <dgm:cxn modelId="{72FFAD74-B76B-4D1E-8208-C5FBDEE57BF8}" type="presParOf" srcId="{4239B5E3-0520-403A-AC02-C2D1D31BFB4C}" destId="{13FACBEC-0D7A-4B48-94ED-5C3C4945D9FF}" srcOrd="1" destOrd="0" presId="urn:microsoft.com/office/officeart/2005/8/layout/cycle4"/>
    <dgm:cxn modelId="{7227CBC4-C7A0-4887-849C-1396F8B2A822}" type="presParOf" srcId="{13FACBEC-0D7A-4B48-94ED-5C3C4945D9FF}" destId="{AC136E93-6CB7-4503-B145-A00C2FCA5F02}" srcOrd="0" destOrd="0" presId="urn:microsoft.com/office/officeart/2005/8/layout/cycle4"/>
    <dgm:cxn modelId="{0908A43A-A703-483E-8A2B-3F8275016C41}" type="presParOf" srcId="{13FACBEC-0D7A-4B48-94ED-5C3C4945D9FF}" destId="{6855BA16-6781-43FA-9B90-B2FF83DA6D2F}" srcOrd="1" destOrd="0" presId="urn:microsoft.com/office/officeart/2005/8/layout/cycle4"/>
    <dgm:cxn modelId="{6DF30B77-DD61-422F-AD7C-51A0C904A02C}" type="presParOf" srcId="{13FACBEC-0D7A-4B48-94ED-5C3C4945D9FF}" destId="{3B97C82F-9A0D-440D-B436-43650AD84867}" srcOrd="2" destOrd="0" presId="urn:microsoft.com/office/officeart/2005/8/layout/cycle4"/>
    <dgm:cxn modelId="{BDC3D638-8CEE-4BE4-88B3-47A024294AD5}" type="presParOf" srcId="{13FACBEC-0D7A-4B48-94ED-5C3C4945D9FF}" destId="{602BB3CC-67E9-465E-AC4A-16EAA447A0A1}" srcOrd="3" destOrd="0" presId="urn:microsoft.com/office/officeart/2005/8/layout/cycle4"/>
    <dgm:cxn modelId="{3D7EE326-803E-4690-90C7-833284E6F84D}" type="presParOf" srcId="{13FACBEC-0D7A-4B48-94ED-5C3C4945D9FF}" destId="{0ACD76C6-695A-404A-89B1-576BFC28BEE2}" srcOrd="4" destOrd="0" presId="urn:microsoft.com/office/officeart/2005/8/layout/cycle4"/>
    <dgm:cxn modelId="{5BEA8A63-BA79-4036-A205-0355C74B5127}" type="presParOf" srcId="{4239B5E3-0520-403A-AC02-C2D1D31BFB4C}" destId="{4A3883A5-DE54-4DC6-BC37-D6C6FA851DDC}" srcOrd="2" destOrd="0" presId="urn:microsoft.com/office/officeart/2005/8/layout/cycle4"/>
    <dgm:cxn modelId="{2E3C8843-26AD-4FA2-B2AF-01D846463B3C}" type="presParOf" srcId="{4239B5E3-0520-403A-AC02-C2D1D31BFB4C}" destId="{5A1AADEF-D00F-4429-89B3-F2A547E7FB36}" srcOrd="3" destOrd="0" presId="urn:microsoft.com/office/officeart/2005/8/layout/cycle4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1329CC9C-E0C1-4474-A326-C0DC66CEE488}" type="doc">
      <dgm:prSet loTypeId="urn:microsoft.com/office/officeart/2005/8/layout/vList5" loCatId="list" qsTypeId="urn:microsoft.com/office/officeart/2005/8/quickstyle/simple5" qsCatId="simple" csTypeId="urn:microsoft.com/office/officeart/2005/8/colors/colorful4" csCatId="colorful" phldr="1"/>
      <dgm:spPr/>
      <dgm:t>
        <a:bodyPr/>
        <a:lstStyle/>
        <a:p>
          <a:endParaRPr lang="ru-RU"/>
        </a:p>
      </dgm:t>
    </dgm:pt>
    <dgm:pt modelId="{50808056-F0EC-440D-810A-A7C612B57EDD}">
      <dgm:prSet phldrT="[Текст]"/>
      <dgm:spPr/>
      <dgm:t>
        <a:bodyPr/>
        <a:lstStyle/>
        <a:p>
          <a:r>
            <a:rPr lang="ru-RU" b="0" dirty="0"/>
            <a:t>Пропускная способность каналов велика и превышает пропускную способность узлов коммутации и мультиплексирования</a:t>
          </a:r>
        </a:p>
      </dgm:t>
    </dgm:pt>
    <dgm:pt modelId="{7EDEDB85-8CE3-4728-928F-E78C0C7F70D8}" type="parTrans" cxnId="{18451C69-4506-48A5-9D6E-4F9DFD7AF0EB}">
      <dgm:prSet/>
      <dgm:spPr/>
      <dgm:t>
        <a:bodyPr/>
        <a:lstStyle/>
        <a:p>
          <a:endParaRPr lang="ru-RU" b="0"/>
        </a:p>
      </dgm:t>
    </dgm:pt>
    <dgm:pt modelId="{83D59651-B72E-447A-AA68-1B1337E5AE0C}" type="sibTrans" cxnId="{18451C69-4506-48A5-9D6E-4F9DFD7AF0EB}">
      <dgm:prSet/>
      <dgm:spPr/>
      <dgm:t>
        <a:bodyPr/>
        <a:lstStyle/>
        <a:p>
          <a:endParaRPr lang="ru-RU" b="0"/>
        </a:p>
      </dgm:t>
    </dgm:pt>
    <dgm:pt modelId="{0A8B1A87-A94B-44A7-937C-1261C970CC7D}">
      <dgm:prSet phldrT="[Текст]"/>
      <dgm:spPr/>
      <dgm:t>
        <a:bodyPr/>
        <a:lstStyle/>
        <a:p>
          <a:r>
            <a:rPr lang="ru-RU" b="0" dirty="0"/>
            <a:t>Может достигать 40 Гбит/сек по одной нитке</a:t>
          </a:r>
          <a:r>
            <a:rPr lang="en-US" b="0" dirty="0"/>
            <a:t> (</a:t>
          </a:r>
          <a:r>
            <a:rPr lang="ru-RU" b="0" dirty="0"/>
            <a:t>можно рассматривать как очень большое число)</a:t>
          </a:r>
        </a:p>
      </dgm:t>
    </dgm:pt>
    <dgm:pt modelId="{372C773B-AF90-4C73-A746-53E744210C1E}" type="parTrans" cxnId="{E59D60AF-E312-467F-BD5B-DDE99CDDAF4F}">
      <dgm:prSet/>
      <dgm:spPr/>
      <dgm:t>
        <a:bodyPr/>
        <a:lstStyle/>
        <a:p>
          <a:endParaRPr lang="ru-RU" b="0"/>
        </a:p>
      </dgm:t>
    </dgm:pt>
    <dgm:pt modelId="{0B728CB4-9BB2-4C8A-8950-D9EE10FA8E14}" type="sibTrans" cxnId="{E59D60AF-E312-467F-BD5B-DDE99CDDAF4F}">
      <dgm:prSet/>
      <dgm:spPr/>
      <dgm:t>
        <a:bodyPr/>
        <a:lstStyle/>
        <a:p>
          <a:endParaRPr lang="ru-RU" b="0"/>
        </a:p>
      </dgm:t>
    </dgm:pt>
    <dgm:pt modelId="{1A4A095D-6E86-4A61-A60C-4A854964D497}">
      <dgm:prSet phldrT="[Текст]"/>
      <dgm:spPr/>
      <dgm:t>
        <a:bodyPr/>
        <a:lstStyle/>
        <a:p>
          <a:r>
            <a:rPr lang="ru-RU" b="0" dirty="0"/>
            <a:t>Необходимо рассматривать два вида трафика – входящий и исходящий</a:t>
          </a:r>
        </a:p>
      </dgm:t>
    </dgm:pt>
    <dgm:pt modelId="{D8E44163-D70C-4618-99AE-BE0545A25A22}" type="parTrans" cxnId="{8B588BC5-15D8-43D4-8DB3-9583CB46CFD5}">
      <dgm:prSet/>
      <dgm:spPr/>
      <dgm:t>
        <a:bodyPr/>
        <a:lstStyle/>
        <a:p>
          <a:endParaRPr lang="ru-RU" b="0"/>
        </a:p>
      </dgm:t>
    </dgm:pt>
    <dgm:pt modelId="{AFD5DB5A-1C68-4439-8B19-A3956D731F80}" type="sibTrans" cxnId="{8B588BC5-15D8-43D4-8DB3-9583CB46CFD5}">
      <dgm:prSet/>
      <dgm:spPr/>
      <dgm:t>
        <a:bodyPr/>
        <a:lstStyle/>
        <a:p>
          <a:endParaRPr lang="ru-RU" b="0"/>
        </a:p>
      </dgm:t>
    </dgm:pt>
    <dgm:pt modelId="{4955B870-59DB-43C9-AEBD-061F396A1F64}">
      <dgm:prSet phldrT="[Текст]"/>
      <dgm:spPr/>
      <dgm:t>
        <a:bodyPr/>
        <a:lstStyle/>
        <a:p>
          <a:r>
            <a:rPr lang="ru-RU" b="0" dirty="0"/>
            <a:t>По статистике исходящий трафик значительно меньше входящего, но непрерывно растет</a:t>
          </a:r>
        </a:p>
      </dgm:t>
    </dgm:pt>
    <dgm:pt modelId="{FB6AE7A0-98DB-43E8-AC5C-E01F5382D06F}" type="parTrans" cxnId="{81543248-8553-4F85-9FEF-C02F8B586113}">
      <dgm:prSet/>
      <dgm:spPr/>
      <dgm:t>
        <a:bodyPr/>
        <a:lstStyle/>
        <a:p>
          <a:endParaRPr lang="ru-RU" b="0"/>
        </a:p>
      </dgm:t>
    </dgm:pt>
    <dgm:pt modelId="{68B4317D-095E-4F2D-A4D4-0026C0D39B91}" type="sibTrans" cxnId="{81543248-8553-4F85-9FEF-C02F8B586113}">
      <dgm:prSet/>
      <dgm:spPr/>
      <dgm:t>
        <a:bodyPr/>
        <a:lstStyle/>
        <a:p>
          <a:endParaRPr lang="ru-RU" b="0"/>
        </a:p>
      </dgm:t>
    </dgm:pt>
    <dgm:pt modelId="{9C3AB13C-79B9-4198-8E5D-7B08C9C72435}">
      <dgm:prSet phldrT="[Текст]"/>
      <dgm:spPr/>
      <dgm:t>
        <a:bodyPr/>
        <a:lstStyle/>
        <a:p>
          <a:r>
            <a:rPr lang="ru-RU" b="0" dirty="0"/>
            <a:t>Входящий – от магистралей к абонентам, исходящий – от абонентов к магистралям</a:t>
          </a:r>
        </a:p>
      </dgm:t>
    </dgm:pt>
    <dgm:pt modelId="{0406C38C-F545-4F38-B5A9-4BFBDDE3F99B}" type="parTrans" cxnId="{DE804707-F809-4D25-9E32-6C7CC4403632}">
      <dgm:prSet/>
      <dgm:spPr/>
      <dgm:t>
        <a:bodyPr/>
        <a:lstStyle/>
        <a:p>
          <a:endParaRPr lang="ru-RU" b="0"/>
        </a:p>
      </dgm:t>
    </dgm:pt>
    <dgm:pt modelId="{265AF186-2A5C-41C0-BAE4-1D63261DACD4}" type="sibTrans" cxnId="{DE804707-F809-4D25-9E32-6C7CC4403632}">
      <dgm:prSet/>
      <dgm:spPr/>
      <dgm:t>
        <a:bodyPr/>
        <a:lstStyle/>
        <a:p>
          <a:endParaRPr lang="ru-RU" b="0"/>
        </a:p>
      </dgm:t>
    </dgm:pt>
    <dgm:pt modelId="{84A7DEC8-3FB6-4E70-AAF0-C81BEE4D1D6A}">
      <dgm:prSet phldrT="[Текст]"/>
      <dgm:spPr/>
      <dgm:t>
        <a:bodyPr/>
        <a:lstStyle/>
        <a:p>
          <a:r>
            <a:rPr lang="ru-RU" b="0" dirty="0"/>
            <a:t>Узел коммутации физически представляет собой единое устройство </a:t>
          </a:r>
        </a:p>
      </dgm:t>
    </dgm:pt>
    <dgm:pt modelId="{E6CD904A-7735-4622-B69E-8BC8D921481E}" type="parTrans" cxnId="{93720721-054E-48C6-B98A-9F314605E99C}">
      <dgm:prSet/>
      <dgm:spPr/>
      <dgm:t>
        <a:bodyPr/>
        <a:lstStyle/>
        <a:p>
          <a:endParaRPr lang="ru-RU" b="0"/>
        </a:p>
      </dgm:t>
    </dgm:pt>
    <dgm:pt modelId="{E87D91C3-5DA0-4587-B1EC-E2B1ACFD08E4}" type="sibTrans" cxnId="{93720721-054E-48C6-B98A-9F314605E99C}">
      <dgm:prSet/>
      <dgm:spPr/>
      <dgm:t>
        <a:bodyPr/>
        <a:lstStyle/>
        <a:p>
          <a:endParaRPr lang="ru-RU" b="0"/>
        </a:p>
      </dgm:t>
    </dgm:pt>
    <dgm:pt modelId="{DB4F1DCE-F69D-47DF-8D74-0DEB43935B36}">
      <dgm:prSet phldrT="[Текст]"/>
      <dgm:spPr/>
      <dgm:t>
        <a:bodyPr/>
        <a:lstStyle/>
        <a:p>
          <a:pPr>
            <a:lnSpc>
              <a:spcPct val="100000"/>
            </a:lnSpc>
          </a:pPr>
          <a:r>
            <a:rPr lang="ru-RU" b="0" dirty="0"/>
            <a:t>Мультиплексор или комплекс мультиплексирования с единым управлением</a:t>
          </a:r>
        </a:p>
      </dgm:t>
    </dgm:pt>
    <dgm:pt modelId="{124E0DA4-51E3-4D2E-9701-E239224FE226}" type="parTrans" cxnId="{E1EA13F2-33F8-4D5F-ABEF-B88AE8970E26}">
      <dgm:prSet/>
      <dgm:spPr/>
      <dgm:t>
        <a:bodyPr/>
        <a:lstStyle/>
        <a:p>
          <a:endParaRPr lang="ru-RU" b="0"/>
        </a:p>
      </dgm:t>
    </dgm:pt>
    <dgm:pt modelId="{7D7BB85E-849D-442D-B60C-F579F5ECD0D9}" type="sibTrans" cxnId="{E1EA13F2-33F8-4D5F-ABEF-B88AE8970E26}">
      <dgm:prSet/>
      <dgm:spPr/>
      <dgm:t>
        <a:bodyPr/>
        <a:lstStyle/>
        <a:p>
          <a:endParaRPr lang="ru-RU" b="0"/>
        </a:p>
      </dgm:t>
    </dgm:pt>
    <dgm:pt modelId="{84DD5D93-959C-4A51-A683-39850C45551E}">
      <dgm:prSet phldrT="[Текст]"/>
      <dgm:spPr/>
      <dgm:t>
        <a:bodyPr/>
        <a:lstStyle/>
        <a:p>
          <a:pPr>
            <a:lnSpc>
              <a:spcPct val="100000"/>
            </a:lnSpc>
          </a:pPr>
          <a:r>
            <a:rPr lang="ru-RU" b="0" dirty="0"/>
            <a:t>Вычислительные ресурсы используются совместно для обоих видов трафика</a:t>
          </a:r>
        </a:p>
      </dgm:t>
    </dgm:pt>
    <dgm:pt modelId="{2422426B-B4EA-4825-8A45-9C358669497E}" type="parTrans" cxnId="{D3F8A7AE-A62E-4E07-9717-3C43F696277F}">
      <dgm:prSet/>
      <dgm:spPr/>
      <dgm:t>
        <a:bodyPr/>
        <a:lstStyle/>
        <a:p>
          <a:endParaRPr lang="ru-RU" b="0"/>
        </a:p>
      </dgm:t>
    </dgm:pt>
    <dgm:pt modelId="{B4533BBD-85C3-407E-9DCD-FBE352424934}" type="sibTrans" cxnId="{D3F8A7AE-A62E-4E07-9717-3C43F696277F}">
      <dgm:prSet/>
      <dgm:spPr/>
      <dgm:t>
        <a:bodyPr/>
        <a:lstStyle/>
        <a:p>
          <a:endParaRPr lang="ru-RU" b="0"/>
        </a:p>
      </dgm:t>
    </dgm:pt>
    <dgm:pt modelId="{3A461726-8D27-4C00-AAE6-037C65D7FE3B}">
      <dgm:prSet phldrT="[Текст]"/>
      <dgm:spPr/>
      <dgm:t>
        <a:bodyPr/>
        <a:lstStyle/>
        <a:p>
          <a:pPr>
            <a:lnSpc>
              <a:spcPct val="100000"/>
            </a:lnSpc>
          </a:pPr>
          <a:r>
            <a:rPr lang="ru-RU" b="0" dirty="0"/>
            <a:t>Логически – пара встречных каналов с ограничением по суммарной пропускной способности</a:t>
          </a:r>
        </a:p>
      </dgm:t>
    </dgm:pt>
    <dgm:pt modelId="{1A86DD3A-2E4F-4B4E-B044-F6AC0AB1BCBE}" type="parTrans" cxnId="{586EC9BA-E324-427A-9545-9EA1B935049A}">
      <dgm:prSet/>
      <dgm:spPr/>
      <dgm:t>
        <a:bodyPr/>
        <a:lstStyle/>
        <a:p>
          <a:endParaRPr lang="ru-RU" b="0"/>
        </a:p>
      </dgm:t>
    </dgm:pt>
    <dgm:pt modelId="{348A23D7-A134-4F46-9473-9C8E6DC763E3}" type="sibTrans" cxnId="{586EC9BA-E324-427A-9545-9EA1B935049A}">
      <dgm:prSet/>
      <dgm:spPr/>
      <dgm:t>
        <a:bodyPr/>
        <a:lstStyle/>
        <a:p>
          <a:endParaRPr lang="ru-RU" b="0"/>
        </a:p>
      </dgm:t>
    </dgm:pt>
    <dgm:pt modelId="{6F48BBBE-22BF-4C26-8179-DA9647D8BA2A}">
      <dgm:prSet phldrT="[Текст]"/>
      <dgm:spPr/>
      <dgm:t>
        <a:bodyPr/>
        <a:lstStyle/>
        <a:p>
          <a:r>
            <a:rPr lang="ru-RU" b="0" dirty="0"/>
            <a:t>К каждому узлу подключены абоненты – потребители услуг</a:t>
          </a:r>
        </a:p>
      </dgm:t>
    </dgm:pt>
    <dgm:pt modelId="{4F8CEE3F-0E68-40FE-B190-BEC1C305C7BD}" type="parTrans" cxnId="{D1EBE764-B7E1-4F3F-A596-81A5F5DF20AE}">
      <dgm:prSet/>
      <dgm:spPr/>
      <dgm:t>
        <a:bodyPr/>
        <a:lstStyle/>
        <a:p>
          <a:endParaRPr lang="ru-RU" b="0"/>
        </a:p>
      </dgm:t>
    </dgm:pt>
    <dgm:pt modelId="{45CD75FA-2041-4916-813A-57ECFCAD6C81}" type="sibTrans" cxnId="{D1EBE764-B7E1-4F3F-A596-81A5F5DF20AE}">
      <dgm:prSet/>
      <dgm:spPr/>
      <dgm:t>
        <a:bodyPr/>
        <a:lstStyle/>
        <a:p>
          <a:endParaRPr lang="ru-RU" b="0"/>
        </a:p>
      </dgm:t>
    </dgm:pt>
    <dgm:pt modelId="{84AE7E6D-5058-4FCA-978E-9908CEBD0451}">
      <dgm:prSet phldrT="[Текст]"/>
      <dgm:spPr/>
      <dgm:t>
        <a:bodyPr/>
        <a:lstStyle/>
        <a:p>
          <a:r>
            <a:rPr lang="ru-RU" b="0" dirty="0"/>
            <a:t>Количество абонентов может быть очень большим</a:t>
          </a:r>
        </a:p>
      </dgm:t>
    </dgm:pt>
    <dgm:pt modelId="{A68ED94D-12D0-4742-B185-BC013B4AC80C}" type="parTrans" cxnId="{DE151F70-D59A-4938-82EB-F9EE2E10E42A}">
      <dgm:prSet/>
      <dgm:spPr/>
      <dgm:t>
        <a:bodyPr/>
        <a:lstStyle/>
        <a:p>
          <a:endParaRPr lang="ru-RU" b="0"/>
        </a:p>
      </dgm:t>
    </dgm:pt>
    <dgm:pt modelId="{87EC718C-B8FC-46AA-A89F-252380B88DD6}" type="sibTrans" cxnId="{DE151F70-D59A-4938-82EB-F9EE2E10E42A}">
      <dgm:prSet/>
      <dgm:spPr/>
      <dgm:t>
        <a:bodyPr/>
        <a:lstStyle/>
        <a:p>
          <a:endParaRPr lang="ru-RU" b="0"/>
        </a:p>
      </dgm:t>
    </dgm:pt>
    <dgm:pt modelId="{61500309-F973-403D-9CD2-1D96819D9B42}">
      <dgm:prSet phldrT="[Текст]"/>
      <dgm:spPr/>
      <dgm:t>
        <a:bodyPr/>
        <a:lstStyle/>
        <a:p>
          <a:r>
            <a:rPr lang="ru-RU" b="0" dirty="0"/>
            <a:t>Стоимость эксплуатации не зависит от количества ресурса, переданного через сеть</a:t>
          </a:r>
        </a:p>
      </dgm:t>
    </dgm:pt>
    <dgm:pt modelId="{30BB6C36-4805-4F24-97AD-8B41F048744A}" type="parTrans" cxnId="{F5EE04E0-DA92-4EDD-A62F-BE229405CBD0}">
      <dgm:prSet/>
      <dgm:spPr/>
      <dgm:t>
        <a:bodyPr/>
        <a:lstStyle/>
        <a:p>
          <a:endParaRPr lang="ru-RU" b="0"/>
        </a:p>
      </dgm:t>
    </dgm:pt>
    <dgm:pt modelId="{7B5C60E2-7A91-4AD8-9BB0-C7D97CF6C59A}" type="sibTrans" cxnId="{F5EE04E0-DA92-4EDD-A62F-BE229405CBD0}">
      <dgm:prSet/>
      <dgm:spPr/>
      <dgm:t>
        <a:bodyPr/>
        <a:lstStyle/>
        <a:p>
          <a:endParaRPr lang="ru-RU" b="0"/>
        </a:p>
      </dgm:t>
    </dgm:pt>
    <dgm:pt modelId="{C4ABDE79-397A-43BA-92B5-F6C689E927D2}">
      <dgm:prSet phldrT="[Текст]"/>
      <dgm:spPr/>
      <dgm:t>
        <a:bodyPr/>
        <a:lstStyle/>
        <a:p>
          <a:r>
            <a:rPr lang="ru-RU" b="0" dirty="0"/>
            <a:t>В СПД стоимость передачи  трафика не зависит от его количества и является постоянной при включенном канале</a:t>
          </a:r>
        </a:p>
      </dgm:t>
    </dgm:pt>
    <dgm:pt modelId="{F9E8D279-5375-4541-94ED-2E2EF2D4D29D}" type="parTrans" cxnId="{85873FF5-0B88-4322-BD87-27664D513F08}">
      <dgm:prSet/>
      <dgm:spPr/>
      <dgm:t>
        <a:bodyPr/>
        <a:lstStyle/>
        <a:p>
          <a:endParaRPr lang="ru-RU" b="0"/>
        </a:p>
      </dgm:t>
    </dgm:pt>
    <dgm:pt modelId="{60151109-48CC-4573-9559-659C2D68FE67}" type="sibTrans" cxnId="{85873FF5-0B88-4322-BD87-27664D513F08}">
      <dgm:prSet/>
      <dgm:spPr/>
      <dgm:t>
        <a:bodyPr/>
        <a:lstStyle/>
        <a:p>
          <a:endParaRPr lang="ru-RU" b="0"/>
        </a:p>
      </dgm:t>
    </dgm:pt>
    <dgm:pt modelId="{11DA6009-36E5-4D22-959E-81E676C7EF1D}" type="pres">
      <dgm:prSet presAssocID="{1329CC9C-E0C1-4474-A326-C0DC66CEE488}" presName="Name0" presStyleCnt="0">
        <dgm:presLayoutVars>
          <dgm:dir/>
          <dgm:animLvl val="lvl"/>
          <dgm:resizeHandles val="exact"/>
        </dgm:presLayoutVars>
      </dgm:prSet>
      <dgm:spPr/>
    </dgm:pt>
    <dgm:pt modelId="{CB9A5084-D603-46BA-A155-96FD45609A8B}" type="pres">
      <dgm:prSet presAssocID="{50808056-F0EC-440D-810A-A7C612B57EDD}" presName="linNode" presStyleCnt="0"/>
      <dgm:spPr/>
    </dgm:pt>
    <dgm:pt modelId="{111090C7-39F5-422C-9CE8-BE48C9804D7B}" type="pres">
      <dgm:prSet presAssocID="{50808056-F0EC-440D-810A-A7C612B57EDD}" presName="parentText" presStyleLbl="node1" presStyleIdx="0" presStyleCnt="5">
        <dgm:presLayoutVars>
          <dgm:chMax val="1"/>
          <dgm:bulletEnabled val="1"/>
        </dgm:presLayoutVars>
      </dgm:prSet>
      <dgm:spPr/>
    </dgm:pt>
    <dgm:pt modelId="{EF9E3203-3A23-4B65-9BEA-1B4C9E42706B}" type="pres">
      <dgm:prSet presAssocID="{50808056-F0EC-440D-810A-A7C612B57EDD}" presName="descendantText" presStyleLbl="alignAccFollowNode1" presStyleIdx="0" presStyleCnt="5">
        <dgm:presLayoutVars>
          <dgm:bulletEnabled val="1"/>
        </dgm:presLayoutVars>
      </dgm:prSet>
      <dgm:spPr/>
    </dgm:pt>
    <dgm:pt modelId="{20A32BF3-4425-4768-947B-5C810B5A8A8D}" type="pres">
      <dgm:prSet presAssocID="{83D59651-B72E-447A-AA68-1B1337E5AE0C}" presName="sp" presStyleCnt="0"/>
      <dgm:spPr/>
    </dgm:pt>
    <dgm:pt modelId="{A4AC2974-F62B-460B-A730-6BD60A4B8B11}" type="pres">
      <dgm:prSet presAssocID="{61500309-F973-403D-9CD2-1D96819D9B42}" presName="linNode" presStyleCnt="0"/>
      <dgm:spPr/>
    </dgm:pt>
    <dgm:pt modelId="{78F25619-0824-4554-9948-33F96D4A1426}" type="pres">
      <dgm:prSet presAssocID="{61500309-F973-403D-9CD2-1D96819D9B42}" presName="parentText" presStyleLbl="node1" presStyleIdx="1" presStyleCnt="5">
        <dgm:presLayoutVars>
          <dgm:chMax val="1"/>
          <dgm:bulletEnabled val="1"/>
        </dgm:presLayoutVars>
      </dgm:prSet>
      <dgm:spPr/>
    </dgm:pt>
    <dgm:pt modelId="{6EB0E0BD-52D0-4EDE-8364-172EFAC58F2D}" type="pres">
      <dgm:prSet presAssocID="{61500309-F973-403D-9CD2-1D96819D9B42}" presName="descendantText" presStyleLbl="alignAccFollowNode1" presStyleIdx="1" presStyleCnt="5">
        <dgm:presLayoutVars>
          <dgm:bulletEnabled val="1"/>
        </dgm:presLayoutVars>
      </dgm:prSet>
      <dgm:spPr/>
    </dgm:pt>
    <dgm:pt modelId="{466F38E6-8966-4AE5-99E2-84E1FF977E9E}" type="pres">
      <dgm:prSet presAssocID="{7B5C60E2-7A91-4AD8-9BB0-C7D97CF6C59A}" presName="sp" presStyleCnt="0"/>
      <dgm:spPr/>
    </dgm:pt>
    <dgm:pt modelId="{BAE45875-C907-462B-982A-90CD52CFCEBE}" type="pres">
      <dgm:prSet presAssocID="{1A4A095D-6E86-4A61-A60C-4A854964D497}" presName="linNode" presStyleCnt="0"/>
      <dgm:spPr/>
    </dgm:pt>
    <dgm:pt modelId="{ED2DC2BE-11A7-4667-88CD-A5CF11F7B31A}" type="pres">
      <dgm:prSet presAssocID="{1A4A095D-6E86-4A61-A60C-4A854964D497}" presName="parentText" presStyleLbl="node1" presStyleIdx="2" presStyleCnt="5">
        <dgm:presLayoutVars>
          <dgm:chMax val="1"/>
          <dgm:bulletEnabled val="1"/>
        </dgm:presLayoutVars>
      </dgm:prSet>
      <dgm:spPr/>
    </dgm:pt>
    <dgm:pt modelId="{C10437A7-CE13-4C1F-A5AB-55260129631D}" type="pres">
      <dgm:prSet presAssocID="{1A4A095D-6E86-4A61-A60C-4A854964D497}" presName="descendantText" presStyleLbl="alignAccFollowNode1" presStyleIdx="2" presStyleCnt="5">
        <dgm:presLayoutVars>
          <dgm:bulletEnabled val="1"/>
        </dgm:presLayoutVars>
      </dgm:prSet>
      <dgm:spPr/>
    </dgm:pt>
    <dgm:pt modelId="{529CDEC8-F187-4219-9294-20F3DAE780A0}" type="pres">
      <dgm:prSet presAssocID="{AFD5DB5A-1C68-4439-8B19-A3956D731F80}" presName="sp" presStyleCnt="0"/>
      <dgm:spPr/>
    </dgm:pt>
    <dgm:pt modelId="{29965411-E00B-4799-ABE0-69CFAE166873}" type="pres">
      <dgm:prSet presAssocID="{84A7DEC8-3FB6-4E70-AAF0-C81BEE4D1D6A}" presName="linNode" presStyleCnt="0"/>
      <dgm:spPr/>
    </dgm:pt>
    <dgm:pt modelId="{931C589B-3091-44FB-A9B3-EDD69D6D8F83}" type="pres">
      <dgm:prSet presAssocID="{84A7DEC8-3FB6-4E70-AAF0-C81BEE4D1D6A}" presName="parentText" presStyleLbl="node1" presStyleIdx="3" presStyleCnt="5">
        <dgm:presLayoutVars>
          <dgm:chMax val="1"/>
          <dgm:bulletEnabled val="1"/>
        </dgm:presLayoutVars>
      </dgm:prSet>
      <dgm:spPr/>
    </dgm:pt>
    <dgm:pt modelId="{1DB9A55D-CB8B-4030-91C1-91956B712DE9}" type="pres">
      <dgm:prSet presAssocID="{84A7DEC8-3FB6-4E70-AAF0-C81BEE4D1D6A}" presName="descendantText" presStyleLbl="alignAccFollowNode1" presStyleIdx="3" presStyleCnt="5">
        <dgm:presLayoutVars>
          <dgm:bulletEnabled val="1"/>
        </dgm:presLayoutVars>
      </dgm:prSet>
      <dgm:spPr/>
    </dgm:pt>
    <dgm:pt modelId="{B173C5D1-8D3B-4977-8B08-6FA3054D3843}" type="pres">
      <dgm:prSet presAssocID="{E87D91C3-5DA0-4587-B1EC-E2B1ACFD08E4}" presName="sp" presStyleCnt="0"/>
      <dgm:spPr/>
    </dgm:pt>
    <dgm:pt modelId="{1EB84BFC-6ABA-47FD-B343-72B089799E4D}" type="pres">
      <dgm:prSet presAssocID="{6F48BBBE-22BF-4C26-8179-DA9647D8BA2A}" presName="linNode" presStyleCnt="0"/>
      <dgm:spPr/>
    </dgm:pt>
    <dgm:pt modelId="{44E7E873-48E2-41BD-9A9D-D5DCEED6815B}" type="pres">
      <dgm:prSet presAssocID="{6F48BBBE-22BF-4C26-8179-DA9647D8BA2A}" presName="parentText" presStyleLbl="node1" presStyleIdx="4" presStyleCnt="5">
        <dgm:presLayoutVars>
          <dgm:chMax val="1"/>
          <dgm:bulletEnabled val="1"/>
        </dgm:presLayoutVars>
      </dgm:prSet>
      <dgm:spPr/>
    </dgm:pt>
    <dgm:pt modelId="{DC796024-C5B2-4A73-B802-2C69402AC97D}" type="pres">
      <dgm:prSet presAssocID="{6F48BBBE-22BF-4C26-8179-DA9647D8BA2A}" presName="descendantText" presStyleLbl="alignAccFollowNode1" presStyleIdx="4" presStyleCnt="5">
        <dgm:presLayoutVars>
          <dgm:bulletEnabled val="1"/>
        </dgm:presLayoutVars>
      </dgm:prSet>
      <dgm:spPr/>
    </dgm:pt>
  </dgm:ptLst>
  <dgm:cxnLst>
    <dgm:cxn modelId="{CF3B3D06-B59B-49CA-AC75-BBECDB308662}" type="presOf" srcId="{61500309-F973-403D-9CD2-1D96819D9B42}" destId="{78F25619-0824-4554-9948-33F96D4A1426}" srcOrd="0" destOrd="0" presId="urn:microsoft.com/office/officeart/2005/8/layout/vList5"/>
    <dgm:cxn modelId="{DE804707-F809-4D25-9E32-6C7CC4403632}" srcId="{1A4A095D-6E86-4A61-A60C-4A854964D497}" destId="{9C3AB13C-79B9-4198-8E5D-7B08C9C72435}" srcOrd="0" destOrd="0" parTransId="{0406C38C-F545-4F38-B5A9-4BFBDDE3F99B}" sibTransId="{265AF186-2A5C-41C0-BAE4-1D63261DACD4}"/>
    <dgm:cxn modelId="{1B9E991C-349C-4CBF-9999-14DC6931C99A}" type="presOf" srcId="{3A461726-8D27-4C00-AAE6-037C65D7FE3B}" destId="{1DB9A55D-CB8B-4030-91C1-91956B712DE9}" srcOrd="0" destOrd="2" presId="urn:microsoft.com/office/officeart/2005/8/layout/vList5"/>
    <dgm:cxn modelId="{93720721-054E-48C6-B98A-9F314605E99C}" srcId="{1329CC9C-E0C1-4474-A326-C0DC66CEE488}" destId="{84A7DEC8-3FB6-4E70-AAF0-C81BEE4D1D6A}" srcOrd="3" destOrd="0" parTransId="{E6CD904A-7735-4622-B69E-8BC8D921481E}" sibTransId="{E87D91C3-5DA0-4587-B1EC-E2B1ACFD08E4}"/>
    <dgm:cxn modelId="{3CF3292C-113E-492B-9B86-29ADAB42C734}" type="presOf" srcId="{84DD5D93-959C-4A51-A683-39850C45551E}" destId="{1DB9A55D-CB8B-4030-91C1-91956B712DE9}" srcOrd="0" destOrd="1" presId="urn:microsoft.com/office/officeart/2005/8/layout/vList5"/>
    <dgm:cxn modelId="{A8B1572E-A5CF-4B73-ACF4-4D0D857F2E27}" type="presOf" srcId="{9C3AB13C-79B9-4198-8E5D-7B08C9C72435}" destId="{C10437A7-CE13-4C1F-A5AB-55260129631D}" srcOrd="0" destOrd="0" presId="urn:microsoft.com/office/officeart/2005/8/layout/vList5"/>
    <dgm:cxn modelId="{11D29B60-A911-44B8-9F80-13460AA758EC}" type="presOf" srcId="{1329CC9C-E0C1-4474-A326-C0DC66CEE488}" destId="{11DA6009-36E5-4D22-959E-81E676C7EF1D}" srcOrd="0" destOrd="0" presId="urn:microsoft.com/office/officeart/2005/8/layout/vList5"/>
    <dgm:cxn modelId="{D1EBE764-B7E1-4F3F-A596-81A5F5DF20AE}" srcId="{1329CC9C-E0C1-4474-A326-C0DC66CEE488}" destId="{6F48BBBE-22BF-4C26-8179-DA9647D8BA2A}" srcOrd="4" destOrd="0" parTransId="{4F8CEE3F-0E68-40FE-B190-BEC1C305C7BD}" sibTransId="{45CD75FA-2041-4916-813A-57ECFCAD6C81}"/>
    <dgm:cxn modelId="{81543248-8553-4F85-9FEF-C02F8B586113}" srcId="{1A4A095D-6E86-4A61-A60C-4A854964D497}" destId="{4955B870-59DB-43C9-AEBD-061F396A1F64}" srcOrd="1" destOrd="0" parTransId="{FB6AE7A0-98DB-43E8-AC5C-E01F5382D06F}" sibTransId="{68B4317D-095E-4F2D-A4D4-0026C0D39B91}"/>
    <dgm:cxn modelId="{18451C69-4506-48A5-9D6E-4F9DFD7AF0EB}" srcId="{1329CC9C-E0C1-4474-A326-C0DC66CEE488}" destId="{50808056-F0EC-440D-810A-A7C612B57EDD}" srcOrd="0" destOrd="0" parTransId="{7EDEDB85-8CE3-4728-928F-E78C0C7F70D8}" sibTransId="{83D59651-B72E-447A-AA68-1B1337E5AE0C}"/>
    <dgm:cxn modelId="{DE151F70-D59A-4938-82EB-F9EE2E10E42A}" srcId="{6F48BBBE-22BF-4C26-8179-DA9647D8BA2A}" destId="{84AE7E6D-5058-4FCA-978E-9908CEBD0451}" srcOrd="0" destOrd="0" parTransId="{A68ED94D-12D0-4742-B185-BC013B4AC80C}" sibTransId="{87EC718C-B8FC-46AA-A89F-252380B88DD6}"/>
    <dgm:cxn modelId="{EC463A50-6A51-4146-9F9E-7E70C30C171D}" type="presOf" srcId="{DB4F1DCE-F69D-47DF-8D74-0DEB43935B36}" destId="{1DB9A55D-CB8B-4030-91C1-91956B712DE9}" srcOrd="0" destOrd="0" presId="urn:microsoft.com/office/officeart/2005/8/layout/vList5"/>
    <dgm:cxn modelId="{136C8B57-0913-45E1-954B-7331BF2940C6}" type="presOf" srcId="{C4ABDE79-397A-43BA-92B5-F6C689E927D2}" destId="{6EB0E0BD-52D0-4EDE-8364-172EFAC58F2D}" srcOrd="0" destOrd="0" presId="urn:microsoft.com/office/officeart/2005/8/layout/vList5"/>
    <dgm:cxn modelId="{7B530E78-9879-4D94-96C2-72522C0D8529}" type="presOf" srcId="{84AE7E6D-5058-4FCA-978E-9908CEBD0451}" destId="{DC796024-C5B2-4A73-B802-2C69402AC97D}" srcOrd="0" destOrd="0" presId="urn:microsoft.com/office/officeart/2005/8/layout/vList5"/>
    <dgm:cxn modelId="{8A96F68B-5BAD-41B0-9F23-29DC35BB38C2}" type="presOf" srcId="{1A4A095D-6E86-4A61-A60C-4A854964D497}" destId="{ED2DC2BE-11A7-4667-88CD-A5CF11F7B31A}" srcOrd="0" destOrd="0" presId="urn:microsoft.com/office/officeart/2005/8/layout/vList5"/>
    <dgm:cxn modelId="{F012BC8D-98EF-4A45-AEF9-03F6C33FEF8B}" type="presOf" srcId="{6F48BBBE-22BF-4C26-8179-DA9647D8BA2A}" destId="{44E7E873-48E2-41BD-9A9D-D5DCEED6815B}" srcOrd="0" destOrd="0" presId="urn:microsoft.com/office/officeart/2005/8/layout/vList5"/>
    <dgm:cxn modelId="{D4D8409E-0B77-4520-8C6D-B0FD7993A1FB}" type="presOf" srcId="{0A8B1A87-A94B-44A7-937C-1261C970CC7D}" destId="{EF9E3203-3A23-4B65-9BEA-1B4C9E42706B}" srcOrd="0" destOrd="0" presId="urn:microsoft.com/office/officeart/2005/8/layout/vList5"/>
    <dgm:cxn modelId="{D3F8A7AE-A62E-4E07-9717-3C43F696277F}" srcId="{84A7DEC8-3FB6-4E70-AAF0-C81BEE4D1D6A}" destId="{84DD5D93-959C-4A51-A683-39850C45551E}" srcOrd="1" destOrd="0" parTransId="{2422426B-B4EA-4825-8A45-9C358669497E}" sibTransId="{B4533BBD-85C3-407E-9DCD-FBE352424934}"/>
    <dgm:cxn modelId="{E59D60AF-E312-467F-BD5B-DDE99CDDAF4F}" srcId="{50808056-F0EC-440D-810A-A7C612B57EDD}" destId="{0A8B1A87-A94B-44A7-937C-1261C970CC7D}" srcOrd="0" destOrd="0" parTransId="{372C773B-AF90-4C73-A746-53E744210C1E}" sibTransId="{0B728CB4-9BB2-4C8A-8950-D9EE10FA8E14}"/>
    <dgm:cxn modelId="{B7238EB8-2ED1-449D-8B71-FFC9C9FFFB4C}" type="presOf" srcId="{50808056-F0EC-440D-810A-A7C612B57EDD}" destId="{111090C7-39F5-422C-9CE8-BE48C9804D7B}" srcOrd="0" destOrd="0" presId="urn:microsoft.com/office/officeart/2005/8/layout/vList5"/>
    <dgm:cxn modelId="{586EC9BA-E324-427A-9545-9EA1B935049A}" srcId="{84A7DEC8-3FB6-4E70-AAF0-C81BEE4D1D6A}" destId="{3A461726-8D27-4C00-AAE6-037C65D7FE3B}" srcOrd="2" destOrd="0" parTransId="{1A86DD3A-2E4F-4B4E-B044-F6AC0AB1BCBE}" sibTransId="{348A23D7-A134-4F46-9473-9C8E6DC763E3}"/>
    <dgm:cxn modelId="{8B588BC5-15D8-43D4-8DB3-9583CB46CFD5}" srcId="{1329CC9C-E0C1-4474-A326-C0DC66CEE488}" destId="{1A4A095D-6E86-4A61-A60C-4A854964D497}" srcOrd="2" destOrd="0" parTransId="{D8E44163-D70C-4618-99AE-BE0545A25A22}" sibTransId="{AFD5DB5A-1C68-4439-8B19-A3956D731F80}"/>
    <dgm:cxn modelId="{F5EE04E0-DA92-4EDD-A62F-BE229405CBD0}" srcId="{1329CC9C-E0C1-4474-A326-C0DC66CEE488}" destId="{61500309-F973-403D-9CD2-1D96819D9B42}" srcOrd="1" destOrd="0" parTransId="{30BB6C36-4805-4F24-97AD-8B41F048744A}" sibTransId="{7B5C60E2-7A91-4AD8-9BB0-C7D97CF6C59A}"/>
    <dgm:cxn modelId="{9655A6EE-66E2-4FF1-BEB7-F8EE308916E8}" type="presOf" srcId="{4955B870-59DB-43C9-AEBD-061F396A1F64}" destId="{C10437A7-CE13-4C1F-A5AB-55260129631D}" srcOrd="0" destOrd="1" presId="urn:microsoft.com/office/officeart/2005/8/layout/vList5"/>
    <dgm:cxn modelId="{E1EA13F2-33F8-4D5F-ABEF-B88AE8970E26}" srcId="{84A7DEC8-3FB6-4E70-AAF0-C81BEE4D1D6A}" destId="{DB4F1DCE-F69D-47DF-8D74-0DEB43935B36}" srcOrd="0" destOrd="0" parTransId="{124E0DA4-51E3-4D2E-9701-E239224FE226}" sibTransId="{7D7BB85E-849D-442D-B60C-F579F5ECD0D9}"/>
    <dgm:cxn modelId="{85873FF5-0B88-4322-BD87-27664D513F08}" srcId="{61500309-F973-403D-9CD2-1D96819D9B42}" destId="{C4ABDE79-397A-43BA-92B5-F6C689E927D2}" srcOrd="0" destOrd="0" parTransId="{F9E8D279-5375-4541-94ED-2E2EF2D4D29D}" sibTransId="{60151109-48CC-4573-9559-659C2D68FE67}"/>
    <dgm:cxn modelId="{C4529EF7-BA8A-4760-92D0-560DFBE83A79}" type="presOf" srcId="{84A7DEC8-3FB6-4E70-AAF0-C81BEE4D1D6A}" destId="{931C589B-3091-44FB-A9B3-EDD69D6D8F83}" srcOrd="0" destOrd="0" presId="urn:microsoft.com/office/officeart/2005/8/layout/vList5"/>
    <dgm:cxn modelId="{D9FA5A11-61B3-411C-A80C-6931B7BF34AC}" type="presParOf" srcId="{11DA6009-36E5-4D22-959E-81E676C7EF1D}" destId="{CB9A5084-D603-46BA-A155-96FD45609A8B}" srcOrd="0" destOrd="0" presId="urn:microsoft.com/office/officeart/2005/8/layout/vList5"/>
    <dgm:cxn modelId="{60BAA134-D975-484D-B070-E25C37C77EC1}" type="presParOf" srcId="{CB9A5084-D603-46BA-A155-96FD45609A8B}" destId="{111090C7-39F5-422C-9CE8-BE48C9804D7B}" srcOrd="0" destOrd="0" presId="urn:microsoft.com/office/officeart/2005/8/layout/vList5"/>
    <dgm:cxn modelId="{C02D4223-BCD9-400E-81E0-329E9382D6A7}" type="presParOf" srcId="{CB9A5084-D603-46BA-A155-96FD45609A8B}" destId="{EF9E3203-3A23-4B65-9BEA-1B4C9E42706B}" srcOrd="1" destOrd="0" presId="urn:microsoft.com/office/officeart/2005/8/layout/vList5"/>
    <dgm:cxn modelId="{A64FD07D-5FDF-488D-B72B-38A9219F4265}" type="presParOf" srcId="{11DA6009-36E5-4D22-959E-81E676C7EF1D}" destId="{20A32BF3-4425-4768-947B-5C810B5A8A8D}" srcOrd="1" destOrd="0" presId="urn:microsoft.com/office/officeart/2005/8/layout/vList5"/>
    <dgm:cxn modelId="{10B78633-759F-4CFE-9A68-0ED24F7B3831}" type="presParOf" srcId="{11DA6009-36E5-4D22-959E-81E676C7EF1D}" destId="{A4AC2974-F62B-460B-A730-6BD60A4B8B11}" srcOrd="2" destOrd="0" presId="urn:microsoft.com/office/officeart/2005/8/layout/vList5"/>
    <dgm:cxn modelId="{B3CEC020-637C-48BA-AB27-036388898203}" type="presParOf" srcId="{A4AC2974-F62B-460B-A730-6BD60A4B8B11}" destId="{78F25619-0824-4554-9948-33F96D4A1426}" srcOrd="0" destOrd="0" presId="urn:microsoft.com/office/officeart/2005/8/layout/vList5"/>
    <dgm:cxn modelId="{D2034C5F-52BA-4EA0-B366-0D0469C14464}" type="presParOf" srcId="{A4AC2974-F62B-460B-A730-6BD60A4B8B11}" destId="{6EB0E0BD-52D0-4EDE-8364-172EFAC58F2D}" srcOrd="1" destOrd="0" presId="urn:microsoft.com/office/officeart/2005/8/layout/vList5"/>
    <dgm:cxn modelId="{A8AC1077-96CF-4CA1-ADEC-59153D419974}" type="presParOf" srcId="{11DA6009-36E5-4D22-959E-81E676C7EF1D}" destId="{466F38E6-8966-4AE5-99E2-84E1FF977E9E}" srcOrd="3" destOrd="0" presId="urn:microsoft.com/office/officeart/2005/8/layout/vList5"/>
    <dgm:cxn modelId="{03C706F7-4AE9-4C61-9FF3-D609E71B44D9}" type="presParOf" srcId="{11DA6009-36E5-4D22-959E-81E676C7EF1D}" destId="{BAE45875-C907-462B-982A-90CD52CFCEBE}" srcOrd="4" destOrd="0" presId="urn:microsoft.com/office/officeart/2005/8/layout/vList5"/>
    <dgm:cxn modelId="{7E99D9C9-54AC-4CC4-900F-C0D8F2D08447}" type="presParOf" srcId="{BAE45875-C907-462B-982A-90CD52CFCEBE}" destId="{ED2DC2BE-11A7-4667-88CD-A5CF11F7B31A}" srcOrd="0" destOrd="0" presId="urn:microsoft.com/office/officeart/2005/8/layout/vList5"/>
    <dgm:cxn modelId="{48ECF7DC-7BB8-41CE-B576-C406B2ABC7EC}" type="presParOf" srcId="{BAE45875-C907-462B-982A-90CD52CFCEBE}" destId="{C10437A7-CE13-4C1F-A5AB-55260129631D}" srcOrd="1" destOrd="0" presId="urn:microsoft.com/office/officeart/2005/8/layout/vList5"/>
    <dgm:cxn modelId="{FCCA1731-F454-450C-ACC0-6677E28532FF}" type="presParOf" srcId="{11DA6009-36E5-4D22-959E-81E676C7EF1D}" destId="{529CDEC8-F187-4219-9294-20F3DAE780A0}" srcOrd="5" destOrd="0" presId="urn:microsoft.com/office/officeart/2005/8/layout/vList5"/>
    <dgm:cxn modelId="{6ECF293E-305A-4E3B-A973-5CD2D91B3324}" type="presParOf" srcId="{11DA6009-36E5-4D22-959E-81E676C7EF1D}" destId="{29965411-E00B-4799-ABE0-69CFAE166873}" srcOrd="6" destOrd="0" presId="urn:microsoft.com/office/officeart/2005/8/layout/vList5"/>
    <dgm:cxn modelId="{9D5016EC-9F48-45BD-BEFA-D23EAE45C874}" type="presParOf" srcId="{29965411-E00B-4799-ABE0-69CFAE166873}" destId="{931C589B-3091-44FB-A9B3-EDD69D6D8F83}" srcOrd="0" destOrd="0" presId="urn:microsoft.com/office/officeart/2005/8/layout/vList5"/>
    <dgm:cxn modelId="{FCAACBCC-6A48-4B3D-A36A-953D9DD0B950}" type="presParOf" srcId="{29965411-E00B-4799-ABE0-69CFAE166873}" destId="{1DB9A55D-CB8B-4030-91C1-91956B712DE9}" srcOrd="1" destOrd="0" presId="urn:microsoft.com/office/officeart/2005/8/layout/vList5"/>
    <dgm:cxn modelId="{F61C4257-B3C6-46D1-8F5D-02DC0B5AAD55}" type="presParOf" srcId="{11DA6009-36E5-4D22-959E-81E676C7EF1D}" destId="{B173C5D1-8D3B-4977-8B08-6FA3054D3843}" srcOrd="7" destOrd="0" presId="urn:microsoft.com/office/officeart/2005/8/layout/vList5"/>
    <dgm:cxn modelId="{A9C01AFE-A2BE-442B-8C87-8E0F17442D87}" type="presParOf" srcId="{11DA6009-36E5-4D22-959E-81E676C7EF1D}" destId="{1EB84BFC-6ABA-47FD-B343-72B089799E4D}" srcOrd="8" destOrd="0" presId="urn:microsoft.com/office/officeart/2005/8/layout/vList5"/>
    <dgm:cxn modelId="{BC1FF044-8B11-4EB3-A69C-AD22782B19B8}" type="presParOf" srcId="{1EB84BFC-6ABA-47FD-B343-72B089799E4D}" destId="{44E7E873-48E2-41BD-9A9D-D5DCEED6815B}" srcOrd="0" destOrd="0" presId="urn:microsoft.com/office/officeart/2005/8/layout/vList5"/>
    <dgm:cxn modelId="{D84377BC-F01B-4C48-83BF-805A987A810C}" type="presParOf" srcId="{1EB84BFC-6ABA-47FD-B343-72B089799E4D}" destId="{DC796024-C5B2-4A73-B802-2C69402AC97D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6C03DE3-9826-4F4E-9AE1-5339132BB878}">
      <dsp:nvSpPr>
        <dsp:cNvPr id="0" name=""/>
        <dsp:cNvSpPr/>
      </dsp:nvSpPr>
      <dsp:spPr>
        <a:xfrm>
          <a:off x="0" y="0"/>
          <a:ext cx="6710838" cy="102384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200" b="1" kern="1200" dirty="0"/>
            <a:t>Задача высокоуровневого проектирования строительства и модификации сети передачи данных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900" b="1" kern="1200" dirty="0"/>
            <a:t>Оценка необходимости и возможности проектирования модификации СПД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900" b="1" kern="1200" dirty="0"/>
            <a:t>Модель принятия решения при высокоуровневом проектировании СПД на основе сетевой потоковой модели</a:t>
          </a:r>
        </a:p>
      </dsp:txBody>
      <dsp:txXfrm>
        <a:off x="29987" y="29987"/>
        <a:ext cx="5486244" cy="963868"/>
      </dsp:txXfrm>
    </dsp:sp>
    <dsp:sp modelId="{21BA00CE-B1B2-4704-847D-A40393EE9F53}">
      <dsp:nvSpPr>
        <dsp:cNvPr id="0" name=""/>
        <dsp:cNvSpPr/>
      </dsp:nvSpPr>
      <dsp:spPr>
        <a:xfrm>
          <a:off x="501134" y="1166042"/>
          <a:ext cx="6710838" cy="102384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200" b="1" kern="1200" dirty="0"/>
            <a:t>Многофакторная оценка качества услуг сети передачи данных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900" b="1" kern="1200" dirty="0"/>
            <a:t>для принятия решения о модификации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900" b="1" kern="1200" dirty="0"/>
            <a:t>для оценки вариантов модификации</a:t>
          </a:r>
        </a:p>
      </dsp:txBody>
      <dsp:txXfrm>
        <a:off x="531121" y="1196029"/>
        <a:ext cx="5484233" cy="963868"/>
      </dsp:txXfrm>
    </dsp:sp>
    <dsp:sp modelId="{9C13D029-8AF7-4B34-A1FD-9E6FF106EDEF}">
      <dsp:nvSpPr>
        <dsp:cNvPr id="0" name=""/>
        <dsp:cNvSpPr/>
      </dsp:nvSpPr>
      <dsp:spPr>
        <a:xfrm>
          <a:off x="1002268" y="2332085"/>
          <a:ext cx="6710838" cy="102384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200" b="1" kern="1200" dirty="0"/>
            <a:t>Генерация множества допустимых вариантов модификации СПД и формирование множества эффективных решений на основе методологии сетевых графовых моделей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900" b="1" kern="1200" dirty="0"/>
            <a:t>Изменение топологии сети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900" b="1" kern="1200" dirty="0"/>
            <a:t>Изменение мощности узлов</a:t>
          </a:r>
        </a:p>
      </dsp:txBody>
      <dsp:txXfrm>
        <a:off x="1032255" y="2362072"/>
        <a:ext cx="5484233" cy="963868"/>
      </dsp:txXfrm>
    </dsp:sp>
    <dsp:sp modelId="{74EC1A18-DBED-4781-ADF4-8C5D022E9487}">
      <dsp:nvSpPr>
        <dsp:cNvPr id="0" name=""/>
        <dsp:cNvSpPr/>
      </dsp:nvSpPr>
      <dsp:spPr>
        <a:xfrm>
          <a:off x="1503402" y="3498127"/>
          <a:ext cx="6710838" cy="102384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200" b="1" kern="1200" dirty="0"/>
            <a:t>Учет качественных предпочтений ЛПР для выбора рационального варианта модификации</a:t>
          </a:r>
        </a:p>
      </dsp:txBody>
      <dsp:txXfrm>
        <a:off x="1533389" y="3528114"/>
        <a:ext cx="5484233" cy="963868"/>
      </dsp:txXfrm>
    </dsp:sp>
    <dsp:sp modelId="{2AD23B52-6031-4B7E-9082-64C7D154CB3D}">
      <dsp:nvSpPr>
        <dsp:cNvPr id="0" name=""/>
        <dsp:cNvSpPr/>
      </dsp:nvSpPr>
      <dsp:spPr>
        <a:xfrm>
          <a:off x="2004536" y="4664170"/>
          <a:ext cx="6710838" cy="102384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6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200" b="1" kern="1200" dirty="0"/>
            <a:t>Разработка интерактивных систем мониторинга качества и проектирования СПД на основе анализа больших данных </a:t>
          </a:r>
        </a:p>
      </dsp:txBody>
      <dsp:txXfrm>
        <a:off x="2034523" y="4694157"/>
        <a:ext cx="5484233" cy="963868"/>
      </dsp:txXfrm>
    </dsp:sp>
    <dsp:sp modelId="{EEEC0D1F-2705-4F8A-BDE1-6828A0F1F484}">
      <dsp:nvSpPr>
        <dsp:cNvPr id="0" name=""/>
        <dsp:cNvSpPr/>
      </dsp:nvSpPr>
      <dsp:spPr>
        <a:xfrm>
          <a:off x="6045341" y="747973"/>
          <a:ext cx="665497" cy="665497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5400" h="3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3000" b="1" kern="1200"/>
        </a:p>
      </dsp:txBody>
      <dsp:txXfrm>
        <a:off x="6195078" y="747973"/>
        <a:ext cx="366023" cy="500786"/>
      </dsp:txXfrm>
    </dsp:sp>
    <dsp:sp modelId="{54B50FA8-292C-4E68-B79E-483AEE295BA3}">
      <dsp:nvSpPr>
        <dsp:cNvPr id="0" name=""/>
        <dsp:cNvSpPr/>
      </dsp:nvSpPr>
      <dsp:spPr>
        <a:xfrm>
          <a:off x="6546475" y="1914016"/>
          <a:ext cx="665497" cy="665497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5400" h="3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3000" b="1" kern="1200"/>
        </a:p>
      </dsp:txBody>
      <dsp:txXfrm>
        <a:off x="6696212" y="1914016"/>
        <a:ext cx="366023" cy="500786"/>
      </dsp:txXfrm>
    </dsp:sp>
    <dsp:sp modelId="{51C2530F-DD54-4595-BC7C-17C5E4A98E46}">
      <dsp:nvSpPr>
        <dsp:cNvPr id="0" name=""/>
        <dsp:cNvSpPr/>
      </dsp:nvSpPr>
      <dsp:spPr>
        <a:xfrm>
          <a:off x="7047609" y="3062995"/>
          <a:ext cx="665497" cy="665497"/>
        </a:xfrm>
        <a:prstGeom prst="downArrow">
          <a:avLst>
            <a:gd name="adj1" fmla="val 55000"/>
            <a:gd name="adj2" fmla="val 45000"/>
          </a:avLst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5400" h="3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3000" b="1" kern="1200"/>
        </a:p>
      </dsp:txBody>
      <dsp:txXfrm>
        <a:off x="7197346" y="3062995"/>
        <a:ext cx="366023" cy="500786"/>
      </dsp:txXfrm>
    </dsp:sp>
    <dsp:sp modelId="{FD4C91F2-AAB2-4DC8-8E67-6DF5B2FF6E7B}">
      <dsp:nvSpPr>
        <dsp:cNvPr id="0" name=""/>
        <dsp:cNvSpPr/>
      </dsp:nvSpPr>
      <dsp:spPr>
        <a:xfrm>
          <a:off x="7548743" y="4240413"/>
          <a:ext cx="665497" cy="665497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5400" h="3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3000" b="1" kern="1200"/>
        </a:p>
      </dsp:txBody>
      <dsp:txXfrm>
        <a:off x="7698480" y="4240413"/>
        <a:ext cx="366023" cy="500786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74426FB-1F8A-4E50-9798-949F3C801D72}">
      <dsp:nvSpPr>
        <dsp:cNvPr id="0" name=""/>
        <dsp:cNvSpPr/>
      </dsp:nvSpPr>
      <dsp:spPr>
        <a:xfrm>
          <a:off x="957071" y="0"/>
          <a:ext cx="984694" cy="547052"/>
        </a:xfrm>
        <a:prstGeom prst="roundRect">
          <a:avLst>
            <a:gd name="adj" fmla="val 10000"/>
          </a:avLst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800" kern="1200" dirty="0"/>
            <a:t>Затраты на модификацию сети передачи данных</a:t>
          </a:r>
        </a:p>
      </dsp:txBody>
      <dsp:txXfrm>
        <a:off x="973094" y="16023"/>
        <a:ext cx="952648" cy="515006"/>
      </dsp:txXfrm>
    </dsp:sp>
    <dsp:sp modelId="{7564C2C4-0AFA-40B0-8F64-DF56FCB77FC2}">
      <dsp:nvSpPr>
        <dsp:cNvPr id="0" name=""/>
        <dsp:cNvSpPr/>
      </dsp:nvSpPr>
      <dsp:spPr>
        <a:xfrm>
          <a:off x="2379408" y="0"/>
          <a:ext cx="984694" cy="547052"/>
        </a:xfrm>
        <a:prstGeom prst="roundRect">
          <a:avLst>
            <a:gd name="adj" fmla="val 10000"/>
          </a:avLst>
        </a:prstGeom>
        <a:solidFill>
          <a:schemeClr val="accent4">
            <a:tint val="40000"/>
            <a:alpha val="90000"/>
            <a:hueOff val="-1561926"/>
            <a:satOff val="9050"/>
            <a:lumOff val="1543"/>
            <a:alphaOff val="0"/>
          </a:schemeClr>
        </a:solidFill>
        <a:ln w="9525" cap="flat" cmpd="sng" algn="ctr">
          <a:solidFill>
            <a:schemeClr val="accent4">
              <a:tint val="40000"/>
              <a:alpha val="90000"/>
              <a:hueOff val="-1561926"/>
              <a:satOff val="9050"/>
              <a:lumOff val="1543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800" kern="1200" dirty="0"/>
            <a:t>Эффект от модификации сети передачи данных</a:t>
          </a:r>
        </a:p>
      </dsp:txBody>
      <dsp:txXfrm>
        <a:off x="2395431" y="16023"/>
        <a:ext cx="952648" cy="515006"/>
      </dsp:txXfrm>
    </dsp:sp>
    <dsp:sp modelId="{52D3F1E3-668C-4CE0-9D0F-6C9ADA4AF107}">
      <dsp:nvSpPr>
        <dsp:cNvPr id="0" name=""/>
        <dsp:cNvSpPr/>
      </dsp:nvSpPr>
      <dsp:spPr>
        <a:xfrm>
          <a:off x="1955442" y="2324973"/>
          <a:ext cx="410289" cy="410289"/>
        </a:xfrm>
        <a:prstGeom prst="triangle">
          <a:avLst/>
        </a:prstGeom>
        <a:solidFill>
          <a:schemeClr val="accent4">
            <a:tint val="40000"/>
            <a:alpha val="90000"/>
            <a:hueOff val="-3123852"/>
            <a:satOff val="18099"/>
            <a:lumOff val="3085"/>
            <a:alphaOff val="0"/>
          </a:schemeClr>
        </a:solidFill>
        <a:ln w="9525" cap="flat" cmpd="sng" algn="ctr">
          <a:solidFill>
            <a:schemeClr val="accent4">
              <a:tint val="40000"/>
              <a:alpha val="90000"/>
              <a:hueOff val="-3123852"/>
              <a:satOff val="18099"/>
              <a:lumOff val="3085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EA07135E-3936-420F-9B2F-0F335F3F7391}">
      <dsp:nvSpPr>
        <dsp:cNvPr id="0" name=""/>
        <dsp:cNvSpPr/>
      </dsp:nvSpPr>
      <dsp:spPr>
        <a:xfrm rot="240000">
          <a:off x="929343" y="2149159"/>
          <a:ext cx="2462488" cy="172193"/>
        </a:xfrm>
        <a:prstGeom prst="rect">
          <a:avLst/>
        </a:prstGeom>
        <a:solidFill>
          <a:schemeClr val="accent4">
            <a:tint val="40000"/>
            <a:alpha val="90000"/>
            <a:hueOff val="-4685778"/>
            <a:satOff val="27149"/>
            <a:lumOff val="4628"/>
            <a:alphaOff val="0"/>
          </a:schemeClr>
        </a:solidFill>
        <a:ln w="9525" cap="flat" cmpd="sng" algn="ctr">
          <a:solidFill>
            <a:schemeClr val="accent4">
              <a:tint val="40000"/>
              <a:alpha val="90000"/>
              <a:hueOff val="-4685778"/>
              <a:satOff val="27149"/>
              <a:lumOff val="4628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6419A931-0182-431A-8273-C9BE4998E8A1}">
      <dsp:nvSpPr>
        <dsp:cNvPr id="0" name=""/>
        <dsp:cNvSpPr/>
      </dsp:nvSpPr>
      <dsp:spPr>
        <a:xfrm rot="240000">
          <a:off x="2392303" y="1456814"/>
          <a:ext cx="1013610" cy="718800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700" kern="1200" dirty="0"/>
            <a:t>Повышение скорости и удовлетворение запросов абонентов</a:t>
          </a:r>
        </a:p>
      </dsp:txBody>
      <dsp:txXfrm>
        <a:off x="2427392" y="1491903"/>
        <a:ext cx="943432" cy="648622"/>
      </dsp:txXfrm>
    </dsp:sp>
    <dsp:sp modelId="{4F67C898-D631-463F-A544-390290102F84}">
      <dsp:nvSpPr>
        <dsp:cNvPr id="0" name=""/>
        <dsp:cNvSpPr/>
      </dsp:nvSpPr>
      <dsp:spPr>
        <a:xfrm rot="240000">
          <a:off x="2447008" y="712822"/>
          <a:ext cx="1013610" cy="718800"/>
        </a:xfrm>
        <a:prstGeom prst="roundRect">
          <a:avLst/>
        </a:prstGeom>
        <a:gradFill rotWithShape="0">
          <a:gsLst>
            <a:gs pos="0">
              <a:schemeClr val="accent4">
                <a:hueOff val="-2092513"/>
                <a:satOff val="-9519"/>
                <a:lumOff val="12940"/>
                <a:alphaOff val="0"/>
                <a:shade val="51000"/>
                <a:satMod val="130000"/>
              </a:schemeClr>
            </a:gs>
            <a:gs pos="80000">
              <a:schemeClr val="accent4">
                <a:hueOff val="-2092513"/>
                <a:satOff val="-9519"/>
                <a:lumOff val="12940"/>
                <a:alphaOff val="0"/>
                <a:shade val="93000"/>
                <a:satMod val="130000"/>
              </a:schemeClr>
            </a:gs>
            <a:gs pos="100000">
              <a:schemeClr val="accent4">
                <a:hueOff val="-2092513"/>
                <a:satOff val="-9519"/>
                <a:lumOff val="1294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700" kern="1200" dirty="0"/>
            <a:t>Повышение оценки качества и эффективности функционирования сети передачи данных </a:t>
          </a:r>
        </a:p>
      </dsp:txBody>
      <dsp:txXfrm>
        <a:off x="2482097" y="747911"/>
        <a:ext cx="943432" cy="648622"/>
      </dsp:txXfrm>
    </dsp:sp>
    <dsp:sp modelId="{60645798-C0D7-4E7E-9ECE-BCE46777E2D6}">
      <dsp:nvSpPr>
        <dsp:cNvPr id="0" name=""/>
        <dsp:cNvSpPr/>
      </dsp:nvSpPr>
      <dsp:spPr>
        <a:xfrm rot="240000">
          <a:off x="983642" y="1358344"/>
          <a:ext cx="1013610" cy="718800"/>
        </a:xfrm>
        <a:prstGeom prst="roundRect">
          <a:avLst/>
        </a:prstGeom>
        <a:gradFill rotWithShape="0">
          <a:gsLst>
            <a:gs pos="0">
              <a:schemeClr val="accent4">
                <a:hueOff val="-4185026"/>
                <a:satOff val="-19038"/>
                <a:lumOff val="25880"/>
                <a:alphaOff val="0"/>
                <a:shade val="51000"/>
                <a:satMod val="130000"/>
              </a:schemeClr>
            </a:gs>
            <a:gs pos="80000">
              <a:schemeClr val="accent4">
                <a:hueOff val="-4185026"/>
                <a:satOff val="-19038"/>
                <a:lumOff val="25880"/>
                <a:alphaOff val="0"/>
                <a:shade val="93000"/>
                <a:satMod val="130000"/>
              </a:schemeClr>
            </a:gs>
            <a:gs pos="100000">
              <a:schemeClr val="accent4">
                <a:hueOff val="-4185026"/>
                <a:satOff val="-19038"/>
                <a:lumOff val="2588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700" kern="1200" dirty="0"/>
            <a:t>Стоимость оборудования, приобретаемого и устанавливаемого на узлы сети</a:t>
          </a:r>
        </a:p>
      </dsp:txBody>
      <dsp:txXfrm>
        <a:off x="1018731" y="1393433"/>
        <a:ext cx="943432" cy="648622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AD00A19-779D-4339-B855-3A3C673F18BB}">
      <dsp:nvSpPr>
        <dsp:cNvPr id="0" name=""/>
        <dsp:cNvSpPr/>
      </dsp:nvSpPr>
      <dsp:spPr>
        <a:xfrm rot="5400000">
          <a:off x="2205010" y="-465797"/>
          <a:ext cx="1460301" cy="2762504"/>
        </a:xfrm>
        <a:prstGeom prst="round2Same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200" kern="1200" dirty="0"/>
            <a:t>Определяется стоимостью оборудования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200" kern="1200" dirty="0"/>
            <a:t>Может зависеть и не зависеть от узла установки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200" kern="1200" dirty="0"/>
            <a:t>Устанавливаемое оборудование может быть ограничено по перечню</a:t>
          </a:r>
        </a:p>
      </dsp:txBody>
      <dsp:txXfrm rot="-5400000">
        <a:off x="1553909" y="256590"/>
        <a:ext cx="2691218" cy="1317729"/>
      </dsp:txXfrm>
    </dsp:sp>
    <dsp:sp modelId="{D3BAF89F-F0DC-4D58-A197-34899E8695A4}">
      <dsp:nvSpPr>
        <dsp:cNvPr id="0" name=""/>
        <dsp:cNvSpPr/>
      </dsp:nvSpPr>
      <dsp:spPr>
        <a:xfrm>
          <a:off x="0" y="2765"/>
          <a:ext cx="1553908" cy="1825376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200" kern="1200" dirty="0"/>
            <a:t>Стоимость модификации СПД</a:t>
          </a:r>
        </a:p>
      </dsp:txBody>
      <dsp:txXfrm>
        <a:off x="75856" y="78621"/>
        <a:ext cx="1402196" cy="1673664"/>
      </dsp:txXfrm>
    </dsp:sp>
    <dsp:sp modelId="{070319F9-9700-4FFF-B0A5-80EDA4E6B880}">
      <dsp:nvSpPr>
        <dsp:cNvPr id="0" name=""/>
        <dsp:cNvSpPr/>
      </dsp:nvSpPr>
      <dsp:spPr>
        <a:xfrm rot="5400000">
          <a:off x="2205010" y="1450847"/>
          <a:ext cx="1460301" cy="2762504"/>
        </a:xfrm>
        <a:prstGeom prst="round2Same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200" kern="1200" dirty="0"/>
            <a:t>Невозможность использования классической модели «исток-сток»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200" kern="1200" dirty="0"/>
            <a:t>Необходимость учета индивидуальных предпочтений абонентов 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200" kern="1200" dirty="0"/>
            <a:t>Необходимость «борьбы» за каждого существующего абонента</a:t>
          </a:r>
        </a:p>
      </dsp:txBody>
      <dsp:txXfrm rot="-5400000">
        <a:off x="1553909" y="2173234"/>
        <a:ext cx="2691218" cy="1317729"/>
      </dsp:txXfrm>
    </dsp:sp>
    <dsp:sp modelId="{77BEF505-3CEF-44AC-BE01-E44540CE75CB}">
      <dsp:nvSpPr>
        <dsp:cNvPr id="0" name=""/>
        <dsp:cNvSpPr/>
      </dsp:nvSpPr>
      <dsp:spPr>
        <a:xfrm>
          <a:off x="0" y="1919411"/>
          <a:ext cx="1553908" cy="1825376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200" kern="1200" dirty="0"/>
            <a:t>Повышение скорости СПД</a:t>
          </a:r>
        </a:p>
      </dsp:txBody>
      <dsp:txXfrm>
        <a:off x="75856" y="1995267"/>
        <a:ext cx="1402196" cy="1673664"/>
      </dsp:txXfrm>
    </dsp:sp>
    <dsp:sp modelId="{D5BE9E18-A57D-4612-B523-3BE30D9E2ECB}">
      <dsp:nvSpPr>
        <dsp:cNvPr id="0" name=""/>
        <dsp:cNvSpPr/>
      </dsp:nvSpPr>
      <dsp:spPr>
        <a:xfrm rot="5400000">
          <a:off x="2205010" y="3367493"/>
          <a:ext cx="1460301" cy="2762504"/>
        </a:xfrm>
        <a:prstGeom prst="round2Same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200" kern="1200" dirty="0"/>
            <a:t>Экспертная оценка функционирования на уровне узлов доступа распределительной сети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200" kern="1200" dirty="0"/>
            <a:t>Экспертная оценка вариантов модификации</a:t>
          </a:r>
        </a:p>
      </dsp:txBody>
      <dsp:txXfrm rot="-5400000">
        <a:off x="1553909" y="4089880"/>
        <a:ext cx="2691218" cy="1317729"/>
      </dsp:txXfrm>
    </dsp:sp>
    <dsp:sp modelId="{988448EF-C380-4AC2-96ED-40EE7AE263C0}">
      <dsp:nvSpPr>
        <dsp:cNvPr id="0" name=""/>
        <dsp:cNvSpPr/>
      </dsp:nvSpPr>
      <dsp:spPr>
        <a:xfrm>
          <a:off x="0" y="3836057"/>
          <a:ext cx="1553908" cy="1825376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200" kern="1200" dirty="0"/>
            <a:t>Оценка качества и эффективности функционирования СПД</a:t>
          </a:r>
        </a:p>
      </dsp:txBody>
      <dsp:txXfrm>
        <a:off x="75856" y="3911913"/>
        <a:ext cx="1402196" cy="1673664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CF931B-EE79-4097-9253-99999BBE618A}">
      <dsp:nvSpPr>
        <dsp:cNvPr id="0" name=""/>
        <dsp:cNvSpPr/>
      </dsp:nvSpPr>
      <dsp:spPr>
        <a:xfrm>
          <a:off x="704826" y="2892"/>
          <a:ext cx="3246987" cy="162349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43180" rIns="64770" bIns="4318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400" kern="1200" dirty="0"/>
            <a:t>Пропускная способность (скорость)</a:t>
          </a:r>
        </a:p>
      </dsp:txBody>
      <dsp:txXfrm>
        <a:off x="752376" y="50442"/>
        <a:ext cx="3151887" cy="1528393"/>
      </dsp:txXfrm>
    </dsp:sp>
    <dsp:sp modelId="{8828F48F-D2CC-4536-A772-C5B420825A90}">
      <dsp:nvSpPr>
        <dsp:cNvPr id="0" name=""/>
        <dsp:cNvSpPr/>
      </dsp:nvSpPr>
      <dsp:spPr>
        <a:xfrm>
          <a:off x="1029524" y="1626386"/>
          <a:ext cx="324698" cy="121762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17620"/>
              </a:lnTo>
              <a:lnTo>
                <a:pt x="324698" y="1217620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F0520FC-5BFF-4F42-AA24-B30FA71F0905}">
      <dsp:nvSpPr>
        <dsp:cNvPr id="0" name=""/>
        <dsp:cNvSpPr/>
      </dsp:nvSpPr>
      <dsp:spPr>
        <a:xfrm>
          <a:off x="1354223" y="2032259"/>
          <a:ext cx="2597590" cy="162349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dkEdge">
          <a:bevelT w="12445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Постепенное превращение критерия в ограничение</a:t>
          </a:r>
        </a:p>
      </dsp:txBody>
      <dsp:txXfrm>
        <a:off x="1401773" y="2079809"/>
        <a:ext cx="2502490" cy="1528393"/>
      </dsp:txXfrm>
    </dsp:sp>
    <dsp:sp modelId="{23DAD8A8-71DA-4B19-914F-939C3FF447B8}">
      <dsp:nvSpPr>
        <dsp:cNvPr id="0" name=""/>
        <dsp:cNvSpPr/>
      </dsp:nvSpPr>
      <dsp:spPr>
        <a:xfrm>
          <a:off x="1029524" y="1626386"/>
          <a:ext cx="324698" cy="324698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246987"/>
              </a:lnTo>
              <a:lnTo>
                <a:pt x="324698" y="3246987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43FC6A4-2C11-426E-A4A8-7CD2C77C231E}">
      <dsp:nvSpPr>
        <dsp:cNvPr id="0" name=""/>
        <dsp:cNvSpPr/>
      </dsp:nvSpPr>
      <dsp:spPr>
        <a:xfrm>
          <a:off x="1354223" y="4061626"/>
          <a:ext cx="2597590" cy="162349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dkEdge">
          <a:bevelT w="12445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Применение принципа гарантированного результата</a:t>
          </a:r>
        </a:p>
      </dsp:txBody>
      <dsp:txXfrm>
        <a:off x="1401773" y="4109176"/>
        <a:ext cx="2502490" cy="1528393"/>
      </dsp:txXfrm>
    </dsp:sp>
    <dsp:sp modelId="{13A45F80-5D5B-4A06-B724-34FEE17824E0}">
      <dsp:nvSpPr>
        <dsp:cNvPr id="0" name=""/>
        <dsp:cNvSpPr/>
      </dsp:nvSpPr>
      <dsp:spPr>
        <a:xfrm>
          <a:off x="4763560" y="2892"/>
          <a:ext cx="3246987" cy="162349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43180" rIns="64770" bIns="4318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400" kern="1200" dirty="0"/>
            <a:t>Качество работы и услуг</a:t>
          </a:r>
        </a:p>
      </dsp:txBody>
      <dsp:txXfrm>
        <a:off x="4811110" y="50442"/>
        <a:ext cx="3151887" cy="1528393"/>
      </dsp:txXfrm>
    </dsp:sp>
    <dsp:sp modelId="{86CC950C-030C-4164-93E3-F931EDB4EE83}">
      <dsp:nvSpPr>
        <dsp:cNvPr id="0" name=""/>
        <dsp:cNvSpPr/>
      </dsp:nvSpPr>
      <dsp:spPr>
        <a:xfrm>
          <a:off x="5088259" y="1626386"/>
          <a:ext cx="324698" cy="121762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17620"/>
              </a:lnTo>
              <a:lnTo>
                <a:pt x="324698" y="1217620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49056CD-7209-4A80-B42F-999BB8BA2745}">
      <dsp:nvSpPr>
        <dsp:cNvPr id="0" name=""/>
        <dsp:cNvSpPr/>
      </dsp:nvSpPr>
      <dsp:spPr>
        <a:xfrm>
          <a:off x="5412958" y="2032259"/>
          <a:ext cx="2597590" cy="162349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dkEdge">
          <a:bevelT w="12445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Иерархия индикаторов</a:t>
          </a:r>
        </a:p>
      </dsp:txBody>
      <dsp:txXfrm>
        <a:off x="5460508" y="2079809"/>
        <a:ext cx="2502490" cy="1528393"/>
      </dsp:txXfrm>
    </dsp:sp>
    <dsp:sp modelId="{1367B088-F69C-4B05-A603-8D777F3C2900}">
      <dsp:nvSpPr>
        <dsp:cNvPr id="0" name=""/>
        <dsp:cNvSpPr/>
      </dsp:nvSpPr>
      <dsp:spPr>
        <a:xfrm>
          <a:off x="5088259" y="1626386"/>
          <a:ext cx="324698" cy="324698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246987"/>
              </a:lnTo>
              <a:lnTo>
                <a:pt x="324698" y="3246987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401BC28-B2FA-41BD-AF54-AB45ADB05FFD}">
      <dsp:nvSpPr>
        <dsp:cNvPr id="0" name=""/>
        <dsp:cNvSpPr/>
      </dsp:nvSpPr>
      <dsp:spPr>
        <a:xfrm>
          <a:off x="5412958" y="4061626"/>
          <a:ext cx="2597590" cy="162349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dkEdge">
          <a:bevelT w="12445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Иерархия подразделений</a:t>
          </a:r>
        </a:p>
      </dsp:txBody>
      <dsp:txXfrm>
        <a:off x="5460508" y="4109176"/>
        <a:ext cx="2502490" cy="1528393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89C852-270C-4128-8973-3DA810F4F4DB}">
      <dsp:nvSpPr>
        <dsp:cNvPr id="0" name=""/>
        <dsp:cNvSpPr/>
      </dsp:nvSpPr>
      <dsp:spPr>
        <a:xfrm>
          <a:off x="0" y="4130355"/>
          <a:ext cx="8715375" cy="1086017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100" b="0" kern="1200" dirty="0"/>
            <a:t>Обеспечение работы сети и оборудования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900" b="0" kern="1200" dirty="0"/>
            <a:t>Подсистема анализа и управления стабильностью работы сети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900" b="0" kern="1200" dirty="0"/>
            <a:t>Подсистема управления производительностью сети</a:t>
          </a:r>
        </a:p>
      </dsp:txBody>
      <dsp:txXfrm>
        <a:off x="0" y="4130355"/>
        <a:ext cx="2614612" cy="1086017"/>
      </dsp:txXfrm>
    </dsp:sp>
    <dsp:sp modelId="{48F56AA5-0F90-4F81-94CD-69B2DD93985E}">
      <dsp:nvSpPr>
        <dsp:cNvPr id="0" name=""/>
        <dsp:cNvSpPr/>
      </dsp:nvSpPr>
      <dsp:spPr>
        <a:xfrm>
          <a:off x="0" y="2863334"/>
          <a:ext cx="8715375" cy="1086017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100" b="0" kern="1200" dirty="0"/>
            <a:t>Управление предоставлением услуг 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900" b="0" kern="1200" dirty="0"/>
            <a:t>Подсистема анализа и управления проблемами сети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900" b="0" kern="1200" dirty="0"/>
            <a:t>Подсистема мониторинга и управления качеством предоставления услуг</a:t>
          </a:r>
        </a:p>
      </dsp:txBody>
      <dsp:txXfrm>
        <a:off x="0" y="2863334"/>
        <a:ext cx="2614612" cy="1086017"/>
      </dsp:txXfrm>
    </dsp:sp>
    <dsp:sp modelId="{30E46686-3246-4602-9902-29F39C9A5827}">
      <dsp:nvSpPr>
        <dsp:cNvPr id="0" name=""/>
        <dsp:cNvSpPr/>
      </dsp:nvSpPr>
      <dsp:spPr>
        <a:xfrm>
          <a:off x="0" y="1596314"/>
          <a:ext cx="8715375" cy="1086017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100" b="0" kern="1200" dirty="0"/>
            <a:t>Управление</a:t>
          </a:r>
          <a:r>
            <a:rPr lang="en-US" sz="1100" b="0" kern="1200" dirty="0"/>
            <a:t> </a:t>
          </a:r>
          <a:r>
            <a:rPr lang="ru-RU" sz="1100" b="0" kern="1200" dirty="0"/>
            <a:t>работой с абонентами 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900" b="0" kern="1200" dirty="0"/>
            <a:t>Оценка уровня исполнения заявок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900" b="0" kern="1200" dirty="0"/>
            <a:t>Оценка уровня качества предоставления услуг</a:t>
          </a:r>
        </a:p>
      </dsp:txBody>
      <dsp:txXfrm>
        <a:off x="0" y="1596314"/>
        <a:ext cx="2614612" cy="1086017"/>
      </dsp:txXfrm>
    </dsp:sp>
    <dsp:sp modelId="{47E1BC5E-7C92-4227-BC54-14906BDB2830}">
      <dsp:nvSpPr>
        <dsp:cNvPr id="0" name=""/>
        <dsp:cNvSpPr/>
      </dsp:nvSpPr>
      <dsp:spPr>
        <a:xfrm>
          <a:off x="0" y="261570"/>
          <a:ext cx="8715375" cy="1086017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100" b="0" kern="1200" dirty="0"/>
            <a:t>Анализ состояния и оценка функционирования сети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900" b="0" kern="1200" dirty="0"/>
            <a:t>Коммерческий блок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900" b="0" kern="1200" dirty="0"/>
            <a:t>Технический блок</a:t>
          </a:r>
        </a:p>
      </dsp:txBody>
      <dsp:txXfrm>
        <a:off x="0" y="261570"/>
        <a:ext cx="2614612" cy="1086017"/>
      </dsp:txXfrm>
    </dsp:sp>
    <dsp:sp modelId="{7F54D61E-9DF3-4628-B053-F10F327D5AE7}">
      <dsp:nvSpPr>
        <dsp:cNvPr id="0" name=""/>
        <dsp:cNvSpPr/>
      </dsp:nvSpPr>
      <dsp:spPr>
        <a:xfrm>
          <a:off x="2617057" y="419795"/>
          <a:ext cx="5921564" cy="90501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000" b="0" kern="1200" dirty="0"/>
            <a:t>Интегральные показатели функционирования сети  </a:t>
          </a:r>
          <a:br>
            <a:rPr lang="ru-RU" sz="2000" b="0" kern="1200" dirty="0"/>
          </a:br>
          <a:r>
            <a:rPr lang="ru-RU" sz="2000" b="0" kern="1200" dirty="0"/>
            <a:t>(</a:t>
          </a:r>
          <a:r>
            <a:rPr lang="en-US" sz="2000" b="0" kern="1200" dirty="0"/>
            <a:t>Provider Summary</a:t>
          </a:r>
          <a:r>
            <a:rPr lang="ru-RU" sz="2000" b="0" kern="1200" dirty="0"/>
            <a:t> </a:t>
          </a:r>
          <a:r>
            <a:rPr lang="en-US" sz="2000" b="0" kern="1200" dirty="0"/>
            <a:t>Technical Indicators)</a:t>
          </a:r>
          <a:endParaRPr lang="ru-RU" sz="2000" b="0" kern="1200" dirty="0"/>
        </a:p>
      </dsp:txBody>
      <dsp:txXfrm>
        <a:off x="2643564" y="446302"/>
        <a:ext cx="5868550" cy="852000"/>
      </dsp:txXfrm>
    </dsp:sp>
    <dsp:sp modelId="{B0824FB4-CBE6-4440-AE75-AA43AFBBC42A}">
      <dsp:nvSpPr>
        <dsp:cNvPr id="0" name=""/>
        <dsp:cNvSpPr/>
      </dsp:nvSpPr>
      <dsp:spPr>
        <a:xfrm>
          <a:off x="5532119" y="1324810"/>
          <a:ext cx="91440" cy="36200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62005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D5F9D03-499D-4381-9AF8-A964417E69AC}">
      <dsp:nvSpPr>
        <dsp:cNvPr id="0" name=""/>
        <dsp:cNvSpPr/>
      </dsp:nvSpPr>
      <dsp:spPr>
        <a:xfrm>
          <a:off x="2617057" y="1686816"/>
          <a:ext cx="5921564" cy="90501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000" b="0" kern="1200" dirty="0"/>
            <a:t>Показатели качества предоставления услуг  </a:t>
          </a:r>
          <a:br>
            <a:rPr lang="en-US" sz="2000" b="0" kern="1200" dirty="0"/>
          </a:br>
          <a:r>
            <a:rPr lang="ru-RU" sz="2000" b="0" kern="1200" dirty="0"/>
            <a:t>(</a:t>
          </a:r>
          <a:r>
            <a:rPr lang="en-US" sz="2000" b="0" kern="1200" dirty="0"/>
            <a:t>Customer Service Indicators)</a:t>
          </a:r>
          <a:endParaRPr lang="ru-RU" sz="2000" b="0" kern="1200" dirty="0"/>
        </a:p>
      </dsp:txBody>
      <dsp:txXfrm>
        <a:off x="2643564" y="1713323"/>
        <a:ext cx="5868550" cy="852000"/>
      </dsp:txXfrm>
    </dsp:sp>
    <dsp:sp modelId="{6F14E724-FF1D-4349-9E34-74FEEACA2801}">
      <dsp:nvSpPr>
        <dsp:cNvPr id="0" name=""/>
        <dsp:cNvSpPr/>
      </dsp:nvSpPr>
      <dsp:spPr>
        <a:xfrm>
          <a:off x="5532119" y="2591830"/>
          <a:ext cx="91440" cy="36200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62005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BA6EDA6-7C15-471F-B868-638FC99B03F3}">
      <dsp:nvSpPr>
        <dsp:cNvPr id="0" name=""/>
        <dsp:cNvSpPr/>
      </dsp:nvSpPr>
      <dsp:spPr>
        <a:xfrm>
          <a:off x="2617057" y="2953836"/>
          <a:ext cx="5921564" cy="90501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000" b="0" kern="1200" dirty="0"/>
            <a:t>Показатели уровня реализации услуг </a:t>
          </a:r>
          <a:br>
            <a:rPr lang="en-US" sz="2000" b="0" kern="1200" dirty="0"/>
          </a:br>
          <a:r>
            <a:rPr lang="ru-RU" sz="2000" b="0" kern="1200" dirty="0"/>
            <a:t>(</a:t>
          </a:r>
          <a:r>
            <a:rPr lang="en-US" sz="2000" b="0" kern="1200" dirty="0"/>
            <a:t>Service Fulfillment and Provisioning Indicators)</a:t>
          </a:r>
          <a:endParaRPr lang="ru-RU" sz="2000" b="0" kern="1200" dirty="0"/>
        </a:p>
      </dsp:txBody>
      <dsp:txXfrm>
        <a:off x="2643564" y="2980343"/>
        <a:ext cx="5868550" cy="852000"/>
      </dsp:txXfrm>
    </dsp:sp>
    <dsp:sp modelId="{371B918D-7EF1-41F7-83CA-C0159098353D}">
      <dsp:nvSpPr>
        <dsp:cNvPr id="0" name=""/>
        <dsp:cNvSpPr/>
      </dsp:nvSpPr>
      <dsp:spPr>
        <a:xfrm>
          <a:off x="5532119" y="3858850"/>
          <a:ext cx="91440" cy="36200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62005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68508A0-51B0-4AA6-B6DE-11F20D080FD3}">
      <dsp:nvSpPr>
        <dsp:cNvPr id="0" name=""/>
        <dsp:cNvSpPr/>
      </dsp:nvSpPr>
      <dsp:spPr>
        <a:xfrm>
          <a:off x="2617057" y="4220856"/>
          <a:ext cx="5921564" cy="90501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6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000" b="0" kern="1200" dirty="0"/>
            <a:t>Показатели функционирования оборудования</a:t>
          </a:r>
          <a:br>
            <a:rPr lang="ru-RU" sz="2000" b="0" kern="1200" dirty="0"/>
          </a:br>
          <a:r>
            <a:rPr lang="en-US" sz="2000" b="0" kern="1200" dirty="0"/>
            <a:t>(Resource Provisioning Indicators)</a:t>
          </a:r>
          <a:endParaRPr lang="ru-RU" sz="2000" b="0" kern="1200" dirty="0"/>
        </a:p>
      </dsp:txBody>
      <dsp:txXfrm>
        <a:off x="2643564" y="4247363"/>
        <a:ext cx="5868550" cy="852000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667807A-9C60-43D2-8FF9-1029CD8D30CC}">
      <dsp:nvSpPr>
        <dsp:cNvPr id="0" name=""/>
        <dsp:cNvSpPr/>
      </dsp:nvSpPr>
      <dsp:spPr>
        <a:xfrm>
          <a:off x="1307550" y="2788444"/>
          <a:ext cx="695103" cy="13245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47551" y="0"/>
              </a:lnTo>
              <a:lnTo>
                <a:pt x="347551" y="1324510"/>
              </a:lnTo>
              <a:lnTo>
                <a:pt x="695103" y="1324510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500" kern="1200"/>
        </a:p>
      </dsp:txBody>
      <dsp:txXfrm>
        <a:off x="1617706" y="3413303"/>
        <a:ext cx="74791" cy="74791"/>
      </dsp:txXfrm>
    </dsp:sp>
    <dsp:sp modelId="{DA78929B-9C88-4AED-8927-EEB6A08367C8}">
      <dsp:nvSpPr>
        <dsp:cNvPr id="0" name=""/>
        <dsp:cNvSpPr/>
      </dsp:nvSpPr>
      <dsp:spPr>
        <a:xfrm>
          <a:off x="1307550" y="2742724"/>
          <a:ext cx="69510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95103" y="45720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500" kern="1200"/>
        </a:p>
      </dsp:txBody>
      <dsp:txXfrm>
        <a:off x="1637724" y="2771066"/>
        <a:ext cx="34755" cy="34755"/>
      </dsp:txXfrm>
    </dsp:sp>
    <dsp:sp modelId="{8F032739-2546-4B24-8251-DDFCA6D01A70}">
      <dsp:nvSpPr>
        <dsp:cNvPr id="0" name=""/>
        <dsp:cNvSpPr/>
      </dsp:nvSpPr>
      <dsp:spPr>
        <a:xfrm>
          <a:off x="1307550" y="1463933"/>
          <a:ext cx="695103" cy="1324510"/>
        </a:xfrm>
        <a:custGeom>
          <a:avLst/>
          <a:gdLst/>
          <a:ahLst/>
          <a:cxnLst/>
          <a:rect l="0" t="0" r="0" b="0"/>
          <a:pathLst>
            <a:path>
              <a:moveTo>
                <a:pt x="0" y="1324510"/>
              </a:moveTo>
              <a:lnTo>
                <a:pt x="347551" y="1324510"/>
              </a:lnTo>
              <a:lnTo>
                <a:pt x="347551" y="0"/>
              </a:lnTo>
              <a:lnTo>
                <a:pt x="695103" y="0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500" kern="1200"/>
        </a:p>
      </dsp:txBody>
      <dsp:txXfrm>
        <a:off x="1617706" y="2088792"/>
        <a:ext cx="74791" cy="74791"/>
      </dsp:txXfrm>
    </dsp:sp>
    <dsp:sp modelId="{D2B308B4-601B-4595-8657-756F484AC571}">
      <dsp:nvSpPr>
        <dsp:cNvPr id="0" name=""/>
        <dsp:cNvSpPr/>
      </dsp:nvSpPr>
      <dsp:spPr>
        <a:xfrm rot="16200000">
          <a:off x="-2010697" y="2258639"/>
          <a:ext cx="5576888" cy="1059608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3495" tIns="23495" rIns="23495" bIns="23495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700" kern="1200" dirty="0"/>
            <a:t>Оценка функционирования</a:t>
          </a:r>
        </a:p>
      </dsp:txBody>
      <dsp:txXfrm>
        <a:off x="-2010697" y="2258639"/>
        <a:ext cx="5576888" cy="1059608"/>
      </dsp:txXfrm>
    </dsp:sp>
    <dsp:sp modelId="{7AA5EC21-2083-452E-836F-8DE3B493993A}">
      <dsp:nvSpPr>
        <dsp:cNvPr id="0" name=""/>
        <dsp:cNvSpPr/>
      </dsp:nvSpPr>
      <dsp:spPr>
        <a:xfrm>
          <a:off x="2002653" y="934128"/>
          <a:ext cx="3475516" cy="1059608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8415" tIns="18415" rIns="18415" bIns="1841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900" kern="1200" dirty="0"/>
            <a:t>Стабильность работы</a:t>
          </a:r>
          <a:br>
            <a:rPr lang="ru-RU" sz="2900" kern="1200" dirty="0"/>
          </a:br>
          <a:r>
            <a:rPr lang="ru-RU" sz="2900" kern="1200" dirty="0"/>
            <a:t>(</a:t>
          </a:r>
          <a:r>
            <a:rPr lang="en-US" sz="2900" kern="1200" dirty="0"/>
            <a:t>Work stability)</a:t>
          </a:r>
          <a:endParaRPr lang="ru-RU" sz="2900" kern="1200" dirty="0"/>
        </a:p>
      </dsp:txBody>
      <dsp:txXfrm>
        <a:off x="2002653" y="934128"/>
        <a:ext cx="3475516" cy="1059608"/>
      </dsp:txXfrm>
    </dsp:sp>
    <dsp:sp modelId="{2DDD5E76-2238-4C9E-922E-0BD1B272571B}">
      <dsp:nvSpPr>
        <dsp:cNvPr id="0" name=""/>
        <dsp:cNvSpPr/>
      </dsp:nvSpPr>
      <dsp:spPr>
        <a:xfrm>
          <a:off x="2002653" y="2258639"/>
          <a:ext cx="3475516" cy="1059608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8415" tIns="18415" rIns="18415" bIns="1841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900" kern="1200" dirty="0"/>
            <a:t>Производительность </a:t>
          </a:r>
          <a:r>
            <a:rPr lang="en-US" sz="2900" kern="1200" dirty="0"/>
            <a:t>(Performance)</a:t>
          </a:r>
          <a:endParaRPr lang="ru-RU" sz="2900" kern="1200" dirty="0"/>
        </a:p>
      </dsp:txBody>
      <dsp:txXfrm>
        <a:off x="2002653" y="2258639"/>
        <a:ext cx="3475516" cy="1059608"/>
      </dsp:txXfrm>
    </dsp:sp>
    <dsp:sp modelId="{9B77DE17-27EB-4C57-BAB6-B3E472A4FA60}">
      <dsp:nvSpPr>
        <dsp:cNvPr id="0" name=""/>
        <dsp:cNvSpPr/>
      </dsp:nvSpPr>
      <dsp:spPr>
        <a:xfrm>
          <a:off x="2002653" y="3583150"/>
          <a:ext cx="3475516" cy="1059608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8415" tIns="18415" rIns="18415" bIns="1841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900" kern="1200" dirty="0"/>
            <a:t>Качество услуг (</a:t>
          </a:r>
          <a:r>
            <a:rPr lang="en-US" sz="2900" kern="1200" dirty="0"/>
            <a:t>Quality of service)</a:t>
          </a:r>
          <a:endParaRPr lang="ru-RU" sz="2900" kern="1200" dirty="0"/>
        </a:p>
      </dsp:txBody>
      <dsp:txXfrm>
        <a:off x="2002653" y="3583150"/>
        <a:ext cx="3475516" cy="1059608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41742C-B10D-45A3-871F-BB97DC3686EA}">
      <dsp:nvSpPr>
        <dsp:cNvPr id="0" name=""/>
        <dsp:cNvSpPr/>
      </dsp:nvSpPr>
      <dsp:spPr>
        <a:xfrm rot="5400000">
          <a:off x="2192515" y="-468733"/>
          <a:ext cx="1437791" cy="2740151"/>
        </a:xfrm>
        <a:prstGeom prst="round2Same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700" kern="1200" dirty="0"/>
            <a:t>Мониторинг и сетевое управление</a:t>
          </a:r>
          <a:br>
            <a:rPr lang="en-US" sz="1700" kern="1200" dirty="0"/>
          </a:br>
          <a:r>
            <a:rPr lang="ru-RU" sz="1700" kern="1200" dirty="0"/>
            <a:t>(</a:t>
          </a:r>
          <a:r>
            <a:rPr lang="en-US" sz="1700" kern="1200" dirty="0"/>
            <a:t>Resource monitoring &amp; Trouble/Alarm  Management)</a:t>
          </a:r>
          <a:endParaRPr lang="ru-RU" sz="1700" kern="1200" dirty="0"/>
        </a:p>
      </dsp:txBody>
      <dsp:txXfrm rot="-5400000">
        <a:off x="1541336" y="252633"/>
        <a:ext cx="2669964" cy="1297417"/>
      </dsp:txXfrm>
    </dsp:sp>
    <dsp:sp modelId="{9E7D7A18-D92F-4E01-BE22-EE5984EA0092}">
      <dsp:nvSpPr>
        <dsp:cNvPr id="0" name=""/>
        <dsp:cNvSpPr/>
      </dsp:nvSpPr>
      <dsp:spPr>
        <a:xfrm>
          <a:off x="0" y="2723"/>
          <a:ext cx="1541335" cy="1797239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20955" rIns="41910" bIns="2095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100" kern="1200" dirty="0"/>
            <a:t>Надежность и стабильность работы </a:t>
          </a:r>
          <a:br>
            <a:rPr lang="en-US" sz="1100" kern="1200" dirty="0"/>
          </a:br>
          <a:r>
            <a:rPr lang="ru-RU" sz="1100" kern="1200" dirty="0"/>
            <a:t>(</a:t>
          </a:r>
          <a:r>
            <a:rPr lang="en-US" sz="1100" kern="1200" dirty="0"/>
            <a:t>Work stability)</a:t>
          </a:r>
          <a:endParaRPr lang="ru-RU" sz="1100" kern="1200" dirty="0"/>
        </a:p>
      </dsp:txBody>
      <dsp:txXfrm>
        <a:off x="75242" y="77965"/>
        <a:ext cx="1390851" cy="1646755"/>
      </dsp:txXfrm>
    </dsp:sp>
    <dsp:sp modelId="{2B972C6F-F68A-44AA-94B6-413E56C19C08}">
      <dsp:nvSpPr>
        <dsp:cNvPr id="0" name=""/>
        <dsp:cNvSpPr/>
      </dsp:nvSpPr>
      <dsp:spPr>
        <a:xfrm rot="5400000">
          <a:off x="2192515" y="1418368"/>
          <a:ext cx="1437791" cy="2740151"/>
        </a:xfrm>
        <a:prstGeom prst="round2SameRect">
          <a:avLst/>
        </a:prstGeom>
        <a:solidFill>
          <a:schemeClr val="accent3">
            <a:tint val="40000"/>
            <a:alpha val="90000"/>
            <a:hueOff val="9037274"/>
            <a:satOff val="7168"/>
            <a:lumOff val="-355"/>
            <a:alphaOff val="0"/>
          </a:schemeClr>
        </a:solidFill>
        <a:ln w="9525" cap="flat" cmpd="sng" algn="ctr">
          <a:solidFill>
            <a:schemeClr val="accent3">
              <a:tint val="40000"/>
              <a:alpha val="90000"/>
              <a:hueOff val="9037274"/>
              <a:satOff val="7168"/>
              <a:lumOff val="-355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700" kern="1200" dirty="0"/>
            <a:t>Управление производительностью</a:t>
          </a:r>
          <a:br>
            <a:rPr lang="en-US" sz="1700" kern="1200" dirty="0"/>
          </a:br>
          <a:r>
            <a:rPr lang="en-US" sz="1700" kern="1200" dirty="0"/>
            <a:t>(Performance Management)</a:t>
          </a:r>
          <a:endParaRPr lang="ru-RU" sz="1700" kern="1200" dirty="0"/>
        </a:p>
      </dsp:txBody>
      <dsp:txXfrm rot="-5400000">
        <a:off x="1541336" y="2139735"/>
        <a:ext cx="2669964" cy="1297417"/>
      </dsp:txXfrm>
    </dsp:sp>
    <dsp:sp modelId="{F8A90FEC-6E6A-44D7-B1D2-7B7D3C59CA64}">
      <dsp:nvSpPr>
        <dsp:cNvPr id="0" name=""/>
        <dsp:cNvSpPr/>
      </dsp:nvSpPr>
      <dsp:spPr>
        <a:xfrm>
          <a:off x="0" y="1889824"/>
          <a:ext cx="1541335" cy="1797239"/>
        </a:xfrm>
        <a:prstGeom prst="roundRect">
          <a:avLst/>
        </a:prstGeom>
        <a:gradFill rotWithShape="0">
          <a:gsLst>
            <a:gs pos="0">
              <a:schemeClr val="accent3">
                <a:hueOff val="8764871"/>
                <a:satOff val="33390"/>
                <a:lumOff val="-6469"/>
                <a:alphaOff val="0"/>
                <a:shade val="51000"/>
                <a:satMod val="130000"/>
              </a:schemeClr>
            </a:gs>
            <a:gs pos="80000">
              <a:schemeClr val="accent3">
                <a:hueOff val="8764871"/>
                <a:satOff val="33390"/>
                <a:lumOff val="-6469"/>
                <a:alphaOff val="0"/>
                <a:shade val="93000"/>
                <a:satMod val="130000"/>
              </a:schemeClr>
            </a:gs>
            <a:gs pos="100000">
              <a:schemeClr val="accent3">
                <a:hueOff val="8764871"/>
                <a:satOff val="33390"/>
                <a:lumOff val="-6469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20955" rIns="41910" bIns="2095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100" kern="1200" dirty="0"/>
            <a:t>Производительность (</a:t>
          </a:r>
          <a:r>
            <a:rPr lang="en-US" sz="1100" kern="1200" dirty="0"/>
            <a:t>Performance)</a:t>
          </a:r>
          <a:endParaRPr lang="ru-RU" sz="1100" kern="1200" dirty="0"/>
        </a:p>
      </dsp:txBody>
      <dsp:txXfrm>
        <a:off x="75242" y="1965066"/>
        <a:ext cx="1390851" cy="1646755"/>
      </dsp:txXfrm>
    </dsp:sp>
    <dsp:sp modelId="{9CC3814A-76FF-4B84-8628-65D0EE491CB7}">
      <dsp:nvSpPr>
        <dsp:cNvPr id="0" name=""/>
        <dsp:cNvSpPr/>
      </dsp:nvSpPr>
      <dsp:spPr>
        <a:xfrm rot="5400000">
          <a:off x="2192515" y="3305469"/>
          <a:ext cx="1437791" cy="2740151"/>
        </a:xfrm>
        <a:prstGeom prst="round2SameRect">
          <a:avLst/>
        </a:prstGeom>
        <a:solidFill>
          <a:schemeClr val="accent3">
            <a:tint val="40000"/>
            <a:alpha val="90000"/>
            <a:hueOff val="18074548"/>
            <a:satOff val="14335"/>
            <a:lumOff val="-711"/>
            <a:alphaOff val="0"/>
          </a:schemeClr>
        </a:solidFill>
        <a:ln w="9525" cap="flat" cmpd="sng" algn="ctr">
          <a:solidFill>
            <a:schemeClr val="accent3">
              <a:tint val="40000"/>
              <a:alpha val="90000"/>
              <a:hueOff val="18074548"/>
              <a:satOff val="14335"/>
              <a:lumOff val="-711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700" kern="1200" dirty="0"/>
            <a:t>Управление качеством оказания услуг (</a:t>
          </a:r>
          <a:r>
            <a:rPr lang="en-US" sz="1700" kern="1200" dirty="0"/>
            <a:t>Service Quality Management)</a:t>
          </a:r>
          <a:endParaRPr lang="ru-RU" sz="1700" kern="1200" dirty="0"/>
        </a:p>
      </dsp:txBody>
      <dsp:txXfrm rot="-5400000">
        <a:off x="1541336" y="4026836"/>
        <a:ext cx="2669964" cy="1297417"/>
      </dsp:txXfrm>
    </dsp:sp>
    <dsp:sp modelId="{A59BF343-99A0-4133-BCC3-3FE55C1C7502}">
      <dsp:nvSpPr>
        <dsp:cNvPr id="0" name=""/>
        <dsp:cNvSpPr/>
      </dsp:nvSpPr>
      <dsp:spPr>
        <a:xfrm>
          <a:off x="0" y="3776925"/>
          <a:ext cx="1541335" cy="1797239"/>
        </a:xfrm>
        <a:prstGeom prst="roundRect">
          <a:avLst/>
        </a:prstGeom>
        <a:gradFill rotWithShape="0">
          <a:gsLst>
            <a:gs pos="0">
              <a:schemeClr val="accent3">
                <a:hueOff val="17529741"/>
                <a:satOff val="66780"/>
                <a:lumOff val="-12939"/>
                <a:alphaOff val="0"/>
                <a:shade val="51000"/>
                <a:satMod val="130000"/>
              </a:schemeClr>
            </a:gs>
            <a:gs pos="80000">
              <a:schemeClr val="accent3">
                <a:hueOff val="17529741"/>
                <a:satOff val="66780"/>
                <a:lumOff val="-12939"/>
                <a:alphaOff val="0"/>
                <a:shade val="93000"/>
                <a:satMod val="130000"/>
              </a:schemeClr>
            </a:gs>
            <a:gs pos="100000">
              <a:schemeClr val="accent3">
                <a:hueOff val="17529741"/>
                <a:satOff val="66780"/>
                <a:lumOff val="-12939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20955" rIns="41910" bIns="2095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100" kern="1200" dirty="0"/>
            <a:t>Качество услуг </a:t>
          </a:r>
          <a:br>
            <a:rPr lang="en-US" sz="1100" kern="1200" dirty="0"/>
          </a:br>
          <a:r>
            <a:rPr lang="ru-RU" sz="1100" kern="1200" dirty="0"/>
            <a:t>(</a:t>
          </a:r>
          <a:r>
            <a:rPr lang="en-US" sz="1100" kern="1200" dirty="0"/>
            <a:t>Quality of Service)</a:t>
          </a:r>
          <a:endParaRPr lang="ru-RU" sz="1100" kern="1200" dirty="0"/>
        </a:p>
      </dsp:txBody>
      <dsp:txXfrm>
        <a:off x="75242" y="3852167"/>
        <a:ext cx="1390851" cy="1646755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F5FA1E-C89A-42FD-AE1F-6F84EFF2C17B}">
      <dsp:nvSpPr>
        <dsp:cNvPr id="0" name=""/>
        <dsp:cNvSpPr/>
      </dsp:nvSpPr>
      <dsp:spPr>
        <a:xfrm>
          <a:off x="217235" y="0"/>
          <a:ext cx="5351967" cy="142240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tabLst/>
          </a:pPr>
          <a:r>
            <a:rPr lang="ru-RU" sz="1700" kern="1200" dirty="0"/>
            <a:t>Поиск допустимого решения для потока сети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  <a:tabLst>
              <a:tab pos="1611313" algn="l"/>
            </a:tabLst>
          </a:pPr>
          <a:r>
            <a:rPr lang="ru-RU" sz="1300" kern="1200" dirty="0"/>
            <a:t>При условии удовлетворения </a:t>
          </a:r>
          <a:r>
            <a:rPr lang="ru-RU" sz="1300" b="1" kern="1200" dirty="0"/>
            <a:t>всех</a:t>
          </a:r>
          <a:r>
            <a:rPr lang="ru-RU" sz="1300" kern="1200" dirty="0"/>
            <a:t> (или части) подключенных абонентов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300" kern="1200" dirty="0"/>
            <a:t>Если такой поток существует, то модифицировать не требуется</a:t>
          </a:r>
        </a:p>
      </dsp:txBody>
      <dsp:txXfrm>
        <a:off x="258896" y="41661"/>
        <a:ext cx="5268645" cy="1339078"/>
      </dsp:txXfrm>
    </dsp:sp>
    <dsp:sp modelId="{775E0136-CDAE-4AE3-BA44-6BD0DA94A3EB}">
      <dsp:nvSpPr>
        <dsp:cNvPr id="0" name=""/>
        <dsp:cNvSpPr/>
      </dsp:nvSpPr>
      <dsp:spPr>
        <a:xfrm rot="5400000">
          <a:off x="2626519" y="1457959"/>
          <a:ext cx="533399" cy="64008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1400" kern="1200"/>
        </a:p>
      </dsp:txBody>
      <dsp:txXfrm rot="-5400000">
        <a:off x="2701195" y="1511299"/>
        <a:ext cx="384048" cy="373379"/>
      </dsp:txXfrm>
    </dsp:sp>
    <dsp:sp modelId="{D03F2CE1-ECFF-41BF-AFEE-F3CADCE5B521}">
      <dsp:nvSpPr>
        <dsp:cNvPr id="0" name=""/>
        <dsp:cNvSpPr/>
      </dsp:nvSpPr>
      <dsp:spPr>
        <a:xfrm>
          <a:off x="217235" y="2133600"/>
          <a:ext cx="5351967" cy="142240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-2092513"/>
                <a:satOff val="-9519"/>
                <a:lumOff val="12940"/>
                <a:alphaOff val="0"/>
                <a:shade val="51000"/>
                <a:satMod val="130000"/>
              </a:schemeClr>
            </a:gs>
            <a:gs pos="80000">
              <a:schemeClr val="accent4">
                <a:hueOff val="-2092513"/>
                <a:satOff val="-9519"/>
                <a:lumOff val="12940"/>
                <a:alphaOff val="0"/>
                <a:shade val="93000"/>
                <a:satMod val="130000"/>
              </a:schemeClr>
            </a:gs>
            <a:gs pos="100000">
              <a:schemeClr val="accent4">
                <a:hueOff val="-2092513"/>
                <a:satOff val="-9519"/>
                <a:lumOff val="1294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700" kern="1200" dirty="0"/>
            <a:t>Модификация параметров сети без нового строительства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300" kern="1200" dirty="0"/>
            <a:t>Повышение производительности узлового оборудования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300" kern="1200" dirty="0"/>
            <a:t>Задача минимизации стоимость дополнительного оборудования или работ</a:t>
          </a:r>
        </a:p>
      </dsp:txBody>
      <dsp:txXfrm>
        <a:off x="258896" y="2175261"/>
        <a:ext cx="5268645" cy="1339078"/>
      </dsp:txXfrm>
    </dsp:sp>
    <dsp:sp modelId="{9D1AEDA1-D639-4943-8F20-6749A1FA4A75}">
      <dsp:nvSpPr>
        <dsp:cNvPr id="0" name=""/>
        <dsp:cNvSpPr/>
      </dsp:nvSpPr>
      <dsp:spPr>
        <a:xfrm rot="5400000">
          <a:off x="2626519" y="3591560"/>
          <a:ext cx="533400" cy="64008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-4185026"/>
                <a:satOff val="-19038"/>
                <a:lumOff val="25880"/>
                <a:alphaOff val="0"/>
                <a:shade val="51000"/>
                <a:satMod val="130000"/>
              </a:schemeClr>
            </a:gs>
            <a:gs pos="80000">
              <a:schemeClr val="accent4">
                <a:hueOff val="-4185026"/>
                <a:satOff val="-19038"/>
                <a:lumOff val="25880"/>
                <a:alphaOff val="0"/>
                <a:shade val="93000"/>
                <a:satMod val="130000"/>
              </a:schemeClr>
            </a:gs>
            <a:gs pos="100000">
              <a:schemeClr val="accent4">
                <a:hueOff val="-4185026"/>
                <a:satOff val="-19038"/>
                <a:lumOff val="2588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1400" kern="1200"/>
        </a:p>
      </dsp:txBody>
      <dsp:txXfrm rot="-5400000">
        <a:off x="2701195" y="3644900"/>
        <a:ext cx="384048" cy="373380"/>
      </dsp:txXfrm>
    </dsp:sp>
    <dsp:sp modelId="{C38C7BBF-3273-4545-926E-5621407E61B1}">
      <dsp:nvSpPr>
        <dsp:cNvPr id="0" name=""/>
        <dsp:cNvSpPr/>
      </dsp:nvSpPr>
      <dsp:spPr>
        <a:xfrm>
          <a:off x="217235" y="4267200"/>
          <a:ext cx="5351967" cy="142240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-4185026"/>
                <a:satOff val="-19038"/>
                <a:lumOff val="25880"/>
                <a:alphaOff val="0"/>
                <a:shade val="51000"/>
                <a:satMod val="130000"/>
              </a:schemeClr>
            </a:gs>
            <a:gs pos="80000">
              <a:schemeClr val="accent4">
                <a:hueOff val="-4185026"/>
                <a:satOff val="-19038"/>
                <a:lumOff val="25880"/>
                <a:alphaOff val="0"/>
                <a:shade val="93000"/>
                <a:satMod val="130000"/>
              </a:schemeClr>
            </a:gs>
            <a:gs pos="100000">
              <a:schemeClr val="accent4">
                <a:hueOff val="-4185026"/>
                <a:satOff val="-19038"/>
                <a:lumOff val="2588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700" kern="1200" dirty="0"/>
            <a:t>Модификация топологии сети 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300" kern="1200" dirty="0"/>
            <a:t>Поиск рационального варианта строительства новых каналов для достижения качества при минимизации стоимости</a:t>
          </a:r>
        </a:p>
      </dsp:txBody>
      <dsp:txXfrm>
        <a:off x="258896" y="4308861"/>
        <a:ext cx="5268645" cy="1339078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8EFEEC-FADB-4BDB-8F35-B9B1CF85BE9B}">
      <dsp:nvSpPr>
        <dsp:cNvPr id="0" name=""/>
        <dsp:cNvSpPr/>
      </dsp:nvSpPr>
      <dsp:spPr>
        <a:xfrm rot="5400000">
          <a:off x="3174860" y="-931013"/>
          <a:ext cx="1437791" cy="3664711"/>
        </a:xfrm>
        <a:prstGeom prst="round2Same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2000" kern="1200" dirty="0"/>
            <a:t>Метод выделения главного критерия</a:t>
          </a:r>
        </a:p>
      </dsp:txBody>
      <dsp:txXfrm rot="-5400000">
        <a:off x="2061401" y="252633"/>
        <a:ext cx="3594524" cy="1297417"/>
      </dsp:txXfrm>
    </dsp:sp>
    <dsp:sp modelId="{FB33BA6B-C02A-40D4-B88A-990A6240795E}">
      <dsp:nvSpPr>
        <dsp:cNvPr id="0" name=""/>
        <dsp:cNvSpPr/>
      </dsp:nvSpPr>
      <dsp:spPr>
        <a:xfrm>
          <a:off x="0" y="2723"/>
          <a:ext cx="2061400" cy="1797239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000" kern="1200" dirty="0"/>
            <a:t>Выделение главного критерия</a:t>
          </a:r>
        </a:p>
      </dsp:txBody>
      <dsp:txXfrm>
        <a:off x="87734" y="90457"/>
        <a:ext cx="1885932" cy="1621771"/>
      </dsp:txXfrm>
    </dsp:sp>
    <dsp:sp modelId="{9EF3F3B4-6220-4B7C-9AAE-A9BB8A453328}">
      <dsp:nvSpPr>
        <dsp:cNvPr id="0" name=""/>
        <dsp:cNvSpPr/>
      </dsp:nvSpPr>
      <dsp:spPr>
        <a:xfrm rot="5400000">
          <a:off x="3174860" y="956088"/>
          <a:ext cx="1437791" cy="3664711"/>
        </a:xfrm>
        <a:prstGeom prst="round2SameRect">
          <a:avLst/>
        </a:prstGeom>
        <a:solidFill>
          <a:schemeClr val="accent3">
            <a:tint val="40000"/>
            <a:alpha val="90000"/>
            <a:hueOff val="9037274"/>
            <a:satOff val="7168"/>
            <a:lumOff val="-355"/>
            <a:alphaOff val="0"/>
          </a:schemeClr>
        </a:solidFill>
        <a:ln w="9525" cap="flat" cmpd="sng" algn="ctr">
          <a:solidFill>
            <a:schemeClr val="accent3">
              <a:tint val="40000"/>
              <a:alpha val="90000"/>
              <a:hueOff val="9037274"/>
              <a:satOff val="7168"/>
              <a:lumOff val="-355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2000" kern="1200" dirty="0"/>
            <a:t>Метод лексикографического упорядочения критериев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2000" kern="1200" dirty="0"/>
            <a:t>Метод последовательных уступок</a:t>
          </a:r>
        </a:p>
      </dsp:txBody>
      <dsp:txXfrm rot="-5400000">
        <a:off x="2061401" y="2139735"/>
        <a:ext cx="3594524" cy="1297417"/>
      </dsp:txXfrm>
    </dsp:sp>
    <dsp:sp modelId="{4BA7870C-E500-4920-A253-75193A003FAA}">
      <dsp:nvSpPr>
        <dsp:cNvPr id="0" name=""/>
        <dsp:cNvSpPr/>
      </dsp:nvSpPr>
      <dsp:spPr>
        <a:xfrm>
          <a:off x="0" y="1889824"/>
          <a:ext cx="2061400" cy="1797239"/>
        </a:xfrm>
        <a:prstGeom prst="roundRect">
          <a:avLst/>
        </a:prstGeom>
        <a:gradFill rotWithShape="0">
          <a:gsLst>
            <a:gs pos="0">
              <a:schemeClr val="accent3">
                <a:hueOff val="8764871"/>
                <a:satOff val="33390"/>
                <a:lumOff val="-6469"/>
                <a:alphaOff val="0"/>
                <a:shade val="51000"/>
                <a:satMod val="130000"/>
              </a:schemeClr>
            </a:gs>
            <a:gs pos="80000">
              <a:schemeClr val="accent3">
                <a:hueOff val="8764871"/>
                <a:satOff val="33390"/>
                <a:lumOff val="-6469"/>
                <a:alphaOff val="0"/>
                <a:shade val="93000"/>
                <a:satMod val="130000"/>
              </a:schemeClr>
            </a:gs>
            <a:gs pos="100000">
              <a:schemeClr val="accent3">
                <a:hueOff val="8764871"/>
                <a:satOff val="33390"/>
                <a:lumOff val="-6469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000" kern="1200" dirty="0"/>
            <a:t>Упорядочение критериев по важности</a:t>
          </a:r>
        </a:p>
      </dsp:txBody>
      <dsp:txXfrm>
        <a:off x="87734" y="1977558"/>
        <a:ext cx="1885932" cy="1621771"/>
      </dsp:txXfrm>
    </dsp:sp>
    <dsp:sp modelId="{C8A8F0A8-6220-4E6C-93A9-EE267F7C683F}">
      <dsp:nvSpPr>
        <dsp:cNvPr id="0" name=""/>
        <dsp:cNvSpPr/>
      </dsp:nvSpPr>
      <dsp:spPr>
        <a:xfrm rot="5400000">
          <a:off x="3174860" y="2843189"/>
          <a:ext cx="1437791" cy="3664711"/>
        </a:xfrm>
        <a:prstGeom prst="round2SameRect">
          <a:avLst/>
        </a:prstGeom>
        <a:solidFill>
          <a:schemeClr val="accent3">
            <a:tint val="40000"/>
            <a:alpha val="90000"/>
            <a:hueOff val="18074548"/>
            <a:satOff val="14335"/>
            <a:lumOff val="-711"/>
            <a:alphaOff val="0"/>
          </a:schemeClr>
        </a:solidFill>
        <a:ln w="9525" cap="flat" cmpd="sng" algn="ctr">
          <a:solidFill>
            <a:schemeClr val="accent3">
              <a:tint val="40000"/>
              <a:alpha val="90000"/>
              <a:hueOff val="18074548"/>
              <a:satOff val="14335"/>
              <a:lumOff val="-711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2000" kern="1200" dirty="0"/>
            <a:t>Применение весовых коэффициентов как оценки относительной важности частных критериев</a:t>
          </a:r>
        </a:p>
      </dsp:txBody>
      <dsp:txXfrm rot="-5400000">
        <a:off x="2061401" y="4026836"/>
        <a:ext cx="3594524" cy="1297417"/>
      </dsp:txXfrm>
    </dsp:sp>
    <dsp:sp modelId="{1152A8F4-797C-446A-86D6-9484DCC09A40}">
      <dsp:nvSpPr>
        <dsp:cNvPr id="0" name=""/>
        <dsp:cNvSpPr/>
      </dsp:nvSpPr>
      <dsp:spPr>
        <a:xfrm>
          <a:off x="0" y="3776925"/>
          <a:ext cx="2061400" cy="1797239"/>
        </a:xfrm>
        <a:prstGeom prst="roundRect">
          <a:avLst/>
        </a:prstGeom>
        <a:gradFill rotWithShape="0">
          <a:gsLst>
            <a:gs pos="0">
              <a:schemeClr val="accent3">
                <a:hueOff val="17529741"/>
                <a:satOff val="66780"/>
                <a:lumOff val="-12939"/>
                <a:alphaOff val="0"/>
                <a:shade val="51000"/>
                <a:satMod val="130000"/>
              </a:schemeClr>
            </a:gs>
            <a:gs pos="80000">
              <a:schemeClr val="accent3">
                <a:hueOff val="17529741"/>
                <a:satOff val="66780"/>
                <a:lumOff val="-12939"/>
                <a:alphaOff val="0"/>
                <a:shade val="93000"/>
                <a:satMod val="130000"/>
              </a:schemeClr>
            </a:gs>
            <a:gs pos="100000">
              <a:schemeClr val="accent3">
                <a:hueOff val="17529741"/>
                <a:satOff val="66780"/>
                <a:lumOff val="-12939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000" kern="1200" dirty="0"/>
            <a:t>Использование обобщенного критерия</a:t>
          </a:r>
        </a:p>
      </dsp:txBody>
      <dsp:txXfrm>
        <a:off x="87734" y="3864659"/>
        <a:ext cx="1885932" cy="1621771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293F9BE-51D4-4EAF-9235-1E3AB843352E}">
      <dsp:nvSpPr>
        <dsp:cNvPr id="0" name=""/>
        <dsp:cNvSpPr/>
      </dsp:nvSpPr>
      <dsp:spPr>
        <a:xfrm>
          <a:off x="0" y="0"/>
          <a:ext cx="8715375" cy="173302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700" kern="1200" dirty="0"/>
            <a:t>Независимая объективная оценка показателей качества телекоммуникационных услуг  различных операторов связи</a:t>
          </a:r>
        </a:p>
      </dsp:txBody>
      <dsp:txXfrm>
        <a:off x="1916377" y="0"/>
        <a:ext cx="6798997" cy="1733020"/>
      </dsp:txXfrm>
    </dsp:sp>
    <dsp:sp modelId="{48CC9390-2C32-4B93-848A-D61E759FBD2B}">
      <dsp:nvSpPr>
        <dsp:cNvPr id="0" name=""/>
        <dsp:cNvSpPr/>
      </dsp:nvSpPr>
      <dsp:spPr>
        <a:xfrm>
          <a:off x="173302" y="173302"/>
          <a:ext cx="1743075" cy="1386416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7587ECF9-21D6-4475-915A-6975F0F45253}">
      <dsp:nvSpPr>
        <dsp:cNvPr id="0" name=""/>
        <dsp:cNvSpPr/>
      </dsp:nvSpPr>
      <dsp:spPr>
        <a:xfrm>
          <a:off x="0" y="1906323"/>
          <a:ext cx="8715375" cy="173302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8764871"/>
                <a:satOff val="33390"/>
                <a:lumOff val="-6469"/>
                <a:alphaOff val="0"/>
                <a:shade val="51000"/>
                <a:satMod val="130000"/>
              </a:schemeClr>
            </a:gs>
            <a:gs pos="80000">
              <a:schemeClr val="accent3">
                <a:hueOff val="8764871"/>
                <a:satOff val="33390"/>
                <a:lumOff val="-6469"/>
                <a:alphaOff val="0"/>
                <a:shade val="93000"/>
                <a:satMod val="130000"/>
              </a:schemeClr>
            </a:gs>
            <a:gs pos="100000">
              <a:schemeClr val="accent3">
                <a:hueOff val="8764871"/>
                <a:satOff val="33390"/>
                <a:lumOff val="-6469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700" kern="1200"/>
            <a:t>Обоснованный выбор поставщика услуг (оператора связи) </a:t>
          </a:r>
          <a:endParaRPr lang="ru-RU" sz="2700" kern="1200" dirty="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2100" kern="1200" dirty="0"/>
            <a:t>Основание: статистика показателей качества за различные предшествующие периоды</a:t>
          </a:r>
        </a:p>
      </dsp:txBody>
      <dsp:txXfrm>
        <a:off x="1916377" y="1906323"/>
        <a:ext cx="6798997" cy="1733020"/>
      </dsp:txXfrm>
    </dsp:sp>
    <dsp:sp modelId="{CE56F75B-0871-438E-ACFD-CF8021182105}">
      <dsp:nvSpPr>
        <dsp:cNvPr id="0" name=""/>
        <dsp:cNvSpPr/>
      </dsp:nvSpPr>
      <dsp:spPr>
        <a:xfrm>
          <a:off x="173302" y="2079625"/>
          <a:ext cx="1743075" cy="1386416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B8F21EA5-0F93-477E-A6BD-89454AB251A2}">
      <dsp:nvSpPr>
        <dsp:cNvPr id="0" name=""/>
        <dsp:cNvSpPr/>
      </dsp:nvSpPr>
      <dsp:spPr>
        <a:xfrm>
          <a:off x="0" y="3812646"/>
          <a:ext cx="8715375" cy="173302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17529741"/>
                <a:satOff val="66780"/>
                <a:lumOff val="-12939"/>
                <a:alphaOff val="0"/>
                <a:shade val="51000"/>
                <a:satMod val="130000"/>
              </a:schemeClr>
            </a:gs>
            <a:gs pos="80000">
              <a:schemeClr val="accent3">
                <a:hueOff val="17529741"/>
                <a:satOff val="66780"/>
                <a:lumOff val="-12939"/>
                <a:alphaOff val="0"/>
                <a:shade val="93000"/>
                <a:satMod val="130000"/>
              </a:schemeClr>
            </a:gs>
            <a:gs pos="100000">
              <a:schemeClr val="accent3">
                <a:hueOff val="17529741"/>
                <a:satOff val="66780"/>
                <a:lumOff val="-12939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700" kern="1200" dirty="0"/>
            <a:t>Эффективный анализ и планирование мероприятий по улучшению качества обслуживания абонентов</a:t>
          </a:r>
        </a:p>
      </dsp:txBody>
      <dsp:txXfrm>
        <a:off x="1916377" y="3812646"/>
        <a:ext cx="6798997" cy="1733020"/>
      </dsp:txXfrm>
    </dsp:sp>
    <dsp:sp modelId="{A95CAC41-FD14-4EDA-A1FC-818D6411B954}">
      <dsp:nvSpPr>
        <dsp:cNvPr id="0" name=""/>
        <dsp:cNvSpPr/>
      </dsp:nvSpPr>
      <dsp:spPr>
        <a:xfrm>
          <a:off x="173302" y="3985948"/>
          <a:ext cx="1743075" cy="1386416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E48B1DA-0CA1-4D2C-BF5D-89C7C75496FD}">
      <dsp:nvSpPr>
        <dsp:cNvPr id="0" name=""/>
        <dsp:cNvSpPr/>
      </dsp:nvSpPr>
      <dsp:spPr>
        <a:xfrm>
          <a:off x="0" y="0"/>
          <a:ext cx="7408068" cy="166370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000" kern="1200" dirty="0"/>
            <a:t>Анализ информационных требований заказчика и регламента взаимодействия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600" kern="1200" dirty="0"/>
            <a:t>Перечень необходимых данных и регламент их представления</a:t>
          </a:r>
        </a:p>
      </dsp:txBody>
      <dsp:txXfrm>
        <a:off x="48728" y="48728"/>
        <a:ext cx="5612806" cy="1566244"/>
      </dsp:txXfrm>
    </dsp:sp>
    <dsp:sp modelId="{AD320B16-CBE7-40E1-8742-ED7E956C63A7}">
      <dsp:nvSpPr>
        <dsp:cNvPr id="0" name=""/>
        <dsp:cNvSpPr/>
      </dsp:nvSpPr>
      <dsp:spPr>
        <a:xfrm>
          <a:off x="653653" y="1940983"/>
          <a:ext cx="7408068" cy="166370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000" kern="1200" dirty="0"/>
            <a:t>Анализ структуры и взаимосвязей объектов и субъектов мониторинга 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600" kern="1200" dirty="0"/>
            <a:t>Формирование перечня, показателей и взаимосвязей потребителей услуг для необходимой агрегации и обработки </a:t>
          </a:r>
        </a:p>
      </dsp:txBody>
      <dsp:txXfrm>
        <a:off x="702381" y="1989711"/>
        <a:ext cx="5575554" cy="1566244"/>
      </dsp:txXfrm>
    </dsp:sp>
    <dsp:sp modelId="{00FEA96D-103F-41CF-AC61-337428D5CD80}">
      <dsp:nvSpPr>
        <dsp:cNvPr id="0" name=""/>
        <dsp:cNvSpPr/>
      </dsp:nvSpPr>
      <dsp:spPr>
        <a:xfrm>
          <a:off x="1285971" y="3881966"/>
          <a:ext cx="7408068" cy="166370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000" kern="1200" dirty="0"/>
            <a:t>Проектирование форм результирующих данных в соответствии с бизнес-процессами заказчика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600" kern="1200" dirty="0"/>
            <a:t>Формирование выходных форм и регламента их представления</a:t>
          </a:r>
        </a:p>
      </dsp:txBody>
      <dsp:txXfrm>
        <a:off x="1334699" y="3930694"/>
        <a:ext cx="5575554" cy="1566244"/>
      </dsp:txXfrm>
    </dsp:sp>
    <dsp:sp modelId="{3DFA44EC-E401-48C8-B4F3-59B3A9DAF5C2}">
      <dsp:nvSpPr>
        <dsp:cNvPr id="0" name=""/>
        <dsp:cNvSpPr/>
      </dsp:nvSpPr>
      <dsp:spPr>
        <a:xfrm>
          <a:off x="6326663" y="1261639"/>
          <a:ext cx="1081405" cy="1081405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3600" kern="1200"/>
        </a:p>
      </dsp:txBody>
      <dsp:txXfrm>
        <a:off x="6569979" y="1261639"/>
        <a:ext cx="594773" cy="813757"/>
      </dsp:txXfrm>
    </dsp:sp>
    <dsp:sp modelId="{A5BA8F10-B4AA-4C74-AA31-FB95491F6B82}">
      <dsp:nvSpPr>
        <dsp:cNvPr id="0" name=""/>
        <dsp:cNvSpPr/>
      </dsp:nvSpPr>
      <dsp:spPr>
        <a:xfrm>
          <a:off x="6980316" y="3191531"/>
          <a:ext cx="1081405" cy="1081405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3600" kern="1200"/>
        </a:p>
      </dsp:txBody>
      <dsp:txXfrm>
        <a:off x="7223632" y="3191531"/>
        <a:ext cx="594773" cy="81375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1AA20E-9029-4AE5-B6DF-E070CCB04EC1}">
      <dsp:nvSpPr>
        <dsp:cNvPr id="0" name=""/>
        <dsp:cNvSpPr/>
      </dsp:nvSpPr>
      <dsp:spPr>
        <a:xfrm>
          <a:off x="0" y="579201"/>
          <a:ext cx="8715375" cy="635602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600" b="1" kern="1200" dirty="0"/>
            <a:t>Применение потоковых моделей для оценки качества и планирования сетей передачи данных</a:t>
          </a:r>
        </a:p>
      </dsp:txBody>
      <dsp:txXfrm>
        <a:off x="31028" y="610229"/>
        <a:ext cx="8653319" cy="573546"/>
      </dsp:txXfrm>
    </dsp:sp>
    <dsp:sp modelId="{E9A9F0AE-8317-4DF6-96D4-583733B972DA}">
      <dsp:nvSpPr>
        <dsp:cNvPr id="0" name=""/>
        <dsp:cNvSpPr/>
      </dsp:nvSpPr>
      <dsp:spPr>
        <a:xfrm>
          <a:off x="0" y="1214803"/>
          <a:ext cx="8715375" cy="414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6713" tIns="20320" rIns="113792" bIns="2032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ru-RU" sz="1200" b="1" kern="1200" dirty="0"/>
            <a:t>Слабое применение графовых и потоковых моделей в данной задаче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ru-RU" sz="1200" b="1" kern="1200" dirty="0"/>
            <a:t>Применение графовых моделей, в основном, для сети коммутации</a:t>
          </a:r>
        </a:p>
      </dsp:txBody>
      <dsp:txXfrm>
        <a:off x="0" y="1214803"/>
        <a:ext cx="8715375" cy="414000"/>
      </dsp:txXfrm>
    </dsp:sp>
    <dsp:sp modelId="{8C6FE6FD-81D7-4F5F-B024-B8A4FEB49C7D}">
      <dsp:nvSpPr>
        <dsp:cNvPr id="0" name=""/>
        <dsp:cNvSpPr/>
      </dsp:nvSpPr>
      <dsp:spPr>
        <a:xfrm>
          <a:off x="0" y="1628803"/>
          <a:ext cx="8715375" cy="635602"/>
        </a:xfrm>
        <a:prstGeom prst="roundRect">
          <a:avLst/>
        </a:prstGeom>
        <a:gradFill rotWithShape="0">
          <a:gsLst>
            <a:gs pos="0">
              <a:schemeClr val="accent3">
                <a:hueOff val="5843247"/>
                <a:satOff val="22260"/>
                <a:lumOff val="-4313"/>
                <a:alphaOff val="0"/>
                <a:shade val="51000"/>
                <a:satMod val="130000"/>
              </a:schemeClr>
            </a:gs>
            <a:gs pos="80000">
              <a:schemeClr val="accent3">
                <a:hueOff val="5843247"/>
                <a:satOff val="22260"/>
                <a:lumOff val="-4313"/>
                <a:alphaOff val="0"/>
                <a:shade val="93000"/>
                <a:satMod val="130000"/>
              </a:schemeClr>
            </a:gs>
            <a:gs pos="100000">
              <a:schemeClr val="accent3">
                <a:hueOff val="5843247"/>
                <a:satOff val="22260"/>
                <a:lumOff val="-4313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600" b="1" kern="1200" dirty="0"/>
            <a:t>Развитие принципов применения потоковых моделей для решения класса задач анализа и модификации сетей передачи данных</a:t>
          </a:r>
        </a:p>
      </dsp:txBody>
      <dsp:txXfrm>
        <a:off x="31028" y="1659831"/>
        <a:ext cx="8653319" cy="573546"/>
      </dsp:txXfrm>
    </dsp:sp>
    <dsp:sp modelId="{484AC086-523A-4441-855C-4D1CF62A3961}">
      <dsp:nvSpPr>
        <dsp:cNvPr id="0" name=""/>
        <dsp:cNvSpPr/>
      </dsp:nvSpPr>
      <dsp:spPr>
        <a:xfrm>
          <a:off x="0" y="2264406"/>
          <a:ext cx="8715375" cy="5961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6713" tIns="20320" rIns="113792" bIns="2032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ru-RU" sz="1200" b="1" kern="1200" dirty="0"/>
            <a:t>В литературе особенности современных СПД при применении потоковых моделей (производительность каналов и узлов, два встречных потока данных и пр.) не учитываются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ru-RU" sz="1200" b="1" kern="1200"/>
            <a:t>Существующие модели предполагают строительство СПД «с нуля»</a:t>
          </a:r>
          <a:endParaRPr lang="ru-RU" sz="1200" b="1" kern="1200" dirty="0"/>
        </a:p>
      </dsp:txBody>
      <dsp:txXfrm>
        <a:off x="0" y="2264406"/>
        <a:ext cx="8715375" cy="596160"/>
      </dsp:txXfrm>
    </dsp:sp>
    <dsp:sp modelId="{E11FC11C-5FB4-41B2-95A5-4F5612B1E79D}">
      <dsp:nvSpPr>
        <dsp:cNvPr id="0" name=""/>
        <dsp:cNvSpPr/>
      </dsp:nvSpPr>
      <dsp:spPr>
        <a:xfrm>
          <a:off x="0" y="2860566"/>
          <a:ext cx="8715375" cy="635602"/>
        </a:xfrm>
        <a:prstGeom prst="roundRect">
          <a:avLst/>
        </a:prstGeom>
        <a:gradFill rotWithShape="0">
          <a:gsLst>
            <a:gs pos="0">
              <a:schemeClr val="accent3">
                <a:hueOff val="11686494"/>
                <a:satOff val="44520"/>
                <a:lumOff val="-8626"/>
                <a:alphaOff val="0"/>
                <a:shade val="51000"/>
                <a:satMod val="130000"/>
              </a:schemeClr>
            </a:gs>
            <a:gs pos="80000">
              <a:schemeClr val="accent3">
                <a:hueOff val="11686494"/>
                <a:satOff val="44520"/>
                <a:lumOff val="-8626"/>
                <a:alphaOff val="0"/>
                <a:shade val="93000"/>
                <a:satMod val="130000"/>
              </a:schemeClr>
            </a:gs>
            <a:gs pos="100000">
              <a:schemeClr val="accent3">
                <a:hueOff val="11686494"/>
                <a:satOff val="44520"/>
                <a:lumOff val="-8626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600" b="1" kern="1200" dirty="0"/>
            <a:t>Комплексная иерархическая оценка качества функционирования СПД</a:t>
          </a:r>
        </a:p>
      </dsp:txBody>
      <dsp:txXfrm>
        <a:off x="31028" y="2891594"/>
        <a:ext cx="8653319" cy="573546"/>
      </dsp:txXfrm>
    </dsp:sp>
    <dsp:sp modelId="{5690E977-9E2D-43C4-B626-F4274DE1F575}">
      <dsp:nvSpPr>
        <dsp:cNvPr id="0" name=""/>
        <dsp:cNvSpPr/>
      </dsp:nvSpPr>
      <dsp:spPr>
        <a:xfrm>
          <a:off x="0" y="3496169"/>
          <a:ext cx="8715375" cy="5961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6713" tIns="20320" rIns="113792" bIns="2032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ru-RU" sz="1200" b="1" kern="1200" dirty="0"/>
            <a:t>Комплексная многокритериальная (многопараметрическая) оценка качества СПД в литературе практически не встречается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ru-RU" sz="1200" b="1" kern="1200" dirty="0"/>
            <a:t>Оценка производится по отдельным показателям по принципу «не хуже» (</a:t>
          </a:r>
          <a:r>
            <a:rPr lang="en-US" sz="1200" b="1" kern="1200" dirty="0"/>
            <a:t>SLA</a:t>
          </a:r>
          <a:r>
            <a:rPr lang="ru-RU" sz="1200" b="1" kern="1200" dirty="0"/>
            <a:t>)</a:t>
          </a:r>
        </a:p>
      </dsp:txBody>
      <dsp:txXfrm>
        <a:off x="0" y="3496169"/>
        <a:ext cx="8715375" cy="596160"/>
      </dsp:txXfrm>
    </dsp:sp>
    <dsp:sp modelId="{50D7C7CF-387B-41EF-9591-0B86C6B2AF27}">
      <dsp:nvSpPr>
        <dsp:cNvPr id="0" name=""/>
        <dsp:cNvSpPr/>
      </dsp:nvSpPr>
      <dsp:spPr>
        <a:xfrm>
          <a:off x="0" y="4092329"/>
          <a:ext cx="8715375" cy="635602"/>
        </a:xfrm>
        <a:prstGeom prst="roundRect">
          <a:avLst/>
        </a:prstGeom>
        <a:gradFill rotWithShape="0">
          <a:gsLst>
            <a:gs pos="0">
              <a:schemeClr val="accent3">
                <a:hueOff val="17529741"/>
                <a:satOff val="66780"/>
                <a:lumOff val="-12939"/>
                <a:alphaOff val="0"/>
                <a:shade val="51000"/>
                <a:satMod val="130000"/>
              </a:schemeClr>
            </a:gs>
            <a:gs pos="80000">
              <a:schemeClr val="accent3">
                <a:hueOff val="17529741"/>
                <a:satOff val="66780"/>
                <a:lumOff val="-12939"/>
                <a:alphaOff val="0"/>
                <a:shade val="93000"/>
                <a:satMod val="130000"/>
              </a:schemeClr>
            </a:gs>
            <a:gs pos="100000">
              <a:schemeClr val="accent3">
                <a:hueOff val="17529741"/>
                <a:satOff val="66780"/>
                <a:lumOff val="-12939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600" b="1" kern="1200" dirty="0"/>
            <a:t>Принципы и модели использования дополнительной качественной информации от ЛПР о предпочтениях на множестве критериев и априорных предпочтениях на множестве вариантов</a:t>
          </a:r>
        </a:p>
      </dsp:txBody>
      <dsp:txXfrm>
        <a:off x="31028" y="4123357"/>
        <a:ext cx="8653319" cy="573546"/>
      </dsp:txXfrm>
    </dsp:sp>
    <dsp:sp modelId="{02D4A04C-D5F4-44E3-9F3D-A294C2FDBBE4}">
      <dsp:nvSpPr>
        <dsp:cNvPr id="0" name=""/>
        <dsp:cNvSpPr/>
      </dsp:nvSpPr>
      <dsp:spPr>
        <a:xfrm>
          <a:off x="0" y="4727931"/>
          <a:ext cx="8715375" cy="3808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6713" tIns="20320" rIns="113792" bIns="2032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ru-RU" sz="1200" b="1" kern="1200" dirty="0"/>
            <a:t>Существующие многочисленные методы многокритериальной оценки и многокритериального выбора требуют ввода полной численной информации</a:t>
          </a:r>
        </a:p>
      </dsp:txBody>
      <dsp:txXfrm>
        <a:off x="0" y="4727931"/>
        <a:ext cx="8715375" cy="380880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B91A36-648B-47D8-B454-A3FD20DC7016}">
      <dsp:nvSpPr>
        <dsp:cNvPr id="0" name=""/>
        <dsp:cNvSpPr/>
      </dsp:nvSpPr>
      <dsp:spPr>
        <a:xfrm rot="16200000">
          <a:off x="792426" y="-792426"/>
          <a:ext cx="2772833" cy="4357687"/>
        </a:xfrm>
        <a:prstGeom prst="round1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84912" rIns="184912" bIns="184912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600" kern="1200" dirty="0"/>
            <a:t>Серверный комплекс 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2000" kern="1200" dirty="0"/>
            <a:t>Обеспечивает бесперебойную работу системы в режиме 24/7 с гарантирующими системами резервирования и обслуживания</a:t>
          </a:r>
        </a:p>
      </dsp:txBody>
      <dsp:txXfrm rot="5400000">
        <a:off x="0" y="0"/>
        <a:ext cx="4357687" cy="2079625"/>
      </dsp:txXfrm>
    </dsp:sp>
    <dsp:sp modelId="{2EEACC91-BEA8-4C04-80B7-30B34E09DEA2}">
      <dsp:nvSpPr>
        <dsp:cNvPr id="0" name=""/>
        <dsp:cNvSpPr/>
      </dsp:nvSpPr>
      <dsp:spPr>
        <a:xfrm>
          <a:off x="4357687" y="0"/>
          <a:ext cx="4357687" cy="2772833"/>
        </a:xfrm>
        <a:prstGeom prst="round1Rect">
          <a:avLst/>
        </a:prstGeom>
        <a:gradFill rotWithShape="0">
          <a:gsLst>
            <a:gs pos="0">
              <a:schemeClr val="accent4">
                <a:hueOff val="-1395009"/>
                <a:satOff val="-6346"/>
                <a:lumOff val="8627"/>
                <a:alphaOff val="0"/>
                <a:shade val="51000"/>
                <a:satMod val="130000"/>
              </a:schemeClr>
            </a:gs>
            <a:gs pos="80000">
              <a:schemeClr val="accent4">
                <a:hueOff val="-1395009"/>
                <a:satOff val="-6346"/>
                <a:lumOff val="8627"/>
                <a:alphaOff val="0"/>
                <a:shade val="93000"/>
                <a:satMod val="130000"/>
              </a:schemeClr>
            </a:gs>
            <a:gs pos="100000">
              <a:schemeClr val="accent4">
                <a:hueOff val="-1395009"/>
                <a:satOff val="-6346"/>
                <a:lumOff val="8627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84912" rIns="184912" bIns="184912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600" kern="1200" dirty="0"/>
            <a:t>Система хранения данных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2000" kern="1200" dirty="0"/>
            <a:t>Обеспечивает надежность и конфиденциальность данных</a:t>
          </a:r>
        </a:p>
      </dsp:txBody>
      <dsp:txXfrm>
        <a:off x="4357687" y="0"/>
        <a:ext cx="4357687" cy="2079625"/>
      </dsp:txXfrm>
    </dsp:sp>
    <dsp:sp modelId="{B3E35BBE-7BB8-40C2-9510-734E0B1FC3B0}">
      <dsp:nvSpPr>
        <dsp:cNvPr id="0" name=""/>
        <dsp:cNvSpPr/>
      </dsp:nvSpPr>
      <dsp:spPr>
        <a:xfrm rot="10800000">
          <a:off x="0" y="2772833"/>
          <a:ext cx="4357687" cy="2772833"/>
        </a:xfrm>
        <a:prstGeom prst="round1Rect">
          <a:avLst/>
        </a:prstGeom>
        <a:gradFill rotWithShape="0">
          <a:gsLst>
            <a:gs pos="0">
              <a:schemeClr val="accent4">
                <a:hueOff val="-2790017"/>
                <a:satOff val="-12692"/>
                <a:lumOff val="17253"/>
                <a:alphaOff val="0"/>
                <a:shade val="51000"/>
                <a:satMod val="130000"/>
              </a:schemeClr>
            </a:gs>
            <a:gs pos="80000">
              <a:schemeClr val="accent4">
                <a:hueOff val="-2790017"/>
                <a:satOff val="-12692"/>
                <a:lumOff val="17253"/>
                <a:alphaOff val="0"/>
                <a:shade val="93000"/>
                <a:satMod val="130000"/>
              </a:schemeClr>
            </a:gs>
            <a:gs pos="100000">
              <a:schemeClr val="accent4">
                <a:hueOff val="-2790017"/>
                <a:satOff val="-12692"/>
                <a:lumOff val="17253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84912" rIns="184912" bIns="184912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600" kern="1200" dirty="0"/>
            <a:t>Рабочие места операторов и администраторов</a:t>
          </a:r>
        </a:p>
      </dsp:txBody>
      <dsp:txXfrm rot="10800000">
        <a:off x="0" y="3466041"/>
        <a:ext cx="4357687" cy="2079625"/>
      </dsp:txXfrm>
    </dsp:sp>
    <dsp:sp modelId="{30D5A33E-B75F-4956-BF50-E407DFD57719}">
      <dsp:nvSpPr>
        <dsp:cNvPr id="0" name=""/>
        <dsp:cNvSpPr/>
      </dsp:nvSpPr>
      <dsp:spPr>
        <a:xfrm rot="5400000">
          <a:off x="5150114" y="1980406"/>
          <a:ext cx="2772833" cy="4357687"/>
        </a:xfrm>
        <a:prstGeom prst="round1Rect">
          <a:avLst/>
        </a:prstGeom>
        <a:gradFill rotWithShape="0">
          <a:gsLst>
            <a:gs pos="0">
              <a:schemeClr val="accent4">
                <a:hueOff val="-4185026"/>
                <a:satOff val="-19038"/>
                <a:lumOff val="25880"/>
                <a:alphaOff val="0"/>
                <a:shade val="51000"/>
                <a:satMod val="130000"/>
              </a:schemeClr>
            </a:gs>
            <a:gs pos="80000">
              <a:schemeClr val="accent4">
                <a:hueOff val="-4185026"/>
                <a:satOff val="-19038"/>
                <a:lumOff val="25880"/>
                <a:alphaOff val="0"/>
                <a:shade val="93000"/>
                <a:satMod val="130000"/>
              </a:schemeClr>
            </a:gs>
            <a:gs pos="100000">
              <a:schemeClr val="accent4">
                <a:hueOff val="-4185026"/>
                <a:satOff val="-19038"/>
                <a:lumOff val="2588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84912" rIns="184912" bIns="184912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600" kern="1200" dirty="0"/>
            <a:t>Средства оперативной связи.</a:t>
          </a:r>
        </a:p>
      </dsp:txBody>
      <dsp:txXfrm rot="-5400000">
        <a:off x="4357687" y="3466041"/>
        <a:ext cx="4357687" cy="2079625"/>
      </dsp:txXfrm>
    </dsp:sp>
    <dsp:sp modelId="{11496D58-B816-4155-B538-DE61D4E9D65D}">
      <dsp:nvSpPr>
        <dsp:cNvPr id="0" name=""/>
        <dsp:cNvSpPr/>
      </dsp:nvSpPr>
      <dsp:spPr>
        <a:xfrm>
          <a:off x="3050381" y="2079625"/>
          <a:ext cx="2614612" cy="1386416"/>
        </a:xfrm>
        <a:prstGeom prst="roundRect">
          <a:avLst/>
        </a:prstGeom>
        <a:gradFill rotWithShape="0">
          <a:gsLst>
            <a:gs pos="0">
              <a:schemeClr val="accent4">
                <a:tint val="4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tint val="4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tint val="4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600" b="1" kern="1200" dirty="0"/>
            <a:t>Диспетчерский центр</a:t>
          </a:r>
        </a:p>
      </dsp:txBody>
      <dsp:txXfrm>
        <a:off x="3118060" y="2147304"/>
        <a:ext cx="2479254" cy="1251058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74680BC-EEBA-4C80-B78D-674F5D22C11A}">
      <dsp:nvSpPr>
        <dsp:cNvPr id="0" name=""/>
        <dsp:cNvSpPr/>
      </dsp:nvSpPr>
      <dsp:spPr>
        <a:xfrm>
          <a:off x="4255" y="638989"/>
          <a:ext cx="2176715" cy="475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60960" rIns="170688" bIns="60960" numCol="1" spcCol="1270" anchor="ctr" anchorCtr="0">
          <a:noAutofit/>
        </a:bodyPr>
        <a:lstStyle/>
        <a:p>
          <a:pPr marL="0" lvl="0" indent="0" algn="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Назначение</a:t>
          </a:r>
        </a:p>
      </dsp:txBody>
      <dsp:txXfrm>
        <a:off x="4255" y="638989"/>
        <a:ext cx="2176715" cy="475200"/>
      </dsp:txXfrm>
    </dsp:sp>
    <dsp:sp modelId="{45399E7B-7337-45EC-A881-F7EC1E0CC26B}">
      <dsp:nvSpPr>
        <dsp:cNvPr id="0" name=""/>
        <dsp:cNvSpPr/>
      </dsp:nvSpPr>
      <dsp:spPr>
        <a:xfrm>
          <a:off x="2180971" y="104389"/>
          <a:ext cx="435343" cy="1544400"/>
        </a:xfrm>
        <a:prstGeom prst="leftBrace">
          <a:avLst>
            <a:gd name="adj1" fmla="val 35000"/>
            <a:gd name="adj2" fmla="val 50000"/>
          </a:avLst>
        </a:pr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28056B5-8D48-4057-A664-167CA885CBFA}">
      <dsp:nvSpPr>
        <dsp:cNvPr id="0" name=""/>
        <dsp:cNvSpPr/>
      </dsp:nvSpPr>
      <dsp:spPr>
        <a:xfrm>
          <a:off x="2790451" y="104389"/>
          <a:ext cx="5920667" cy="1544400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2400" kern="1200" dirty="0"/>
            <a:t>Создание и развертывание аппаратно-программных решений по мониторингу производительности и качества оказания телекоммуникационных услуг</a:t>
          </a:r>
        </a:p>
      </dsp:txBody>
      <dsp:txXfrm>
        <a:off x="2790451" y="104389"/>
        <a:ext cx="5920667" cy="1544400"/>
      </dsp:txXfrm>
    </dsp:sp>
    <dsp:sp modelId="{31E157C0-4A6F-42FD-8AF4-B25DE0BEC19B}">
      <dsp:nvSpPr>
        <dsp:cNvPr id="0" name=""/>
        <dsp:cNvSpPr/>
      </dsp:nvSpPr>
      <dsp:spPr>
        <a:xfrm>
          <a:off x="4255" y="2655889"/>
          <a:ext cx="2176715" cy="475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60960" rIns="170688" bIns="60960" numCol="1" spcCol="1270" anchor="ctr" anchorCtr="0">
          <a:noAutofit/>
        </a:bodyPr>
        <a:lstStyle/>
        <a:p>
          <a:pPr marL="0" lvl="0" indent="0" algn="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Функции</a:t>
          </a:r>
        </a:p>
      </dsp:txBody>
      <dsp:txXfrm>
        <a:off x="4255" y="2655889"/>
        <a:ext cx="2176715" cy="475200"/>
      </dsp:txXfrm>
    </dsp:sp>
    <dsp:sp modelId="{4959ED65-3F40-4205-B754-9420C0845E3E}">
      <dsp:nvSpPr>
        <dsp:cNvPr id="0" name=""/>
        <dsp:cNvSpPr/>
      </dsp:nvSpPr>
      <dsp:spPr>
        <a:xfrm>
          <a:off x="2180971" y="1735189"/>
          <a:ext cx="435343" cy="2316599"/>
        </a:xfrm>
        <a:prstGeom prst="leftBrace">
          <a:avLst>
            <a:gd name="adj1" fmla="val 35000"/>
            <a:gd name="adj2" fmla="val 50000"/>
          </a:avLst>
        </a:pr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506A96-E1BF-45D8-9E4D-7244973162B4}">
      <dsp:nvSpPr>
        <dsp:cNvPr id="0" name=""/>
        <dsp:cNvSpPr/>
      </dsp:nvSpPr>
      <dsp:spPr>
        <a:xfrm>
          <a:off x="2790451" y="1735189"/>
          <a:ext cx="5920667" cy="2316599"/>
        </a:xfrm>
        <a:prstGeom prst="rect">
          <a:avLst/>
        </a:prstGeom>
        <a:gradFill rotWithShape="0">
          <a:gsLst>
            <a:gs pos="0">
              <a:schemeClr val="accent4">
                <a:hueOff val="-2092513"/>
                <a:satOff val="-9519"/>
                <a:lumOff val="12940"/>
                <a:alphaOff val="0"/>
                <a:shade val="51000"/>
                <a:satMod val="130000"/>
              </a:schemeClr>
            </a:gs>
            <a:gs pos="80000">
              <a:schemeClr val="accent4">
                <a:hueOff val="-2092513"/>
                <a:satOff val="-9519"/>
                <a:lumOff val="12940"/>
                <a:alphaOff val="0"/>
                <a:shade val="93000"/>
                <a:satMod val="130000"/>
              </a:schemeClr>
            </a:gs>
            <a:gs pos="100000">
              <a:schemeClr val="accent4">
                <a:hueOff val="-2092513"/>
                <a:satOff val="-9519"/>
                <a:lumOff val="1294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2400" kern="1200" dirty="0"/>
            <a:t>Регулярный мониторинг устройств и сервисов;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2400" kern="1200"/>
            <a:t>Хранение и консолидация данных, расчет показателей качества;</a:t>
          </a:r>
          <a:endParaRPr lang="ru-RU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2400" kern="1200"/>
            <a:t>Представление данных в удобном для анализа виде</a:t>
          </a:r>
        </a:p>
      </dsp:txBody>
      <dsp:txXfrm>
        <a:off x="2790451" y="1735189"/>
        <a:ext cx="5920667" cy="2316599"/>
      </dsp:txXfrm>
    </dsp:sp>
    <dsp:sp modelId="{A7F824C5-6834-4C01-A628-A49547903836}">
      <dsp:nvSpPr>
        <dsp:cNvPr id="0" name=""/>
        <dsp:cNvSpPr/>
      </dsp:nvSpPr>
      <dsp:spPr>
        <a:xfrm>
          <a:off x="4255" y="4388783"/>
          <a:ext cx="2176715" cy="8019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60960" rIns="170688" bIns="60960" numCol="1" spcCol="1270" anchor="ctr" anchorCtr="0">
          <a:noAutofit/>
        </a:bodyPr>
        <a:lstStyle/>
        <a:p>
          <a:pPr marL="0" lvl="0" indent="0" algn="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Состав комплекса</a:t>
          </a:r>
        </a:p>
      </dsp:txBody>
      <dsp:txXfrm>
        <a:off x="4255" y="4388783"/>
        <a:ext cx="2176715" cy="801900"/>
      </dsp:txXfrm>
    </dsp:sp>
    <dsp:sp modelId="{519DD6EB-1ED2-4DB9-B6E9-B14A1F22D289}">
      <dsp:nvSpPr>
        <dsp:cNvPr id="0" name=""/>
        <dsp:cNvSpPr/>
      </dsp:nvSpPr>
      <dsp:spPr>
        <a:xfrm>
          <a:off x="2180971" y="4138189"/>
          <a:ext cx="435343" cy="1303087"/>
        </a:xfrm>
        <a:prstGeom prst="leftBrace">
          <a:avLst>
            <a:gd name="adj1" fmla="val 35000"/>
            <a:gd name="adj2" fmla="val 50000"/>
          </a:avLst>
        </a:pr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D518FB7-FB6F-48C8-B8B8-0DD59DCD8E62}">
      <dsp:nvSpPr>
        <dsp:cNvPr id="0" name=""/>
        <dsp:cNvSpPr/>
      </dsp:nvSpPr>
      <dsp:spPr>
        <a:xfrm>
          <a:off x="2790451" y="4138189"/>
          <a:ext cx="5920667" cy="1303087"/>
        </a:xfrm>
        <a:prstGeom prst="rect">
          <a:avLst/>
        </a:prstGeom>
        <a:gradFill rotWithShape="0">
          <a:gsLst>
            <a:gs pos="0">
              <a:schemeClr val="accent4">
                <a:hueOff val="-4185026"/>
                <a:satOff val="-19038"/>
                <a:lumOff val="25880"/>
                <a:alphaOff val="0"/>
                <a:shade val="51000"/>
                <a:satMod val="130000"/>
              </a:schemeClr>
            </a:gs>
            <a:gs pos="80000">
              <a:schemeClr val="accent4">
                <a:hueOff val="-4185026"/>
                <a:satOff val="-19038"/>
                <a:lumOff val="25880"/>
                <a:alphaOff val="0"/>
                <a:shade val="93000"/>
                <a:satMod val="130000"/>
              </a:schemeClr>
            </a:gs>
            <a:gs pos="100000">
              <a:schemeClr val="accent4">
                <a:hueOff val="-4185026"/>
                <a:satOff val="-19038"/>
                <a:lumOff val="2588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2400" kern="1200" dirty="0"/>
            <a:t>Блоки контроля; 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2400" kern="1200" dirty="0"/>
            <a:t>Серверная часть; 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2400" kern="1200"/>
            <a:t>Клиентская часть</a:t>
          </a:r>
          <a:endParaRPr lang="ru-RU" sz="2400" kern="1200" dirty="0"/>
        </a:p>
      </dsp:txBody>
      <dsp:txXfrm>
        <a:off x="2790451" y="4138189"/>
        <a:ext cx="5920667" cy="1303087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6C337A-9BE2-463F-A7D6-CA9B7B473EA2}">
      <dsp:nvSpPr>
        <dsp:cNvPr id="0" name=""/>
        <dsp:cNvSpPr/>
      </dsp:nvSpPr>
      <dsp:spPr>
        <a:xfrm>
          <a:off x="4255" y="1085333"/>
          <a:ext cx="2176715" cy="297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38100" rIns="106680" bIns="38100" numCol="1" spcCol="1270" anchor="ctr" anchorCtr="0">
          <a:noAutofit/>
        </a:bodyPr>
        <a:lstStyle/>
        <a:p>
          <a:pPr marL="0" lvl="0" indent="0" algn="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500" kern="1200" dirty="0"/>
            <a:t>Блоки контроля</a:t>
          </a:r>
        </a:p>
      </dsp:txBody>
      <dsp:txXfrm>
        <a:off x="4255" y="1085333"/>
        <a:ext cx="2176715" cy="297000"/>
      </dsp:txXfrm>
    </dsp:sp>
    <dsp:sp modelId="{2EBAE69D-BACE-4BC0-8E73-EFAE3E60CA38}">
      <dsp:nvSpPr>
        <dsp:cNvPr id="0" name=""/>
        <dsp:cNvSpPr/>
      </dsp:nvSpPr>
      <dsp:spPr>
        <a:xfrm>
          <a:off x="2180971" y="157208"/>
          <a:ext cx="435343" cy="2153250"/>
        </a:xfrm>
        <a:prstGeom prst="leftBrace">
          <a:avLst>
            <a:gd name="adj1" fmla="val 35000"/>
            <a:gd name="adj2" fmla="val 50000"/>
          </a:avLst>
        </a:pr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615775F-61D5-4695-95EF-9FB4A943A9BF}">
      <dsp:nvSpPr>
        <dsp:cNvPr id="0" name=""/>
        <dsp:cNvSpPr/>
      </dsp:nvSpPr>
      <dsp:spPr>
        <a:xfrm>
          <a:off x="2790451" y="157208"/>
          <a:ext cx="5920667" cy="2153250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500" kern="1200" dirty="0"/>
            <a:t>Предназначены для сбора первичных данных.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500" kern="1200" dirty="0"/>
            <a:t>Представляют собой программные или аппаратно-программные комплексы, реализующие агентские функции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500" kern="1200" dirty="0"/>
            <a:t>Периодически запрашивают информацию на сервере об объектах и видах мониторинга;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500" kern="1200" dirty="0"/>
            <a:t>Осуществляют мониторинг технических показателей в соответствии с полученной управляющей информацией;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500" kern="1200"/>
            <a:t>Блоки контроля полностью конфигурируются и управляются централизованно с сервера</a:t>
          </a:r>
          <a:endParaRPr lang="ru-RU" sz="1500" kern="1200" dirty="0"/>
        </a:p>
      </dsp:txBody>
      <dsp:txXfrm>
        <a:off x="2790451" y="157208"/>
        <a:ext cx="5920667" cy="2153250"/>
      </dsp:txXfrm>
    </dsp:sp>
    <dsp:sp modelId="{CDF3DFB9-BDDB-415C-B112-4BC461545A42}">
      <dsp:nvSpPr>
        <dsp:cNvPr id="0" name=""/>
        <dsp:cNvSpPr/>
      </dsp:nvSpPr>
      <dsp:spPr>
        <a:xfrm>
          <a:off x="4255" y="3311146"/>
          <a:ext cx="2176715" cy="297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38100" rIns="106680" bIns="38100" numCol="1" spcCol="1270" anchor="ctr" anchorCtr="0">
          <a:noAutofit/>
        </a:bodyPr>
        <a:lstStyle/>
        <a:p>
          <a:pPr marL="0" lvl="0" indent="0" algn="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500" kern="1200" dirty="0"/>
            <a:t>Серверная часть</a:t>
          </a:r>
        </a:p>
      </dsp:txBody>
      <dsp:txXfrm>
        <a:off x="4255" y="3311146"/>
        <a:ext cx="2176715" cy="297000"/>
      </dsp:txXfrm>
    </dsp:sp>
    <dsp:sp modelId="{1B674FDE-50F2-41E5-B0D1-2BDC7B8549C3}">
      <dsp:nvSpPr>
        <dsp:cNvPr id="0" name=""/>
        <dsp:cNvSpPr/>
      </dsp:nvSpPr>
      <dsp:spPr>
        <a:xfrm>
          <a:off x="2180971" y="2364458"/>
          <a:ext cx="435343" cy="2190375"/>
        </a:xfrm>
        <a:prstGeom prst="leftBrace">
          <a:avLst>
            <a:gd name="adj1" fmla="val 35000"/>
            <a:gd name="adj2" fmla="val 50000"/>
          </a:avLst>
        </a:pr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53396E3-8F9F-4CFD-A8D8-A60D6DB4BFE9}">
      <dsp:nvSpPr>
        <dsp:cNvPr id="0" name=""/>
        <dsp:cNvSpPr/>
      </dsp:nvSpPr>
      <dsp:spPr>
        <a:xfrm>
          <a:off x="2790451" y="2364458"/>
          <a:ext cx="5920667" cy="2190375"/>
        </a:xfrm>
        <a:prstGeom prst="rect">
          <a:avLst/>
        </a:prstGeom>
        <a:gradFill rotWithShape="0">
          <a:gsLst>
            <a:gs pos="0">
              <a:schemeClr val="accent3">
                <a:hueOff val="8764871"/>
                <a:satOff val="33390"/>
                <a:lumOff val="-6469"/>
                <a:alphaOff val="0"/>
                <a:shade val="51000"/>
                <a:satMod val="130000"/>
              </a:schemeClr>
            </a:gs>
            <a:gs pos="80000">
              <a:schemeClr val="accent3">
                <a:hueOff val="8764871"/>
                <a:satOff val="33390"/>
                <a:lumOff val="-6469"/>
                <a:alphaOff val="0"/>
                <a:shade val="93000"/>
                <a:satMod val="130000"/>
              </a:schemeClr>
            </a:gs>
            <a:gs pos="100000">
              <a:schemeClr val="accent3">
                <a:hueOff val="8764871"/>
                <a:satOff val="33390"/>
                <a:lumOff val="-6469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500" kern="1200" dirty="0"/>
            <a:t>Осуществление взаимодействия с автоматизированными рабочими местами (АРМами) пользователей (с регламентацией доступа);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500" kern="1200"/>
            <a:t>Формирование и передача Блоку Контроля конфигурационной информации </a:t>
          </a:r>
          <a:endParaRPr lang="ru-RU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500" kern="1200" dirty="0"/>
            <a:t>Получение, обработка и хранение данных, получаемых от Блоков Контроля 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500" kern="1200" dirty="0"/>
            <a:t>Агрегация данных и представление их в удобной для анализа форме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500" kern="1200" dirty="0"/>
            <a:t>Расчёт интегральных показателей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500" kern="1200" dirty="0"/>
            <a:t>Формирование отчетов</a:t>
          </a:r>
        </a:p>
      </dsp:txBody>
      <dsp:txXfrm>
        <a:off x="2790451" y="2364458"/>
        <a:ext cx="5920667" cy="2190375"/>
      </dsp:txXfrm>
    </dsp:sp>
    <dsp:sp modelId="{C6CD54BC-F922-45BC-B8F3-FF3022F7AD4A}">
      <dsp:nvSpPr>
        <dsp:cNvPr id="0" name=""/>
        <dsp:cNvSpPr/>
      </dsp:nvSpPr>
      <dsp:spPr>
        <a:xfrm>
          <a:off x="4255" y="4850146"/>
          <a:ext cx="2176715" cy="297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38100" rIns="106680" bIns="38100" numCol="1" spcCol="1270" anchor="ctr" anchorCtr="0">
          <a:noAutofit/>
        </a:bodyPr>
        <a:lstStyle/>
        <a:p>
          <a:pPr marL="0" lvl="0" indent="0" algn="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500" kern="1200" dirty="0"/>
            <a:t>Клиентская часть</a:t>
          </a:r>
        </a:p>
      </dsp:txBody>
      <dsp:txXfrm>
        <a:off x="4255" y="4850146"/>
        <a:ext cx="2176715" cy="297000"/>
      </dsp:txXfrm>
    </dsp:sp>
    <dsp:sp modelId="{57761AB2-01EC-4921-B78E-A647EB0FC4DA}">
      <dsp:nvSpPr>
        <dsp:cNvPr id="0" name=""/>
        <dsp:cNvSpPr/>
      </dsp:nvSpPr>
      <dsp:spPr>
        <a:xfrm>
          <a:off x="2180971" y="4608833"/>
          <a:ext cx="435343" cy="779625"/>
        </a:xfrm>
        <a:prstGeom prst="leftBrace">
          <a:avLst>
            <a:gd name="adj1" fmla="val 35000"/>
            <a:gd name="adj2" fmla="val 50000"/>
          </a:avLst>
        </a:pr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B9A370A-F7A7-43BB-BC6D-3721297342A9}">
      <dsp:nvSpPr>
        <dsp:cNvPr id="0" name=""/>
        <dsp:cNvSpPr/>
      </dsp:nvSpPr>
      <dsp:spPr>
        <a:xfrm>
          <a:off x="2790451" y="4608833"/>
          <a:ext cx="5920667" cy="779625"/>
        </a:xfrm>
        <a:prstGeom prst="rect">
          <a:avLst/>
        </a:prstGeom>
        <a:gradFill rotWithShape="0">
          <a:gsLst>
            <a:gs pos="0">
              <a:schemeClr val="accent3">
                <a:hueOff val="17529741"/>
                <a:satOff val="66780"/>
                <a:lumOff val="-12939"/>
                <a:alphaOff val="0"/>
                <a:shade val="51000"/>
                <a:satMod val="130000"/>
              </a:schemeClr>
            </a:gs>
            <a:gs pos="80000">
              <a:schemeClr val="accent3">
                <a:hueOff val="17529741"/>
                <a:satOff val="66780"/>
                <a:lumOff val="-12939"/>
                <a:alphaOff val="0"/>
                <a:shade val="93000"/>
                <a:satMod val="130000"/>
              </a:schemeClr>
            </a:gs>
            <a:gs pos="100000">
              <a:schemeClr val="accent3">
                <a:hueOff val="17529741"/>
                <a:satOff val="66780"/>
                <a:lumOff val="-12939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500" kern="1200" dirty="0"/>
            <a:t>Работа с первичными и агрегированными данными показателей качества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Web</a:t>
          </a:r>
          <a:r>
            <a:rPr lang="ru-RU" sz="1500" kern="1200" dirty="0"/>
            <a:t>-интерфейс</a:t>
          </a:r>
        </a:p>
      </dsp:txBody>
      <dsp:txXfrm>
        <a:off x="2790451" y="4608833"/>
        <a:ext cx="5920667" cy="77962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D41AEE1-7492-44B6-9462-E16F40E87C0F}">
      <dsp:nvSpPr>
        <dsp:cNvPr id="0" name=""/>
        <dsp:cNvSpPr/>
      </dsp:nvSpPr>
      <dsp:spPr>
        <a:xfrm>
          <a:off x="1243437" y="156563"/>
          <a:ext cx="3239237" cy="3239237"/>
        </a:xfrm>
        <a:prstGeom prst="ellipse">
          <a:avLst/>
        </a:prstGeom>
        <a:gradFill rotWithShape="0">
          <a:gsLst>
            <a:gs pos="0">
              <a:schemeClr val="accent3">
                <a:alpha val="5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alpha val="5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alpha val="5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000" kern="1200" dirty="0"/>
            <a:t>Математические модели сетевых потоковых систем</a:t>
          </a:r>
        </a:p>
      </dsp:txBody>
      <dsp:txXfrm>
        <a:off x="1675335" y="723429"/>
        <a:ext cx="2375441" cy="1457657"/>
      </dsp:txXfrm>
    </dsp:sp>
    <dsp:sp modelId="{D9C80FDF-B661-42B7-9CEA-A835C6796511}">
      <dsp:nvSpPr>
        <dsp:cNvPr id="0" name=""/>
        <dsp:cNvSpPr/>
      </dsp:nvSpPr>
      <dsp:spPr>
        <a:xfrm>
          <a:off x="2412262" y="2181086"/>
          <a:ext cx="3239237" cy="3239237"/>
        </a:xfrm>
        <a:prstGeom prst="ellipse">
          <a:avLst/>
        </a:prstGeom>
        <a:gradFill rotWithShape="0">
          <a:gsLst>
            <a:gs pos="0">
              <a:schemeClr val="accent3">
                <a:alpha val="50000"/>
                <a:hueOff val="8764871"/>
                <a:satOff val="33390"/>
                <a:lumOff val="-6469"/>
                <a:alphaOff val="0"/>
                <a:shade val="51000"/>
                <a:satMod val="130000"/>
              </a:schemeClr>
            </a:gs>
            <a:gs pos="80000">
              <a:schemeClr val="accent3">
                <a:alpha val="50000"/>
                <a:hueOff val="8764871"/>
                <a:satOff val="33390"/>
                <a:lumOff val="-6469"/>
                <a:alphaOff val="0"/>
                <a:shade val="93000"/>
                <a:satMod val="130000"/>
              </a:schemeClr>
            </a:gs>
            <a:gs pos="100000">
              <a:schemeClr val="accent3">
                <a:alpha val="50000"/>
                <a:hueOff val="8764871"/>
                <a:satOff val="33390"/>
                <a:lumOff val="-6469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000" kern="1200" dirty="0"/>
            <a:t>Практические проблемы планирования и эксплуатации сетей</a:t>
          </a:r>
        </a:p>
      </dsp:txBody>
      <dsp:txXfrm>
        <a:off x="3402928" y="3017890"/>
        <a:ext cx="1943542" cy="1781580"/>
      </dsp:txXfrm>
    </dsp:sp>
    <dsp:sp modelId="{6BD8BE0C-56A0-41E3-8947-39117592200D}">
      <dsp:nvSpPr>
        <dsp:cNvPr id="0" name=""/>
        <dsp:cNvSpPr/>
      </dsp:nvSpPr>
      <dsp:spPr>
        <a:xfrm>
          <a:off x="74611" y="2181086"/>
          <a:ext cx="3239237" cy="3239237"/>
        </a:xfrm>
        <a:prstGeom prst="ellipse">
          <a:avLst/>
        </a:prstGeom>
        <a:gradFill rotWithShape="0">
          <a:gsLst>
            <a:gs pos="0">
              <a:schemeClr val="accent3">
                <a:alpha val="50000"/>
                <a:hueOff val="17529741"/>
                <a:satOff val="66780"/>
                <a:lumOff val="-12939"/>
                <a:alphaOff val="0"/>
                <a:shade val="51000"/>
                <a:satMod val="130000"/>
              </a:schemeClr>
            </a:gs>
            <a:gs pos="80000">
              <a:schemeClr val="accent3">
                <a:alpha val="50000"/>
                <a:hueOff val="17529741"/>
                <a:satOff val="66780"/>
                <a:lumOff val="-12939"/>
                <a:alphaOff val="0"/>
                <a:shade val="93000"/>
                <a:satMod val="130000"/>
              </a:schemeClr>
            </a:gs>
            <a:gs pos="100000">
              <a:schemeClr val="accent3">
                <a:alpha val="50000"/>
                <a:hueOff val="17529741"/>
                <a:satOff val="66780"/>
                <a:lumOff val="-12939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000" kern="1200" dirty="0" err="1"/>
            <a:t>Телекомм</a:t>
          </a:r>
          <a:r>
            <a:rPr lang="en-US" sz="2000" kern="1200" dirty="0"/>
            <a:t>.</a:t>
          </a:r>
          <a:r>
            <a:rPr lang="ru-RU" sz="2000" kern="1200" dirty="0"/>
            <a:t> модели нагрузки и планирования сетей</a:t>
          </a:r>
        </a:p>
      </dsp:txBody>
      <dsp:txXfrm>
        <a:off x="379640" y="3017890"/>
        <a:ext cx="1943542" cy="178158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CAA76B-EACD-496C-8062-E89AA67BE045}">
      <dsp:nvSpPr>
        <dsp:cNvPr id="0" name=""/>
        <dsp:cNvSpPr/>
      </dsp:nvSpPr>
      <dsp:spPr>
        <a:xfrm>
          <a:off x="3081702" y="3134447"/>
          <a:ext cx="2551970" cy="2551970"/>
        </a:xfrm>
        <a:prstGeom prst="ellips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600" kern="1200" dirty="0"/>
            <a:t>Трудности применения потоковых моделей</a:t>
          </a:r>
        </a:p>
      </dsp:txBody>
      <dsp:txXfrm>
        <a:off x="3455429" y="3508174"/>
        <a:ext cx="1804516" cy="1804516"/>
      </dsp:txXfrm>
    </dsp:sp>
    <dsp:sp modelId="{18940F5A-7309-4E0A-AC29-93724C61B8E3}">
      <dsp:nvSpPr>
        <dsp:cNvPr id="0" name=""/>
        <dsp:cNvSpPr/>
      </dsp:nvSpPr>
      <dsp:spPr>
        <a:xfrm rot="12900000">
          <a:off x="1355710" y="2660429"/>
          <a:ext cx="2044134" cy="727311"/>
        </a:xfrm>
        <a:prstGeom prst="lef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F4A7B630-C762-47CE-AB2E-6EFAE0B5D65F}">
      <dsp:nvSpPr>
        <dsp:cNvPr id="0" name=""/>
        <dsp:cNvSpPr/>
      </dsp:nvSpPr>
      <dsp:spPr>
        <a:xfrm>
          <a:off x="328363" y="1468103"/>
          <a:ext cx="2424372" cy="193949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200" kern="1200" dirty="0"/>
            <a:t>Наличие входящего и исходящего потоков </a:t>
          </a:r>
        </a:p>
      </dsp:txBody>
      <dsp:txXfrm>
        <a:off x="385169" y="1524909"/>
        <a:ext cx="2310760" cy="1825885"/>
      </dsp:txXfrm>
    </dsp:sp>
    <dsp:sp modelId="{9025A043-93D0-4FC4-A051-595B28C96C51}">
      <dsp:nvSpPr>
        <dsp:cNvPr id="0" name=""/>
        <dsp:cNvSpPr/>
      </dsp:nvSpPr>
      <dsp:spPr>
        <a:xfrm rot="16200000">
          <a:off x="3335620" y="1629754"/>
          <a:ext cx="2044134" cy="727311"/>
        </a:xfrm>
        <a:prstGeom prst="lef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-2092513"/>
                <a:satOff val="-9519"/>
                <a:lumOff val="12940"/>
                <a:alphaOff val="0"/>
                <a:shade val="51000"/>
                <a:satMod val="130000"/>
              </a:schemeClr>
            </a:gs>
            <a:gs pos="80000">
              <a:schemeClr val="accent4">
                <a:hueOff val="-2092513"/>
                <a:satOff val="-9519"/>
                <a:lumOff val="12940"/>
                <a:alphaOff val="0"/>
                <a:shade val="93000"/>
                <a:satMod val="130000"/>
              </a:schemeClr>
            </a:gs>
            <a:gs pos="100000">
              <a:schemeClr val="accent4">
                <a:hueOff val="-2092513"/>
                <a:satOff val="-9519"/>
                <a:lumOff val="1294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AF4A996E-FDFE-4B08-A0AC-F90E1B3D5A48}">
      <dsp:nvSpPr>
        <dsp:cNvPr id="0" name=""/>
        <dsp:cNvSpPr/>
      </dsp:nvSpPr>
      <dsp:spPr>
        <a:xfrm>
          <a:off x="3145501" y="1594"/>
          <a:ext cx="2424372" cy="193949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-2092513"/>
                <a:satOff val="-9519"/>
                <a:lumOff val="12940"/>
                <a:alphaOff val="0"/>
                <a:shade val="51000"/>
                <a:satMod val="130000"/>
              </a:schemeClr>
            </a:gs>
            <a:gs pos="80000">
              <a:schemeClr val="accent4">
                <a:hueOff val="-2092513"/>
                <a:satOff val="-9519"/>
                <a:lumOff val="12940"/>
                <a:alphaOff val="0"/>
                <a:shade val="93000"/>
                <a:satMod val="130000"/>
              </a:schemeClr>
            </a:gs>
            <a:gs pos="100000">
              <a:schemeClr val="accent4">
                <a:hueOff val="-2092513"/>
                <a:satOff val="-9519"/>
                <a:lumOff val="1294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200" kern="1200" dirty="0"/>
            <a:t>Большая роль пропускной способности узлового оборудования</a:t>
          </a:r>
        </a:p>
      </dsp:txBody>
      <dsp:txXfrm>
        <a:off x="3202307" y="58400"/>
        <a:ext cx="2310760" cy="1825885"/>
      </dsp:txXfrm>
    </dsp:sp>
    <dsp:sp modelId="{5FC5ED5A-51D9-4EC2-99EC-3500BDBB74E1}">
      <dsp:nvSpPr>
        <dsp:cNvPr id="0" name=""/>
        <dsp:cNvSpPr/>
      </dsp:nvSpPr>
      <dsp:spPr>
        <a:xfrm rot="19500000">
          <a:off x="5315529" y="2660429"/>
          <a:ext cx="2044134" cy="727311"/>
        </a:xfrm>
        <a:prstGeom prst="lef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-4185026"/>
                <a:satOff val="-19038"/>
                <a:lumOff val="25880"/>
                <a:alphaOff val="0"/>
                <a:shade val="51000"/>
                <a:satMod val="130000"/>
              </a:schemeClr>
            </a:gs>
            <a:gs pos="80000">
              <a:schemeClr val="accent4">
                <a:hueOff val="-4185026"/>
                <a:satOff val="-19038"/>
                <a:lumOff val="25880"/>
                <a:alphaOff val="0"/>
                <a:shade val="93000"/>
                <a:satMod val="130000"/>
              </a:schemeClr>
            </a:gs>
            <a:gs pos="100000">
              <a:schemeClr val="accent4">
                <a:hueOff val="-4185026"/>
                <a:satOff val="-19038"/>
                <a:lumOff val="2588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703F7754-504B-4855-80CA-34D7269BE9DD}">
      <dsp:nvSpPr>
        <dsp:cNvPr id="0" name=""/>
        <dsp:cNvSpPr/>
      </dsp:nvSpPr>
      <dsp:spPr>
        <a:xfrm>
          <a:off x="5962639" y="1468103"/>
          <a:ext cx="2424372" cy="193949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-4185026"/>
                <a:satOff val="-19038"/>
                <a:lumOff val="25880"/>
                <a:alphaOff val="0"/>
                <a:shade val="51000"/>
                <a:satMod val="130000"/>
              </a:schemeClr>
            </a:gs>
            <a:gs pos="80000">
              <a:schemeClr val="accent4">
                <a:hueOff val="-4185026"/>
                <a:satOff val="-19038"/>
                <a:lumOff val="25880"/>
                <a:alphaOff val="0"/>
                <a:shade val="93000"/>
                <a:satMod val="130000"/>
              </a:schemeClr>
            </a:gs>
            <a:gs pos="100000">
              <a:schemeClr val="accent4">
                <a:hueOff val="-4185026"/>
                <a:satOff val="-19038"/>
                <a:lumOff val="2588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200" kern="1200" dirty="0"/>
            <a:t>Неравномерность по времени потребностей абонентов</a:t>
          </a:r>
        </a:p>
      </dsp:txBody>
      <dsp:txXfrm>
        <a:off x="6019445" y="1524909"/>
        <a:ext cx="2310760" cy="182588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634E3E8-CA66-4BD8-AFBC-CD639A43507C}">
      <dsp:nvSpPr>
        <dsp:cNvPr id="0" name=""/>
        <dsp:cNvSpPr/>
      </dsp:nvSpPr>
      <dsp:spPr>
        <a:xfrm rot="5400000">
          <a:off x="536864" y="2555491"/>
          <a:ext cx="2025021" cy="2305415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3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7972E9F6-BEB9-4890-B739-89E44A81C20C}">
      <dsp:nvSpPr>
        <dsp:cNvPr id="0" name=""/>
        <dsp:cNvSpPr/>
      </dsp:nvSpPr>
      <dsp:spPr>
        <a:xfrm>
          <a:off x="356" y="310714"/>
          <a:ext cx="3408944" cy="2386150"/>
        </a:xfrm>
        <a:prstGeom prst="roundRect">
          <a:avLst>
            <a:gd name="adj" fmla="val 1667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800" kern="1200" dirty="0"/>
            <a:t>Оценка качества существующей СПД</a:t>
          </a:r>
        </a:p>
      </dsp:txBody>
      <dsp:txXfrm>
        <a:off x="116859" y="427217"/>
        <a:ext cx="3175938" cy="2153144"/>
      </dsp:txXfrm>
    </dsp:sp>
    <dsp:sp modelId="{D2E00A69-8043-42A8-803D-4408227C6945}">
      <dsp:nvSpPr>
        <dsp:cNvPr id="0" name=""/>
        <dsp:cNvSpPr/>
      </dsp:nvSpPr>
      <dsp:spPr>
        <a:xfrm>
          <a:off x="3409300" y="538288"/>
          <a:ext cx="2479341" cy="19285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300" b="1" kern="1200" dirty="0"/>
            <a:t>Многокритериальная оценка качества </a:t>
          </a:r>
          <a:br>
            <a:rPr lang="ru-RU" sz="1300" b="1" kern="1200" dirty="0"/>
          </a:br>
          <a:r>
            <a:rPr lang="ru-RU" sz="1300" b="1" kern="1200" dirty="0"/>
            <a:t>по системе иерархических показателей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300" b="1" kern="1200" dirty="0"/>
            <a:t>Учет интересов абонентов в качестве предоставляемых услуг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300" b="1" kern="1200" dirty="0"/>
            <a:t>Качественная информация о предпочтениях при оценке</a:t>
          </a:r>
        </a:p>
      </dsp:txBody>
      <dsp:txXfrm>
        <a:off x="3409300" y="538288"/>
        <a:ext cx="2479341" cy="1928591"/>
      </dsp:txXfrm>
    </dsp:sp>
    <dsp:sp modelId="{D6A8CB8D-AD88-444F-933D-32BBA610E0AC}">
      <dsp:nvSpPr>
        <dsp:cNvPr id="0" name=""/>
        <dsp:cNvSpPr/>
      </dsp:nvSpPr>
      <dsp:spPr>
        <a:xfrm>
          <a:off x="2826733" y="2991148"/>
          <a:ext cx="3408944" cy="2386150"/>
        </a:xfrm>
        <a:prstGeom prst="roundRect">
          <a:avLst>
            <a:gd name="adj" fmla="val 16670"/>
          </a:avLst>
        </a:prstGeom>
        <a:gradFill rotWithShape="0">
          <a:gsLst>
            <a:gs pos="0">
              <a:schemeClr val="accent3">
                <a:hueOff val="17529741"/>
                <a:satOff val="66780"/>
                <a:lumOff val="-12939"/>
                <a:alphaOff val="0"/>
                <a:shade val="51000"/>
                <a:satMod val="130000"/>
              </a:schemeClr>
            </a:gs>
            <a:gs pos="80000">
              <a:schemeClr val="accent3">
                <a:hueOff val="17529741"/>
                <a:satOff val="66780"/>
                <a:lumOff val="-12939"/>
                <a:alphaOff val="0"/>
                <a:shade val="93000"/>
                <a:satMod val="130000"/>
              </a:schemeClr>
            </a:gs>
            <a:gs pos="100000">
              <a:schemeClr val="accent3">
                <a:hueOff val="17529741"/>
                <a:satOff val="66780"/>
                <a:lumOff val="-12939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800" kern="1200" dirty="0"/>
            <a:t>Планирование модификации сети для повышения качества</a:t>
          </a:r>
        </a:p>
      </dsp:txBody>
      <dsp:txXfrm>
        <a:off x="2943236" y="3107651"/>
        <a:ext cx="3175938" cy="2153144"/>
      </dsp:txXfrm>
    </dsp:sp>
    <dsp:sp modelId="{23BEDF78-8396-4EB8-903B-AB2982FF6485}">
      <dsp:nvSpPr>
        <dsp:cNvPr id="0" name=""/>
        <dsp:cNvSpPr/>
      </dsp:nvSpPr>
      <dsp:spPr>
        <a:xfrm>
          <a:off x="6235677" y="3218722"/>
          <a:ext cx="2479341" cy="19285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300" b="1" kern="1200" dirty="0"/>
            <a:t>Решение задачи модификации сети для повышения качества оказываемых услуг.</a:t>
          </a:r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300" b="1" kern="1200" dirty="0"/>
            <a:t>Изменение топологии сети</a:t>
          </a:r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300" b="1" kern="1200" dirty="0"/>
            <a:t>Изменение пропускной способности каналов и узлов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300" b="1" kern="1200" dirty="0"/>
            <a:t>Планирование режимов работы и нагрузки</a:t>
          </a:r>
        </a:p>
      </dsp:txBody>
      <dsp:txXfrm>
        <a:off x="6235677" y="3218722"/>
        <a:ext cx="2479341" cy="1928591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ADA77A-333F-463A-BCAA-AECD4B382BA9}">
      <dsp:nvSpPr>
        <dsp:cNvPr id="0" name=""/>
        <dsp:cNvSpPr/>
      </dsp:nvSpPr>
      <dsp:spPr>
        <a:xfrm>
          <a:off x="0" y="0"/>
          <a:ext cx="7408068" cy="170640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700" kern="1200" dirty="0"/>
            <a:t>Поиск допустимого решения для потока сети при условии удовлетворения всех подключенных абонентов по скорости и качеству.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300" kern="1200" dirty="0"/>
            <a:t>Если такой поток сети существует, то модификация сети не требуется</a:t>
          </a:r>
        </a:p>
      </dsp:txBody>
      <dsp:txXfrm>
        <a:off x="49979" y="49979"/>
        <a:ext cx="5566725" cy="1606445"/>
      </dsp:txXfrm>
    </dsp:sp>
    <dsp:sp modelId="{66647FF8-0A96-48D2-9F16-A41CC0223FAE}">
      <dsp:nvSpPr>
        <dsp:cNvPr id="0" name=""/>
        <dsp:cNvSpPr/>
      </dsp:nvSpPr>
      <dsp:spPr>
        <a:xfrm>
          <a:off x="653653" y="1990804"/>
          <a:ext cx="7408068" cy="170640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8764871"/>
                <a:satOff val="33390"/>
                <a:lumOff val="-6469"/>
                <a:alphaOff val="0"/>
                <a:shade val="51000"/>
                <a:satMod val="130000"/>
              </a:schemeClr>
            </a:gs>
            <a:gs pos="80000">
              <a:schemeClr val="accent3">
                <a:hueOff val="8764871"/>
                <a:satOff val="33390"/>
                <a:lumOff val="-6469"/>
                <a:alphaOff val="0"/>
                <a:shade val="93000"/>
                <a:satMod val="130000"/>
              </a:schemeClr>
            </a:gs>
            <a:gs pos="100000">
              <a:schemeClr val="accent3">
                <a:hueOff val="8764871"/>
                <a:satOff val="33390"/>
                <a:lumOff val="-6469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700" kern="1200" dirty="0"/>
            <a:t>В случае неудовлетворенности абонентов решается задача модификации параметров сети путем повышения производительности оборудования узлов коммутации. 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300" kern="1200" dirty="0"/>
            <a:t>Минимизация стоимости дополнительно приобретаемого оборудования узлов коммутации и/или стоимости дополнительных работ по повышению пропускной способности узлов и обеспечению качества.</a:t>
          </a:r>
        </a:p>
      </dsp:txBody>
      <dsp:txXfrm>
        <a:off x="703632" y="2040783"/>
        <a:ext cx="5545295" cy="1606445"/>
      </dsp:txXfrm>
    </dsp:sp>
    <dsp:sp modelId="{ED386820-22D7-4048-9ECC-1686BCA9EEF1}">
      <dsp:nvSpPr>
        <dsp:cNvPr id="0" name=""/>
        <dsp:cNvSpPr/>
      </dsp:nvSpPr>
      <dsp:spPr>
        <a:xfrm>
          <a:off x="1307306" y="3981609"/>
          <a:ext cx="7408068" cy="170640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17529741"/>
                <a:satOff val="66780"/>
                <a:lumOff val="-12939"/>
                <a:alphaOff val="0"/>
                <a:shade val="51000"/>
                <a:satMod val="130000"/>
              </a:schemeClr>
            </a:gs>
            <a:gs pos="80000">
              <a:schemeClr val="accent3">
                <a:hueOff val="17529741"/>
                <a:satOff val="66780"/>
                <a:lumOff val="-12939"/>
                <a:alphaOff val="0"/>
                <a:shade val="93000"/>
                <a:satMod val="130000"/>
              </a:schemeClr>
            </a:gs>
            <a:gs pos="100000">
              <a:schemeClr val="accent3">
                <a:hueOff val="17529741"/>
                <a:satOff val="66780"/>
                <a:lumOff val="-12939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700" kern="1200" dirty="0"/>
            <a:t>Если повысить скорость и качество работы сети путем модификации узлов невозможно, то решается задача модификации топологии сети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300" kern="1200" dirty="0"/>
            <a:t>Поиск рационального варианта строительства новых каналов для достижения качества при минимизации стоимости.</a:t>
          </a:r>
        </a:p>
      </dsp:txBody>
      <dsp:txXfrm>
        <a:off x="1357285" y="4031588"/>
        <a:ext cx="5545295" cy="1606445"/>
      </dsp:txXfrm>
    </dsp:sp>
    <dsp:sp modelId="{D349DAB6-6CA5-432B-8CBF-E39386FA70A9}">
      <dsp:nvSpPr>
        <dsp:cNvPr id="0" name=""/>
        <dsp:cNvSpPr/>
      </dsp:nvSpPr>
      <dsp:spPr>
        <a:xfrm>
          <a:off x="6298906" y="1294022"/>
          <a:ext cx="1109162" cy="1109162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3600" kern="1200"/>
        </a:p>
      </dsp:txBody>
      <dsp:txXfrm>
        <a:off x="6548467" y="1294022"/>
        <a:ext cx="610040" cy="834644"/>
      </dsp:txXfrm>
    </dsp:sp>
    <dsp:sp modelId="{830E75C0-032E-4A6B-8447-FA3CB84AFEAC}">
      <dsp:nvSpPr>
        <dsp:cNvPr id="0" name=""/>
        <dsp:cNvSpPr/>
      </dsp:nvSpPr>
      <dsp:spPr>
        <a:xfrm>
          <a:off x="6952559" y="3273451"/>
          <a:ext cx="1109162" cy="1109162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tint val="40000"/>
            <a:alpha val="90000"/>
            <a:hueOff val="18074548"/>
            <a:satOff val="14335"/>
            <a:lumOff val="-711"/>
            <a:alphaOff val="0"/>
          </a:schemeClr>
        </a:solidFill>
        <a:ln w="9525" cap="flat" cmpd="sng" algn="ctr">
          <a:solidFill>
            <a:schemeClr val="accent3">
              <a:tint val="40000"/>
              <a:alpha val="90000"/>
              <a:hueOff val="18074548"/>
              <a:satOff val="14335"/>
              <a:lumOff val="-711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3600" kern="1200"/>
        </a:p>
      </dsp:txBody>
      <dsp:txXfrm>
        <a:off x="7202120" y="3273451"/>
        <a:ext cx="610040" cy="834644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0CF55B-9E52-4FE3-BDD6-234A9CD74164}">
      <dsp:nvSpPr>
        <dsp:cNvPr id="0" name=""/>
        <dsp:cNvSpPr/>
      </dsp:nvSpPr>
      <dsp:spPr>
        <a:xfrm>
          <a:off x="0" y="587155"/>
          <a:ext cx="2557487" cy="127874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3815" tIns="29210" rIns="43815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300" kern="1200" dirty="0"/>
            <a:t>Варианты модификации сети передачи данных</a:t>
          </a:r>
        </a:p>
      </dsp:txBody>
      <dsp:txXfrm>
        <a:off x="37453" y="624608"/>
        <a:ext cx="2482581" cy="1203837"/>
      </dsp:txXfrm>
    </dsp:sp>
    <dsp:sp modelId="{213D4DC4-8539-476D-8004-04027ACF9E65}">
      <dsp:nvSpPr>
        <dsp:cNvPr id="0" name=""/>
        <dsp:cNvSpPr/>
      </dsp:nvSpPr>
      <dsp:spPr>
        <a:xfrm>
          <a:off x="255748" y="1865898"/>
          <a:ext cx="255748" cy="95905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59057"/>
              </a:lnTo>
              <a:lnTo>
                <a:pt x="255748" y="959057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2973B70-4DF7-40C3-B25B-A7A859E55207}">
      <dsp:nvSpPr>
        <dsp:cNvPr id="0" name=""/>
        <dsp:cNvSpPr/>
      </dsp:nvSpPr>
      <dsp:spPr>
        <a:xfrm>
          <a:off x="511497" y="2185584"/>
          <a:ext cx="2045989" cy="127874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4765" tIns="16510" rIns="24765" bIns="1651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300" b="1" kern="1200" dirty="0">
              <a:solidFill>
                <a:schemeClr val="tx1"/>
              </a:solidFill>
            </a:rPr>
            <a:t>Изменение топологии СПД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000" kern="1200" dirty="0">
              <a:solidFill>
                <a:schemeClr val="tx1"/>
              </a:solidFill>
            </a:rPr>
            <a:t>Строительство новых каналов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000" kern="1200" dirty="0">
              <a:solidFill>
                <a:schemeClr val="tx1"/>
              </a:solidFill>
            </a:rPr>
            <a:t>Строительство новых узлов с присоединенными каналами</a:t>
          </a:r>
        </a:p>
      </dsp:txBody>
      <dsp:txXfrm>
        <a:off x="548950" y="2223037"/>
        <a:ext cx="1971083" cy="1203837"/>
      </dsp:txXfrm>
    </dsp:sp>
    <dsp:sp modelId="{9C5E26C3-6E0E-4CE4-B060-5B61EA962B1C}">
      <dsp:nvSpPr>
        <dsp:cNvPr id="0" name=""/>
        <dsp:cNvSpPr/>
      </dsp:nvSpPr>
      <dsp:spPr>
        <a:xfrm>
          <a:off x="255748" y="1865898"/>
          <a:ext cx="255748" cy="255748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57486"/>
              </a:lnTo>
              <a:lnTo>
                <a:pt x="255748" y="2557486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C7859AA-B4EB-4556-BF7C-1CC3949BBDF0}">
      <dsp:nvSpPr>
        <dsp:cNvPr id="0" name=""/>
        <dsp:cNvSpPr/>
      </dsp:nvSpPr>
      <dsp:spPr>
        <a:xfrm>
          <a:off x="511497" y="3784014"/>
          <a:ext cx="2045989" cy="127874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hueOff val="545211"/>
              <a:satOff val="-49847"/>
              <a:lumOff val="-13137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4765" tIns="16510" rIns="24765" bIns="1651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300" b="1" kern="1200" dirty="0"/>
            <a:t>Изменение мощности существующих узлов 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000" b="1" kern="1200" dirty="0"/>
            <a:t>Изменение набора и конфигурации существующего оборудования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000" b="1" kern="1200" dirty="0"/>
            <a:t>Приобретение и установка нового оборудования</a:t>
          </a:r>
        </a:p>
      </dsp:txBody>
      <dsp:txXfrm>
        <a:off x="548950" y="3821467"/>
        <a:ext cx="1971083" cy="1203837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F0C556-DC8A-4FB9-BAB2-4D86B55E48CC}">
      <dsp:nvSpPr>
        <dsp:cNvPr id="0" name=""/>
        <dsp:cNvSpPr/>
      </dsp:nvSpPr>
      <dsp:spPr>
        <a:xfrm>
          <a:off x="3575324" y="3586903"/>
          <a:ext cx="2191327" cy="141948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-266714"/>
              <a:satOff val="-53186"/>
              <a:lumOff val="1567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200" b="1" kern="1200" dirty="0"/>
            <a:t>Повышение значений индикаторов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200" b="1" kern="1200" dirty="0"/>
            <a:t>Минимизация затрат</a:t>
          </a:r>
        </a:p>
      </dsp:txBody>
      <dsp:txXfrm>
        <a:off x="4263903" y="3972955"/>
        <a:ext cx="1471567" cy="1002250"/>
      </dsp:txXfrm>
    </dsp:sp>
    <dsp:sp modelId="{7C5BC38A-5F34-4A3B-9DB6-A47063AE9EFC}">
      <dsp:nvSpPr>
        <dsp:cNvPr id="0" name=""/>
        <dsp:cNvSpPr/>
      </dsp:nvSpPr>
      <dsp:spPr>
        <a:xfrm>
          <a:off x="0" y="3586903"/>
          <a:ext cx="2191327" cy="141948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-400071"/>
              <a:satOff val="-79779"/>
              <a:lumOff val="2351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200" b="1" kern="1200" dirty="0"/>
            <a:t>Бизнес-планирование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200" b="1" kern="1200" dirty="0"/>
            <a:t>Технические подразделения</a:t>
          </a:r>
        </a:p>
      </dsp:txBody>
      <dsp:txXfrm>
        <a:off x="31181" y="3972955"/>
        <a:ext cx="1471567" cy="1002250"/>
      </dsp:txXfrm>
    </dsp:sp>
    <dsp:sp modelId="{6C670CC6-23A4-4AA7-A874-477A18D36A89}">
      <dsp:nvSpPr>
        <dsp:cNvPr id="0" name=""/>
        <dsp:cNvSpPr/>
      </dsp:nvSpPr>
      <dsp:spPr>
        <a:xfrm>
          <a:off x="3575324" y="570500"/>
          <a:ext cx="2191327" cy="141948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-133357"/>
              <a:satOff val="-26593"/>
              <a:lumOff val="784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200" b="1" kern="1200" dirty="0"/>
            <a:t>Минимальное значение индикаторов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200" b="1" kern="1200" dirty="0"/>
            <a:t>Ограничения бюджета</a:t>
          </a:r>
        </a:p>
      </dsp:txBody>
      <dsp:txXfrm>
        <a:off x="4263903" y="601681"/>
        <a:ext cx="1471567" cy="1002250"/>
      </dsp:txXfrm>
    </dsp:sp>
    <dsp:sp modelId="{861DD6C0-D133-46E3-827B-473B3BC05B0E}">
      <dsp:nvSpPr>
        <dsp:cNvPr id="0" name=""/>
        <dsp:cNvSpPr/>
      </dsp:nvSpPr>
      <dsp:spPr>
        <a:xfrm>
          <a:off x="0" y="570500"/>
          <a:ext cx="2191327" cy="141948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200" b="1" kern="1200" dirty="0"/>
            <a:t>Топология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200" b="1" kern="1200" dirty="0"/>
            <a:t>Мощность узлов</a:t>
          </a:r>
        </a:p>
      </dsp:txBody>
      <dsp:txXfrm>
        <a:off x="31181" y="601681"/>
        <a:ext cx="1471567" cy="1002250"/>
      </dsp:txXfrm>
    </dsp:sp>
    <dsp:sp modelId="{AC136E93-6CB7-4503-B145-A00C2FCA5F02}">
      <dsp:nvSpPr>
        <dsp:cNvPr id="0" name=""/>
        <dsp:cNvSpPr/>
      </dsp:nvSpPr>
      <dsp:spPr>
        <a:xfrm>
          <a:off x="918228" y="823346"/>
          <a:ext cx="1920738" cy="1920738"/>
        </a:xfrm>
        <a:prstGeom prst="pieWedg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400" b="1" kern="1200" dirty="0"/>
            <a:t>Варьируемые параметры</a:t>
          </a:r>
        </a:p>
      </dsp:txBody>
      <dsp:txXfrm>
        <a:off x="1480799" y="1385917"/>
        <a:ext cx="1358167" cy="1358167"/>
      </dsp:txXfrm>
    </dsp:sp>
    <dsp:sp modelId="{6855BA16-6781-43FA-9B90-B2FF83DA6D2F}">
      <dsp:nvSpPr>
        <dsp:cNvPr id="0" name=""/>
        <dsp:cNvSpPr/>
      </dsp:nvSpPr>
      <dsp:spPr>
        <a:xfrm rot="5400000">
          <a:off x="2927684" y="823346"/>
          <a:ext cx="1920738" cy="1920738"/>
        </a:xfrm>
        <a:prstGeom prst="pieWedge">
          <a:avLst/>
        </a:prstGeom>
        <a:gradFill rotWithShape="0">
          <a:gsLst>
            <a:gs pos="0">
              <a:schemeClr val="accent2">
                <a:hueOff val="-133357"/>
                <a:satOff val="-26593"/>
                <a:lumOff val="784"/>
                <a:alphaOff val="0"/>
                <a:shade val="51000"/>
                <a:satMod val="130000"/>
              </a:schemeClr>
            </a:gs>
            <a:gs pos="80000">
              <a:schemeClr val="accent2">
                <a:hueOff val="-133357"/>
                <a:satOff val="-26593"/>
                <a:lumOff val="784"/>
                <a:alphaOff val="0"/>
                <a:shade val="93000"/>
                <a:satMod val="130000"/>
              </a:schemeClr>
            </a:gs>
            <a:gs pos="100000">
              <a:schemeClr val="accent2">
                <a:hueOff val="-133357"/>
                <a:satOff val="-26593"/>
                <a:lumOff val="784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400" b="1" kern="1200" dirty="0"/>
            <a:t>Область допустимых значений</a:t>
          </a:r>
        </a:p>
      </dsp:txBody>
      <dsp:txXfrm rot="-5400000">
        <a:off x="2927684" y="1385917"/>
        <a:ext cx="1358167" cy="1358167"/>
      </dsp:txXfrm>
    </dsp:sp>
    <dsp:sp modelId="{3B97C82F-9A0D-440D-B436-43650AD84867}">
      <dsp:nvSpPr>
        <dsp:cNvPr id="0" name=""/>
        <dsp:cNvSpPr/>
      </dsp:nvSpPr>
      <dsp:spPr>
        <a:xfrm rot="10800000">
          <a:off x="2927684" y="2832802"/>
          <a:ext cx="1920738" cy="1920738"/>
        </a:xfrm>
        <a:prstGeom prst="pieWedge">
          <a:avLst/>
        </a:prstGeom>
        <a:gradFill rotWithShape="0">
          <a:gsLst>
            <a:gs pos="0">
              <a:schemeClr val="accent2">
                <a:hueOff val="-266714"/>
                <a:satOff val="-53186"/>
                <a:lumOff val="1567"/>
                <a:alphaOff val="0"/>
                <a:shade val="51000"/>
                <a:satMod val="130000"/>
              </a:schemeClr>
            </a:gs>
            <a:gs pos="80000">
              <a:schemeClr val="accent2">
                <a:hueOff val="-266714"/>
                <a:satOff val="-53186"/>
                <a:lumOff val="1567"/>
                <a:alphaOff val="0"/>
                <a:shade val="93000"/>
                <a:satMod val="130000"/>
              </a:schemeClr>
            </a:gs>
            <a:gs pos="100000">
              <a:schemeClr val="accent2">
                <a:hueOff val="-266714"/>
                <a:satOff val="-53186"/>
                <a:lumOff val="1567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400" b="1" kern="1200" dirty="0"/>
            <a:t>Цели и критерии</a:t>
          </a:r>
        </a:p>
      </dsp:txBody>
      <dsp:txXfrm rot="10800000">
        <a:off x="2927684" y="2832802"/>
        <a:ext cx="1358167" cy="1358167"/>
      </dsp:txXfrm>
    </dsp:sp>
    <dsp:sp modelId="{602BB3CC-67E9-465E-AC4A-16EAA447A0A1}">
      <dsp:nvSpPr>
        <dsp:cNvPr id="0" name=""/>
        <dsp:cNvSpPr/>
      </dsp:nvSpPr>
      <dsp:spPr>
        <a:xfrm rot="16200000">
          <a:off x="918228" y="2832802"/>
          <a:ext cx="1920738" cy="1920738"/>
        </a:xfrm>
        <a:prstGeom prst="pieWedge">
          <a:avLst/>
        </a:prstGeom>
        <a:gradFill rotWithShape="0">
          <a:gsLst>
            <a:gs pos="0">
              <a:schemeClr val="accent2">
                <a:hueOff val="-400071"/>
                <a:satOff val="-79779"/>
                <a:lumOff val="2351"/>
                <a:alphaOff val="0"/>
                <a:shade val="51000"/>
                <a:satMod val="130000"/>
              </a:schemeClr>
            </a:gs>
            <a:gs pos="80000">
              <a:schemeClr val="accent2">
                <a:hueOff val="-400071"/>
                <a:satOff val="-79779"/>
                <a:lumOff val="2351"/>
                <a:alphaOff val="0"/>
                <a:shade val="93000"/>
                <a:satMod val="130000"/>
              </a:schemeClr>
            </a:gs>
            <a:gs pos="100000">
              <a:schemeClr val="accent2">
                <a:hueOff val="-400071"/>
                <a:satOff val="-79779"/>
                <a:lumOff val="2351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400" b="1" kern="1200" dirty="0"/>
            <a:t>Лицо, принимающее решение</a:t>
          </a:r>
        </a:p>
      </dsp:txBody>
      <dsp:txXfrm rot="5400000">
        <a:off x="1480799" y="2832802"/>
        <a:ext cx="1358167" cy="1358167"/>
      </dsp:txXfrm>
    </dsp:sp>
    <dsp:sp modelId="{4A3883A5-DE54-4DC6-BC37-D6C6FA851DDC}">
      <dsp:nvSpPr>
        <dsp:cNvPr id="0" name=""/>
        <dsp:cNvSpPr/>
      </dsp:nvSpPr>
      <dsp:spPr>
        <a:xfrm>
          <a:off x="2551743" y="2389214"/>
          <a:ext cx="663164" cy="576665"/>
        </a:xfrm>
        <a:prstGeom prst="circularArrow">
          <a:avLst/>
        </a:prstGeom>
        <a:gradFill rotWithShape="0">
          <a:gsLst>
            <a:gs pos="0">
              <a:schemeClr val="accent2">
                <a:tint val="4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tint val="4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tint val="4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/>
      </dsp:style>
    </dsp:sp>
    <dsp:sp modelId="{5A1AADEF-D00F-4429-89B3-F2A547E7FB36}">
      <dsp:nvSpPr>
        <dsp:cNvPr id="0" name=""/>
        <dsp:cNvSpPr/>
      </dsp:nvSpPr>
      <dsp:spPr>
        <a:xfrm rot="10800000">
          <a:off x="2551743" y="2611008"/>
          <a:ext cx="663164" cy="576665"/>
        </a:xfrm>
        <a:prstGeom prst="circularArrow">
          <a:avLst/>
        </a:prstGeom>
        <a:gradFill rotWithShape="0">
          <a:gsLst>
            <a:gs pos="0">
              <a:schemeClr val="accent2">
                <a:tint val="4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tint val="4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tint val="4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/>
      </dsp:style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9E3203-3A23-4B65-9BEA-1B4C9E42706B}">
      <dsp:nvSpPr>
        <dsp:cNvPr id="0" name=""/>
        <dsp:cNvSpPr/>
      </dsp:nvSpPr>
      <dsp:spPr>
        <a:xfrm rot="5400000">
          <a:off x="5489300" y="-2239976"/>
          <a:ext cx="874309" cy="5577840"/>
        </a:xfrm>
        <a:prstGeom prst="round2Same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1910" tIns="20955" rIns="41910" bIns="20955" numCol="1" spcCol="1270" anchor="ctr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100" b="0" kern="1200" dirty="0"/>
            <a:t>Может достигать 40 Гбит/сек по одной нитке</a:t>
          </a:r>
          <a:r>
            <a:rPr lang="en-US" sz="1100" b="0" kern="1200" dirty="0"/>
            <a:t> (</a:t>
          </a:r>
          <a:r>
            <a:rPr lang="ru-RU" sz="1100" b="0" kern="1200" dirty="0"/>
            <a:t>можно рассматривать как очень большое число)</a:t>
          </a:r>
        </a:p>
      </dsp:txBody>
      <dsp:txXfrm rot="-5400000">
        <a:off x="3137535" y="154469"/>
        <a:ext cx="5535160" cy="788949"/>
      </dsp:txXfrm>
    </dsp:sp>
    <dsp:sp modelId="{111090C7-39F5-422C-9CE8-BE48C9804D7B}">
      <dsp:nvSpPr>
        <dsp:cNvPr id="0" name=""/>
        <dsp:cNvSpPr/>
      </dsp:nvSpPr>
      <dsp:spPr>
        <a:xfrm>
          <a:off x="0" y="2499"/>
          <a:ext cx="3137535" cy="1092887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600" b="0" kern="1200" dirty="0"/>
            <a:t>Пропускная способность каналов велика и превышает пропускную способность узлов коммутации и мультиплексирования</a:t>
          </a:r>
        </a:p>
      </dsp:txBody>
      <dsp:txXfrm>
        <a:off x="53350" y="55849"/>
        <a:ext cx="3030835" cy="986187"/>
      </dsp:txXfrm>
    </dsp:sp>
    <dsp:sp modelId="{6EB0E0BD-52D0-4EDE-8364-172EFAC58F2D}">
      <dsp:nvSpPr>
        <dsp:cNvPr id="0" name=""/>
        <dsp:cNvSpPr/>
      </dsp:nvSpPr>
      <dsp:spPr>
        <a:xfrm rot="5400000">
          <a:off x="5489300" y="-1092445"/>
          <a:ext cx="874309" cy="5577840"/>
        </a:xfrm>
        <a:prstGeom prst="round2SameRect">
          <a:avLst/>
        </a:prstGeom>
        <a:solidFill>
          <a:schemeClr val="accent4">
            <a:tint val="40000"/>
            <a:alpha val="90000"/>
            <a:hueOff val="-1171444"/>
            <a:satOff val="6787"/>
            <a:lumOff val="1157"/>
            <a:alphaOff val="0"/>
          </a:schemeClr>
        </a:solidFill>
        <a:ln w="9525" cap="flat" cmpd="sng" algn="ctr">
          <a:solidFill>
            <a:schemeClr val="accent4">
              <a:tint val="40000"/>
              <a:alpha val="90000"/>
              <a:hueOff val="-1171444"/>
              <a:satOff val="6787"/>
              <a:lumOff val="1157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1910" tIns="20955" rIns="41910" bIns="20955" numCol="1" spcCol="1270" anchor="ctr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100" b="0" kern="1200" dirty="0"/>
            <a:t>В СПД стоимость передачи  трафика не зависит от его количества и является постоянной при включенном канале</a:t>
          </a:r>
        </a:p>
      </dsp:txBody>
      <dsp:txXfrm rot="-5400000">
        <a:off x="3137535" y="1302000"/>
        <a:ext cx="5535160" cy="788949"/>
      </dsp:txXfrm>
    </dsp:sp>
    <dsp:sp modelId="{78F25619-0824-4554-9948-33F96D4A1426}">
      <dsp:nvSpPr>
        <dsp:cNvPr id="0" name=""/>
        <dsp:cNvSpPr/>
      </dsp:nvSpPr>
      <dsp:spPr>
        <a:xfrm>
          <a:off x="0" y="1150031"/>
          <a:ext cx="3137535" cy="1092887"/>
        </a:xfrm>
        <a:prstGeom prst="roundRect">
          <a:avLst/>
        </a:prstGeom>
        <a:gradFill rotWithShape="0">
          <a:gsLst>
            <a:gs pos="0">
              <a:schemeClr val="accent4">
                <a:hueOff val="-1046256"/>
                <a:satOff val="-4759"/>
                <a:lumOff val="6470"/>
                <a:alphaOff val="0"/>
                <a:shade val="51000"/>
                <a:satMod val="130000"/>
              </a:schemeClr>
            </a:gs>
            <a:gs pos="80000">
              <a:schemeClr val="accent4">
                <a:hueOff val="-1046256"/>
                <a:satOff val="-4759"/>
                <a:lumOff val="6470"/>
                <a:alphaOff val="0"/>
                <a:shade val="93000"/>
                <a:satMod val="130000"/>
              </a:schemeClr>
            </a:gs>
            <a:gs pos="100000">
              <a:schemeClr val="accent4">
                <a:hueOff val="-1046256"/>
                <a:satOff val="-4759"/>
                <a:lumOff val="647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600" b="0" kern="1200" dirty="0"/>
            <a:t>Стоимость эксплуатации не зависит от количества ресурса, переданного через сеть</a:t>
          </a:r>
        </a:p>
      </dsp:txBody>
      <dsp:txXfrm>
        <a:off x="53350" y="1203381"/>
        <a:ext cx="3030835" cy="986187"/>
      </dsp:txXfrm>
    </dsp:sp>
    <dsp:sp modelId="{C10437A7-CE13-4C1F-A5AB-55260129631D}">
      <dsp:nvSpPr>
        <dsp:cNvPr id="0" name=""/>
        <dsp:cNvSpPr/>
      </dsp:nvSpPr>
      <dsp:spPr>
        <a:xfrm rot="5400000">
          <a:off x="5489300" y="55086"/>
          <a:ext cx="874309" cy="5577840"/>
        </a:xfrm>
        <a:prstGeom prst="round2SameRect">
          <a:avLst/>
        </a:prstGeom>
        <a:solidFill>
          <a:schemeClr val="accent4">
            <a:tint val="40000"/>
            <a:alpha val="90000"/>
            <a:hueOff val="-2342889"/>
            <a:satOff val="13575"/>
            <a:lumOff val="2314"/>
            <a:alphaOff val="0"/>
          </a:schemeClr>
        </a:solidFill>
        <a:ln w="9525" cap="flat" cmpd="sng" algn="ctr">
          <a:solidFill>
            <a:schemeClr val="accent4">
              <a:tint val="40000"/>
              <a:alpha val="90000"/>
              <a:hueOff val="-2342889"/>
              <a:satOff val="13575"/>
              <a:lumOff val="2314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1910" tIns="20955" rIns="41910" bIns="20955" numCol="1" spcCol="1270" anchor="ctr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100" b="0" kern="1200" dirty="0"/>
            <a:t>Входящий – от магистралей к абонентам, исходящий – от абонентов к магистралям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100" b="0" kern="1200" dirty="0"/>
            <a:t>По статистике исходящий трафик значительно меньше входящего, но непрерывно растет</a:t>
          </a:r>
        </a:p>
      </dsp:txBody>
      <dsp:txXfrm rot="-5400000">
        <a:off x="3137535" y="2449531"/>
        <a:ext cx="5535160" cy="788949"/>
      </dsp:txXfrm>
    </dsp:sp>
    <dsp:sp modelId="{ED2DC2BE-11A7-4667-88CD-A5CF11F7B31A}">
      <dsp:nvSpPr>
        <dsp:cNvPr id="0" name=""/>
        <dsp:cNvSpPr/>
      </dsp:nvSpPr>
      <dsp:spPr>
        <a:xfrm>
          <a:off x="0" y="2297562"/>
          <a:ext cx="3137535" cy="1092887"/>
        </a:xfrm>
        <a:prstGeom prst="roundRect">
          <a:avLst/>
        </a:prstGeom>
        <a:gradFill rotWithShape="0">
          <a:gsLst>
            <a:gs pos="0">
              <a:schemeClr val="accent4">
                <a:hueOff val="-2092513"/>
                <a:satOff val="-9519"/>
                <a:lumOff val="12940"/>
                <a:alphaOff val="0"/>
                <a:shade val="51000"/>
                <a:satMod val="130000"/>
              </a:schemeClr>
            </a:gs>
            <a:gs pos="80000">
              <a:schemeClr val="accent4">
                <a:hueOff val="-2092513"/>
                <a:satOff val="-9519"/>
                <a:lumOff val="12940"/>
                <a:alphaOff val="0"/>
                <a:shade val="93000"/>
                <a:satMod val="130000"/>
              </a:schemeClr>
            </a:gs>
            <a:gs pos="100000">
              <a:schemeClr val="accent4">
                <a:hueOff val="-2092513"/>
                <a:satOff val="-9519"/>
                <a:lumOff val="1294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600" b="0" kern="1200" dirty="0"/>
            <a:t>Необходимо рассматривать два вида трафика – входящий и исходящий</a:t>
          </a:r>
        </a:p>
      </dsp:txBody>
      <dsp:txXfrm>
        <a:off x="53350" y="2350912"/>
        <a:ext cx="3030835" cy="986187"/>
      </dsp:txXfrm>
    </dsp:sp>
    <dsp:sp modelId="{1DB9A55D-CB8B-4030-91C1-91956B712DE9}">
      <dsp:nvSpPr>
        <dsp:cNvPr id="0" name=""/>
        <dsp:cNvSpPr/>
      </dsp:nvSpPr>
      <dsp:spPr>
        <a:xfrm rot="5400000">
          <a:off x="5489300" y="1202618"/>
          <a:ext cx="874309" cy="5577840"/>
        </a:xfrm>
        <a:prstGeom prst="round2SameRect">
          <a:avLst/>
        </a:prstGeom>
        <a:solidFill>
          <a:schemeClr val="accent4">
            <a:tint val="40000"/>
            <a:alpha val="90000"/>
            <a:hueOff val="-3514333"/>
            <a:satOff val="20362"/>
            <a:lumOff val="3471"/>
            <a:alphaOff val="0"/>
          </a:schemeClr>
        </a:solidFill>
        <a:ln w="9525" cap="flat" cmpd="sng" algn="ctr">
          <a:solidFill>
            <a:schemeClr val="accent4">
              <a:tint val="40000"/>
              <a:alpha val="90000"/>
              <a:hueOff val="-3514333"/>
              <a:satOff val="20362"/>
              <a:lumOff val="3471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1910" tIns="20955" rIns="41910" bIns="20955" numCol="1" spcCol="1270" anchor="ctr" anchorCtr="0">
          <a:noAutofit/>
        </a:bodyPr>
        <a:lstStyle/>
        <a:p>
          <a:pPr marL="57150" lvl="1" indent="-57150" algn="l" defTabSz="48895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100" b="0" kern="1200" dirty="0"/>
            <a:t>Мультиплексор или комплекс мультиплексирования с единым управлением</a:t>
          </a:r>
        </a:p>
        <a:p>
          <a:pPr marL="57150" lvl="1" indent="-57150" algn="l" defTabSz="48895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100" b="0" kern="1200" dirty="0"/>
            <a:t>Вычислительные ресурсы используются совместно для обоих видов трафика</a:t>
          </a:r>
        </a:p>
        <a:p>
          <a:pPr marL="57150" lvl="1" indent="-57150" algn="l" defTabSz="48895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100" b="0" kern="1200" dirty="0"/>
            <a:t>Логически – пара встречных каналов с ограничением по суммарной пропускной способности</a:t>
          </a:r>
        </a:p>
      </dsp:txBody>
      <dsp:txXfrm rot="-5400000">
        <a:off x="3137535" y="3597063"/>
        <a:ext cx="5535160" cy="788949"/>
      </dsp:txXfrm>
    </dsp:sp>
    <dsp:sp modelId="{931C589B-3091-44FB-A9B3-EDD69D6D8F83}">
      <dsp:nvSpPr>
        <dsp:cNvPr id="0" name=""/>
        <dsp:cNvSpPr/>
      </dsp:nvSpPr>
      <dsp:spPr>
        <a:xfrm>
          <a:off x="0" y="3445094"/>
          <a:ext cx="3137535" cy="1092887"/>
        </a:xfrm>
        <a:prstGeom prst="roundRect">
          <a:avLst/>
        </a:prstGeom>
        <a:gradFill rotWithShape="0">
          <a:gsLst>
            <a:gs pos="0">
              <a:schemeClr val="accent4">
                <a:hueOff val="-3138769"/>
                <a:satOff val="-14278"/>
                <a:lumOff val="19410"/>
                <a:alphaOff val="0"/>
                <a:shade val="51000"/>
                <a:satMod val="130000"/>
              </a:schemeClr>
            </a:gs>
            <a:gs pos="80000">
              <a:schemeClr val="accent4">
                <a:hueOff val="-3138769"/>
                <a:satOff val="-14278"/>
                <a:lumOff val="19410"/>
                <a:alphaOff val="0"/>
                <a:shade val="93000"/>
                <a:satMod val="130000"/>
              </a:schemeClr>
            </a:gs>
            <a:gs pos="100000">
              <a:schemeClr val="accent4">
                <a:hueOff val="-3138769"/>
                <a:satOff val="-14278"/>
                <a:lumOff val="1941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600" b="0" kern="1200" dirty="0"/>
            <a:t>Узел коммутации физически представляет собой единое устройство </a:t>
          </a:r>
        </a:p>
      </dsp:txBody>
      <dsp:txXfrm>
        <a:off x="53350" y="3498444"/>
        <a:ext cx="3030835" cy="986187"/>
      </dsp:txXfrm>
    </dsp:sp>
    <dsp:sp modelId="{DC796024-C5B2-4A73-B802-2C69402AC97D}">
      <dsp:nvSpPr>
        <dsp:cNvPr id="0" name=""/>
        <dsp:cNvSpPr/>
      </dsp:nvSpPr>
      <dsp:spPr>
        <a:xfrm rot="5400000">
          <a:off x="5489300" y="2350149"/>
          <a:ext cx="874309" cy="5577840"/>
        </a:xfrm>
        <a:prstGeom prst="round2SameRect">
          <a:avLst/>
        </a:prstGeom>
        <a:solidFill>
          <a:schemeClr val="accent4">
            <a:tint val="40000"/>
            <a:alpha val="90000"/>
            <a:hueOff val="-4685778"/>
            <a:satOff val="27149"/>
            <a:lumOff val="4628"/>
            <a:alphaOff val="0"/>
          </a:schemeClr>
        </a:solidFill>
        <a:ln w="9525" cap="flat" cmpd="sng" algn="ctr">
          <a:solidFill>
            <a:schemeClr val="accent4">
              <a:tint val="40000"/>
              <a:alpha val="90000"/>
              <a:hueOff val="-4685778"/>
              <a:satOff val="27149"/>
              <a:lumOff val="4628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1910" tIns="20955" rIns="41910" bIns="20955" numCol="1" spcCol="1270" anchor="ctr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100" b="0" kern="1200" dirty="0"/>
            <a:t>Количество абонентов может быть очень большим</a:t>
          </a:r>
        </a:p>
      </dsp:txBody>
      <dsp:txXfrm rot="-5400000">
        <a:off x="3137535" y="4744594"/>
        <a:ext cx="5535160" cy="788949"/>
      </dsp:txXfrm>
    </dsp:sp>
    <dsp:sp modelId="{44E7E873-48E2-41BD-9A9D-D5DCEED6815B}">
      <dsp:nvSpPr>
        <dsp:cNvPr id="0" name=""/>
        <dsp:cNvSpPr/>
      </dsp:nvSpPr>
      <dsp:spPr>
        <a:xfrm>
          <a:off x="0" y="4592626"/>
          <a:ext cx="3137535" cy="1092887"/>
        </a:xfrm>
        <a:prstGeom prst="roundRect">
          <a:avLst/>
        </a:prstGeom>
        <a:gradFill rotWithShape="0">
          <a:gsLst>
            <a:gs pos="0">
              <a:schemeClr val="accent4">
                <a:hueOff val="-4185026"/>
                <a:satOff val="-19038"/>
                <a:lumOff val="25880"/>
                <a:alphaOff val="0"/>
                <a:shade val="51000"/>
                <a:satMod val="130000"/>
              </a:schemeClr>
            </a:gs>
            <a:gs pos="80000">
              <a:schemeClr val="accent4">
                <a:hueOff val="-4185026"/>
                <a:satOff val="-19038"/>
                <a:lumOff val="25880"/>
                <a:alphaOff val="0"/>
                <a:shade val="93000"/>
                <a:satMod val="130000"/>
              </a:schemeClr>
            </a:gs>
            <a:gs pos="100000">
              <a:schemeClr val="accent4">
                <a:hueOff val="-4185026"/>
                <a:satOff val="-19038"/>
                <a:lumOff val="2588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600" b="0" kern="1200" dirty="0"/>
            <a:t>К каждому узлу подключены абоненты – потребители услуг</a:t>
          </a:r>
        </a:p>
      </dsp:txBody>
      <dsp:txXfrm>
        <a:off x="53350" y="4645976"/>
        <a:ext cx="3030835" cy="98618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balance1">
  <dgm:title val=""/>
  <dgm:desc val=""/>
  <dgm:catLst>
    <dgm:cat type="relationship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25" srcId="2" destId="23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2"/>
        <dgm:pt modelId="21"/>
        <dgm:pt modelId="22"/>
        <dgm:pt modelId="23"/>
      </dgm:ptLst>
      <dgm:cxnLst>
        <dgm:cxn modelId="4" srcId="0" destId="1" srcOrd="0" destOrd="0"/>
        <dgm:cxn modelId="5" srcId="0" destId="2" srcOrd="1" destOrd="0"/>
        <dgm:cxn modelId="15" srcId="1" destId="11" srcOrd="0" destOrd="0"/>
        <dgm:cxn modelId="16" srcId="1" destId="12" srcOrd="0" destOrd="0"/>
        <dgm:cxn modelId="17" srcId="1" destId="13" srcOrd="0" destOrd="0"/>
        <dgm:cxn modelId="25" srcId="2" destId="21" srcOrd="0" destOrd="0"/>
        <dgm:cxn modelId="26" srcId="2" destId="22" srcOrd="0" destOrd="0"/>
        <dgm:cxn modelId="27" srcId="2" destId="23" srcOrd="0" destOrd="0"/>
      </dgm:cxnLst>
      <dgm:bg/>
      <dgm:whole/>
    </dgm:dataModel>
  </dgm:clrData>
  <dgm:layoutNode name="outerComposite">
    <dgm:varLst>
      <dgm:chMax val="2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>
      <dgm:constr type="h" for="ch" forName="parentComposite" refType="h" refFor="ch" refForName="dummyMaxCanvas" op="equ" fact="0.2"/>
      <dgm:constr type="t" for="ch" forName="parentComposite"/>
      <dgm:constr type="h" for="ch" forName="childrenComposite" refType="h" refFor="ch" refForName="dummyMaxCanvas" op="equ" fact="0.8"/>
      <dgm:constr type="t" for="ch" forName="childrenComposite" refType="h" refFor="ch" refForName="dummyMaxCanvas" fact="0.2"/>
    </dgm:constrLst>
    <dgm:ruleLst/>
    <dgm:layoutNode name="dummyMaxCanvas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arentComposite">
      <dgm:alg type="composite"/>
      <dgm:shape xmlns:r="http://schemas.openxmlformats.org/officeDocument/2006/relationships" r:blip="">
        <dgm:adjLst/>
      </dgm:shape>
      <dgm:presOf/>
      <dgm:constrLst>
        <dgm:constr type="w" for="ch" forName="parent1" refType="w" fact="0.36"/>
        <dgm:constr type="ctrX" for="ch" forName="parent1" refType="w" fact="0.24"/>
        <dgm:constr type="w" for="ch" forName="parent2" refType="w" fact="0.36"/>
        <dgm:constr type="ctrX" for="ch" forName="parent2" refType="w" fact="0.76"/>
        <dgm:constr type="primFontSz" for="ch" ptType="node" op="equ"/>
      </dgm:constrLst>
      <dgm:ruleLst/>
      <dgm:layoutNode name="parent1" styleLbl="alignAccFollowNode1">
        <dgm:varLst>
          <dgm:chMax val="4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ch" ptType="node" cnt="1"/>
        <dgm:constrLst>
          <dgm:constr type="primFontSz" val="65"/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parent2" styleLbl="alignAccFollowNode1">
        <dgm:varLst>
          <dgm:chMax val="4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ch" ptType="node" st="2" cnt="1"/>
        <dgm:constrLst>
          <dgm:constr type="primFontSz" val="65"/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</dgm:layoutNode>
    <dgm:layoutNode name="childrenComposite">
      <dgm:alg type="composite"/>
      <dgm:shape xmlns:r="http://schemas.openxmlformats.org/officeDocument/2006/relationships" r:blip="">
        <dgm:adjLst/>
      </dgm:shape>
      <dgm:presOf/>
      <dgm:constrLst>
        <dgm:constr type="primFontSz" for="ch" ptType="node" op="equ" val="65"/>
        <dgm:constr type="w" for="ch" forName="fulcrum" refType="w" fact="0.15"/>
        <dgm:constr type="h" for="ch" forName="fulcrum" refType="w" refFor="ch" refForName="fulcrum"/>
        <dgm:constr type="b" for="ch" forName="fulcrum" refType="h"/>
        <dgm:constr type="ctrX" for="ch" forName="fulcrum" refType="w" fact="0.5"/>
        <dgm:constr type="w" for="ch" forName="balance_00" refType="w" fact="0.9"/>
        <dgm:constr type="h" for="ch" forName="balance_00" refType="h" fact="0.076"/>
        <dgm:constr type="b" for="ch" forName="balance_00" refType="h" fact="0.81"/>
        <dgm:constr type="ctrX" for="ch" forName="balance_00" refType="w" fact="0.5"/>
        <dgm:constr type="w" for="ch" forName="balance_01" refType="w"/>
        <dgm:constr type="h" for="ch" forName="balance_01" refType="h" fact="0.157"/>
        <dgm:constr type="b" for="ch" forName="balance_01" refType="h" fact="0.85"/>
        <dgm:constr type="ctrX" for="ch" forName="balance_01" refType="w" fact="0.5"/>
        <dgm:constr type="w" for="ch" forName="balance_02" refType="w"/>
        <dgm:constr type="h" for="ch" forName="balance_02" refType="h" fact="0.157"/>
        <dgm:constr type="b" for="ch" forName="balance_02" refType="h" fact="0.85"/>
        <dgm:constr type="ctrX" for="ch" forName="balance_02" refType="w" fact="0.5"/>
        <dgm:constr type="w" for="ch" forName="balance_03" refType="w"/>
        <dgm:constr type="h" for="ch" forName="balance_03" refType="h" fact="0.157"/>
        <dgm:constr type="b" for="ch" forName="balance_03" refType="h" fact="0.85"/>
        <dgm:constr type="ctrX" for="ch" forName="balance_03" refType="w" fact="0.5"/>
        <dgm:constr type="w" for="ch" forName="balance_04" refType="w"/>
        <dgm:constr type="h" for="ch" forName="balance_04" refType="h" fact="0.157"/>
        <dgm:constr type="b" for="ch" forName="balance_04" refType="h" fact="0.85"/>
        <dgm:constr type="ctrX" for="ch" forName="balance_04" refType="w" fact="0.5"/>
        <dgm:constr type="w" for="ch" forName="balance_10" refType="w"/>
        <dgm:constr type="h" for="ch" forName="balance_10" refType="h" fact="0.157"/>
        <dgm:constr type="b" for="ch" forName="balance_10" refType="h" fact="0.85"/>
        <dgm:constr type="ctrX" for="ch" forName="balance_10" refType="w" fact="0.5"/>
        <dgm:constr type="w" for="ch" forName="balance_11" refType="w" fact="0.9"/>
        <dgm:constr type="h" for="ch" forName="balance_11" refType="h" fact="0.076"/>
        <dgm:constr type="b" for="ch" forName="balance_11" refType="h" fact="0.81"/>
        <dgm:constr type="ctrX" for="ch" forName="balance_11" refType="w" fact="0.5"/>
        <dgm:constr type="w" for="ch" forName="balance_12" refType="w"/>
        <dgm:constr type="h" for="ch" forName="balance_12" refType="h" fact="0.157"/>
        <dgm:constr type="b" for="ch" forName="balance_12" refType="h" fact="0.85"/>
        <dgm:constr type="ctrX" for="ch" forName="balance_12" refType="w" fact="0.5"/>
        <dgm:constr type="w" for="ch" forName="balance_13" refType="w"/>
        <dgm:constr type="h" for="ch" forName="balance_13" refType="h" fact="0.157"/>
        <dgm:constr type="b" for="ch" forName="balance_13" refType="h" fact="0.85"/>
        <dgm:constr type="ctrX" for="ch" forName="balance_13" refType="w" fact="0.5"/>
        <dgm:constr type="w" for="ch" forName="balance_14" refType="w"/>
        <dgm:constr type="h" for="ch" forName="balance_14" refType="h" fact="0.157"/>
        <dgm:constr type="b" for="ch" forName="balance_14" refType="h" fact="0.85"/>
        <dgm:constr type="ctrX" for="ch" forName="balance_14" refType="w" fact="0.5"/>
        <dgm:constr type="w" for="ch" forName="balance_20" refType="w"/>
        <dgm:constr type="h" for="ch" forName="balance_20" refType="h" fact="0.157"/>
        <dgm:constr type="b" for="ch" forName="balance_20" refType="h" fact="0.85"/>
        <dgm:constr type="ctrX" for="ch" forName="balance_20" refType="w" fact="0.5"/>
        <dgm:constr type="w" for="ch" forName="balance_21" refType="w"/>
        <dgm:constr type="h" for="ch" forName="balance_21" refType="h" fact="0.157"/>
        <dgm:constr type="b" for="ch" forName="balance_21" refType="h" fact="0.85"/>
        <dgm:constr type="ctrX" for="ch" forName="balance_21" refType="w" fact="0.5"/>
        <dgm:constr type="w" for="ch" forName="balance_22" refType="w" fact="0.9"/>
        <dgm:constr type="h" for="ch" forName="balance_22" refType="h" fact="0.076"/>
        <dgm:constr type="b" for="ch" forName="balance_22" refType="h" fact="0.81"/>
        <dgm:constr type="ctrX" for="ch" forName="balance_22" refType="w" fact="0.5"/>
        <dgm:constr type="w" for="ch" forName="balance_23" refType="w"/>
        <dgm:constr type="h" for="ch" forName="balance_23" refType="h" fact="0.157"/>
        <dgm:constr type="b" for="ch" forName="balance_23" refType="h" fact="0.85"/>
        <dgm:constr type="ctrX" for="ch" forName="balance_23" refType="w" fact="0.5"/>
        <dgm:constr type="w" for="ch" forName="balance_24" refType="w"/>
        <dgm:constr type="h" for="ch" forName="balance_24" refType="h" fact="0.157"/>
        <dgm:constr type="b" for="ch" forName="balance_24" refType="h" fact="0.85"/>
        <dgm:constr type="ctrX" for="ch" forName="balance_24" refType="w" fact="0.5"/>
        <dgm:constr type="w" for="ch" forName="balance_30" refType="w"/>
        <dgm:constr type="h" for="ch" forName="balance_30" refType="h" fact="0.157"/>
        <dgm:constr type="b" for="ch" forName="balance_30" refType="h" fact="0.85"/>
        <dgm:constr type="ctrX" for="ch" forName="balance_30" refType="w" fact="0.5"/>
        <dgm:constr type="w" for="ch" forName="balance_31" refType="w"/>
        <dgm:constr type="h" for="ch" forName="balance_31" refType="h" fact="0.157"/>
        <dgm:constr type="b" for="ch" forName="balance_31" refType="h" fact="0.85"/>
        <dgm:constr type="ctrX" for="ch" forName="balance_31" refType="w" fact="0.5"/>
        <dgm:constr type="w" for="ch" forName="balance_32" refType="w"/>
        <dgm:constr type="h" for="ch" forName="balance_32" refType="h" fact="0.157"/>
        <dgm:constr type="b" for="ch" forName="balance_32" refType="h" fact="0.85"/>
        <dgm:constr type="ctrX" for="ch" forName="balance_32" refType="w" fact="0.5"/>
        <dgm:constr type="w" for="ch" forName="balance_33" refType="w" fact="0.9"/>
        <dgm:constr type="h" for="ch" forName="balance_33" refType="h" fact="0.076"/>
        <dgm:constr type="b" for="ch" forName="balance_33" refType="h" fact="0.81"/>
        <dgm:constr type="ctrX" for="ch" forName="balance_33" refType="w" fact="0.5"/>
        <dgm:constr type="w" for="ch" forName="balance_34" refType="w"/>
        <dgm:constr type="h" for="ch" forName="balance_34" refType="h" fact="0.157"/>
        <dgm:constr type="b" for="ch" forName="balance_34" refType="h" fact="0.85"/>
        <dgm:constr type="ctrX" for="ch" forName="balance_34" refType="w" fact="0.5"/>
        <dgm:constr type="w" for="ch" forName="balance_40" refType="w"/>
        <dgm:constr type="h" for="ch" forName="balance_40" refType="h" fact="0.157"/>
        <dgm:constr type="b" for="ch" forName="balance_40" refType="h" fact="0.85"/>
        <dgm:constr type="ctrX" for="ch" forName="balance_40" refType="w" fact="0.5"/>
        <dgm:constr type="w" for="ch" forName="balance_41" refType="w"/>
        <dgm:constr type="h" for="ch" forName="balance_41" refType="h" fact="0.157"/>
        <dgm:constr type="b" for="ch" forName="balance_41" refType="h" fact="0.85"/>
        <dgm:constr type="ctrX" for="ch" forName="balance_41" refType="w" fact="0.5"/>
        <dgm:constr type="w" for="ch" forName="balance_42" refType="w"/>
        <dgm:constr type="h" for="ch" forName="balance_42" refType="h" fact="0.157"/>
        <dgm:constr type="b" for="ch" forName="balance_42" refType="h" fact="0.85"/>
        <dgm:constr type="ctrX" for="ch" forName="balance_42" refType="w" fact="0.5"/>
        <dgm:constr type="w" for="ch" forName="balance_43" refType="w"/>
        <dgm:constr type="h" for="ch" forName="balance_43" refType="h" fact="0.157"/>
        <dgm:constr type="b" for="ch" forName="balance_43" refType="h" fact="0.85"/>
        <dgm:constr type="ctrX" for="ch" forName="balance_43" refType="w" fact="0.5"/>
        <dgm:constr type="w" for="ch" forName="balance_44" refType="w" fact="0.9"/>
        <dgm:constr type="h" for="ch" forName="balance_44" refType="h" fact="0.076"/>
        <dgm:constr type="b" for="ch" forName="balance_44" refType="h" fact="0.81"/>
        <dgm:constr type="ctrX" for="ch" forName="balance_44" refType="w" fact="0.5"/>
        <dgm:constr type="w" for="ch" forName="right_01_1" refType="w" fact="0.4"/>
        <dgm:constr type="h" for="ch" forName="right_01_1" refType="h" fact="0.7"/>
        <dgm:constr type="b" for="ch" forName="right_01_1" refType="h" fact="0.76"/>
        <dgm:constr type="ctrX" for="ch" forName="right_01_1" refType="w" fact="0.78"/>
        <dgm:constr type="w" for="ch" forName="left_10_1" refType="w" fact="0.4"/>
        <dgm:constr type="h" for="ch" forName="left_10_1" refType="h" fact="0.7"/>
        <dgm:constr type="b" for="ch" forName="left_10_1" refType="h" fact="0.76"/>
        <dgm:constr type="ctrX" for="ch" forName="left_10_1" refType="w" fact="0.22"/>
        <dgm:constr type="w" for="ch" forName="right_11_1" refType="w" fact="0.36"/>
        <dgm:constr type="h" for="ch" forName="right_11_1" refType="h" fact="0.67"/>
        <dgm:constr type="b" for="ch" forName="right_11_1" refType="h" fact="0.725"/>
        <dgm:constr type="ctrX" for="ch" forName="right_11_1" refType="w" fact="0.76"/>
        <dgm:constr type="w" for="ch" forName="left_11_1" refType="w" fact="0.36"/>
        <dgm:constr type="h" for="ch" forName="left_11_1" refType="h" fact="0.67"/>
        <dgm:constr type="b" for="ch" forName="left_11_1" refType="h" fact="0.725"/>
        <dgm:constr type="ctrX" for="ch" forName="left_11_1" refType="w" fact="0.24"/>
        <dgm:constr type="w" for="ch" forName="right_02_1" refType="w" fact="0.388"/>
        <dgm:constr type="h" for="ch" forName="right_02_1" refType="h" fact="0.36"/>
        <dgm:constr type="b" for="ch" forName="right_02_1" refType="h" fact="0.76"/>
        <dgm:constr type="ctrX" for="ch" forName="right_02_1" refType="w" fact="0.77"/>
        <dgm:constr type="w" for="ch" forName="right_02_2" refType="w" fact="0.388"/>
        <dgm:constr type="h" for="ch" forName="right_02_2" refType="h" fact="0.36"/>
        <dgm:constr type="b" for="ch" forName="right_02_2" refType="h" fact="0.42"/>
        <dgm:constr type="ctrX" for="ch" forName="right_02_2" refType="w" fact="0.79"/>
        <dgm:constr type="w" for="ch" forName="left_20_1" refType="w" fact="0.388"/>
        <dgm:constr type="h" for="ch" forName="left_20_1" refType="h" fact="0.36"/>
        <dgm:constr type="b" for="ch" forName="left_20_1" refType="h" fact="0.76"/>
        <dgm:constr type="ctrX" for="ch" forName="left_20_1" refType="w" fact="0.23"/>
        <dgm:constr type="w" for="ch" forName="left_20_2" refType="w" fact="0.388"/>
        <dgm:constr type="h" for="ch" forName="left_20_2" refType="h" fact="0.36"/>
        <dgm:constr type="b" for="ch" forName="left_20_2" refType="h" fact="0.42"/>
        <dgm:constr type="ctrX" for="ch" forName="left_20_2" refType="w" fact="0.21"/>
        <dgm:constr type="w" for="ch" forName="right_12_1" refType="w" fact="0.388"/>
        <dgm:constr type="h" for="ch" forName="right_12_1" refType="h" fact="0.36"/>
        <dgm:constr type="b" for="ch" forName="right_12_1" refType="h" fact="0.76"/>
        <dgm:constr type="ctrX" for="ch" forName="right_12_1" refType="w" fact="0.77"/>
        <dgm:constr type="w" for="ch" forName="right_12_2" refType="w" fact="0.388"/>
        <dgm:constr type="h" for="ch" forName="right_12_2" refType="h" fact="0.36"/>
        <dgm:constr type="b" for="ch" forName="right_12_2" refType="h" fact="0.42"/>
        <dgm:constr type="ctrX" for="ch" forName="right_12_2" refType="w" fact="0.79"/>
        <dgm:constr type="w" for="ch" forName="left_12_1" refType="w" fact="0.388"/>
        <dgm:constr type="h" for="ch" forName="left_12_1" refType="h" fact="0.36"/>
        <dgm:constr type="b" for="ch" forName="left_12_1" refType="h" fact="0.715"/>
        <dgm:constr type="ctrX" for="ch" forName="left_12_1" refType="w" fact="0.255"/>
        <dgm:constr type="w" for="ch" forName="right_22_1" refType="w" fact="0.36"/>
        <dgm:constr type="h" for="ch" forName="right_22_1" refType="h" fact="0.32"/>
        <dgm:constr type="b" for="ch" forName="right_22_1" refType="h" fact="0.725"/>
        <dgm:constr type="ctrX" for="ch" forName="right_22_1" refType="w" fact="0.76"/>
        <dgm:constr type="w" for="ch" forName="right_22_2" refType="w" fact="0.36"/>
        <dgm:constr type="h" for="ch" forName="right_22_2" refType="h" fact="0.32"/>
        <dgm:constr type="b" for="ch" forName="right_22_2" refType="h" fact="0.39"/>
        <dgm:constr type="ctrX" for="ch" forName="right_22_2" refType="w" fact="0.76"/>
        <dgm:constr type="w" for="ch" forName="left_22_1" refType="w" fact="0.36"/>
        <dgm:constr type="h" for="ch" forName="left_22_1" refType="h" fact="0.32"/>
        <dgm:constr type="b" for="ch" forName="left_22_1" refType="h" fact="0.725"/>
        <dgm:constr type="ctrX" for="ch" forName="left_22_1" refType="w" fact="0.24"/>
        <dgm:constr type="w" for="ch" forName="left_22_2" refType="w" fact="0.36"/>
        <dgm:constr type="h" for="ch" forName="left_22_2" refType="h" fact="0.32"/>
        <dgm:constr type="b" for="ch" forName="left_22_2" refType="h" fact="0.39"/>
        <dgm:constr type="ctrX" for="ch" forName="left_22_2" refType="w" fact="0.24"/>
        <dgm:constr type="w" for="ch" forName="left_21_1" refType="w" fact="0.388"/>
        <dgm:constr type="h" for="ch" forName="left_21_1" refType="h" fact="0.36"/>
        <dgm:constr type="b" for="ch" forName="left_21_1" refType="h" fact="0.76"/>
        <dgm:constr type="ctrX" for="ch" forName="left_21_1" refType="w" fact="0.23"/>
        <dgm:constr type="w" for="ch" forName="left_21_2" refType="w" fact="0.388"/>
        <dgm:constr type="h" for="ch" forName="left_21_2" refType="h" fact="0.36"/>
        <dgm:constr type="b" for="ch" forName="left_21_2" refType="h" fact="0.42"/>
        <dgm:constr type="ctrX" for="ch" forName="left_21_2" refType="w" fact="0.21"/>
        <dgm:constr type="w" for="ch" forName="right_21_1" refType="w" fact="0.388"/>
        <dgm:constr type="h" for="ch" forName="right_21_1" refType="h" fact="0.36"/>
        <dgm:constr type="b" for="ch" forName="right_21_1" refType="h" fact="0.715"/>
        <dgm:constr type="ctrX" for="ch" forName="right_21_1" refType="w" fact="0.745"/>
        <dgm:constr type="w" for="ch" forName="right_03_1" refType="w" fact="0.37"/>
        <dgm:constr type="h" for="ch" forName="right_03_1" refType="h" fact="0.24"/>
        <dgm:constr type="b" for="ch" forName="right_03_1" refType="h" fact="0.76"/>
        <dgm:constr type="ctrX" for="ch" forName="right_03_1" refType="w" fact="0.77"/>
        <dgm:constr type="w" for="ch" forName="right_03_2" refType="w" fact="0.37"/>
        <dgm:constr type="h" for="ch" forName="right_03_2" refType="h" fact="0.24"/>
        <dgm:constr type="b" for="ch" forName="right_03_2" refType="h" fact="0.535"/>
        <dgm:constr type="ctrX" for="ch" forName="right_03_2" refType="w" fact="0.783"/>
        <dgm:constr type="w" for="ch" forName="right_03_3" refType="w" fact="0.37"/>
        <dgm:constr type="h" for="ch" forName="right_03_3" refType="h" fact="0.24"/>
        <dgm:constr type="b" for="ch" forName="right_03_3" refType="h" fact="0.315"/>
        <dgm:constr type="ctrX" for="ch" forName="right_03_3" refType="w" fact="0.796"/>
        <dgm:constr type="w" for="ch" forName="left_30_1" refType="w" fact="0.37"/>
        <dgm:constr type="h" for="ch" forName="left_30_1" refType="h" fact="0.24"/>
        <dgm:constr type="b" for="ch" forName="left_30_1" refType="h" fact="0.76"/>
        <dgm:constr type="ctrX" for="ch" forName="left_30_1" refType="w" fact="0.23"/>
        <dgm:constr type="w" for="ch" forName="left_30_2" refType="w" fact="0.37"/>
        <dgm:constr type="h" for="ch" forName="left_30_2" refType="h" fact="0.24"/>
        <dgm:constr type="b" for="ch" forName="left_30_2" refType="h" fact="0.535"/>
        <dgm:constr type="ctrX" for="ch" forName="left_30_2" refType="w" fact="0.217"/>
        <dgm:constr type="w" for="ch" forName="left_30_3" refType="w" fact="0.37"/>
        <dgm:constr type="h" for="ch" forName="left_30_3" refType="h" fact="0.24"/>
        <dgm:constr type="b" for="ch" forName="left_30_3" refType="h" fact="0.315"/>
        <dgm:constr type="ctrX" for="ch" forName="left_30_3" refType="w" fact="0.204"/>
        <dgm:constr type="w" for="ch" forName="right_13_1" refType="w" fact="0.37"/>
        <dgm:constr type="h" for="ch" forName="right_13_1" refType="h" fact="0.24"/>
        <dgm:constr type="b" for="ch" forName="right_13_1" refType="h" fact="0.76"/>
        <dgm:constr type="ctrX" for="ch" forName="right_13_1" refType="w" fact="0.77"/>
        <dgm:constr type="w" for="ch" forName="right_13_2" refType="w" fact="0.37"/>
        <dgm:constr type="h" for="ch" forName="right_13_2" refType="h" fact="0.24"/>
        <dgm:constr type="b" for="ch" forName="right_13_2" refType="h" fact="0.535"/>
        <dgm:constr type="ctrX" for="ch" forName="right_13_2" refType="w" fact="0.783"/>
        <dgm:constr type="w" for="ch" forName="right_13_3" refType="w" fact="0.37"/>
        <dgm:constr type="h" for="ch" forName="right_13_3" refType="h" fact="0.24"/>
        <dgm:constr type="b" for="ch" forName="right_13_3" refType="h" fact="0.315"/>
        <dgm:constr type="ctrX" for="ch" forName="right_13_3" refType="w" fact="0.796"/>
        <dgm:constr type="w" for="ch" forName="left_13_1" refType="w" fact="0.37"/>
        <dgm:constr type="h" for="ch" forName="left_13_1" refType="h" fact="0.24"/>
        <dgm:constr type="b" for="ch" forName="left_13_1" refType="h" fact="0.715"/>
        <dgm:constr type="ctrX" for="ch" forName="left_13_1" refType="w" fact="0.255"/>
        <dgm:constr type="w" for="ch" forName="left_31_1" refType="w" fact="0.37"/>
        <dgm:constr type="h" for="ch" forName="left_31_1" refType="h" fact="0.24"/>
        <dgm:constr type="b" for="ch" forName="left_31_1" refType="h" fact="0.76"/>
        <dgm:constr type="ctrX" for="ch" forName="left_31_1" refType="w" fact="0.23"/>
        <dgm:constr type="w" for="ch" forName="left_31_2" refType="w" fact="0.37"/>
        <dgm:constr type="h" for="ch" forName="left_31_2" refType="h" fact="0.24"/>
        <dgm:constr type="b" for="ch" forName="left_31_2" refType="h" fact="0.535"/>
        <dgm:constr type="ctrX" for="ch" forName="left_31_2" refType="w" fact="0.217"/>
        <dgm:constr type="w" for="ch" forName="left_31_3" refType="w" fact="0.37"/>
        <dgm:constr type="h" for="ch" forName="left_31_3" refType="h" fact="0.24"/>
        <dgm:constr type="b" for="ch" forName="left_31_3" refType="h" fact="0.315"/>
        <dgm:constr type="ctrX" for="ch" forName="left_31_3" refType="w" fact="0.204"/>
        <dgm:constr type="w" for="ch" forName="right_31_1" refType="w" fact="0.37"/>
        <dgm:constr type="h" for="ch" forName="right_31_1" refType="h" fact="0.24"/>
        <dgm:constr type="b" for="ch" forName="right_31_1" refType="h" fact="0.715"/>
        <dgm:constr type="ctrX" for="ch" forName="right_31_1" refType="w" fact="0.745"/>
        <dgm:constr type="w" for="ch" forName="right_23_1" refType="w" fact="0.37"/>
        <dgm:constr type="h" for="ch" forName="right_23_1" refType="h" fact="0.24"/>
        <dgm:constr type="b" for="ch" forName="right_23_1" refType="h" fact="0.76"/>
        <dgm:constr type="ctrX" for="ch" forName="right_23_1" refType="w" fact="0.77"/>
        <dgm:constr type="w" for="ch" forName="right_23_2" refType="w" fact="0.37"/>
        <dgm:constr type="h" for="ch" forName="right_23_2" refType="h" fact="0.24"/>
        <dgm:constr type="b" for="ch" forName="right_23_2" refType="h" fact="0.535"/>
        <dgm:constr type="ctrX" for="ch" forName="right_23_2" refType="w" fact="0.783"/>
        <dgm:constr type="w" for="ch" forName="right_23_3" refType="w" fact="0.37"/>
        <dgm:constr type="h" for="ch" forName="right_23_3" refType="h" fact="0.24"/>
        <dgm:constr type="b" for="ch" forName="right_23_3" refType="h" fact="0.315"/>
        <dgm:constr type="ctrX" for="ch" forName="right_23_3" refType="w" fact="0.796"/>
        <dgm:constr type="w" for="ch" forName="left_23_1" refType="w" fact="0.37"/>
        <dgm:constr type="h" for="ch" forName="left_23_1" refType="h" fact="0.24"/>
        <dgm:constr type="b" for="ch" forName="left_23_1" refType="h" fact="0.715"/>
        <dgm:constr type="ctrX" for="ch" forName="left_23_1" refType="w" fact="0.255"/>
        <dgm:constr type="w" for="ch" forName="left_23_2" refType="w" fact="0.37"/>
        <dgm:constr type="h" for="ch" forName="left_23_2" refType="h" fact="0.24"/>
        <dgm:constr type="b" for="ch" forName="left_23_2" refType="h" fact="0.49"/>
        <dgm:constr type="ctrX" for="ch" forName="left_23_2" refType="w" fact="0.268"/>
        <dgm:constr type="w" for="ch" forName="left_32_1" refType="w" fact="0.37"/>
        <dgm:constr type="h" for="ch" forName="left_32_1" refType="h" fact="0.24"/>
        <dgm:constr type="b" for="ch" forName="left_32_1" refType="h" fact="0.76"/>
        <dgm:constr type="ctrX" for="ch" forName="left_32_1" refType="w" fact="0.23"/>
        <dgm:constr type="w" for="ch" forName="left_32_2" refType="w" fact="0.37"/>
        <dgm:constr type="h" for="ch" forName="left_32_2" refType="h" fact="0.24"/>
        <dgm:constr type="b" for="ch" forName="left_32_2" refType="h" fact="0.535"/>
        <dgm:constr type="ctrX" for="ch" forName="left_32_2" refType="w" fact="0.217"/>
        <dgm:constr type="w" for="ch" forName="left_32_3" refType="w" fact="0.37"/>
        <dgm:constr type="h" for="ch" forName="left_32_3" refType="h" fact="0.24"/>
        <dgm:constr type="b" for="ch" forName="left_32_3" refType="h" fact="0.315"/>
        <dgm:constr type="ctrX" for="ch" forName="left_32_3" refType="w" fact="0.204"/>
        <dgm:constr type="w" for="ch" forName="right_32_1" refType="w" fact="0.37"/>
        <dgm:constr type="h" for="ch" forName="right_32_1" refType="h" fact="0.24"/>
        <dgm:constr type="b" for="ch" forName="right_32_1" refType="h" fact="0.715"/>
        <dgm:constr type="ctrX" for="ch" forName="right_32_1" refType="w" fact="0.745"/>
        <dgm:constr type="w" for="ch" forName="right_32_2" refType="w" fact="0.37"/>
        <dgm:constr type="h" for="ch" forName="right_32_2" refType="h" fact="0.24"/>
        <dgm:constr type="b" for="ch" forName="right_32_2" refType="h" fact="0.49"/>
        <dgm:constr type="ctrX" for="ch" forName="right_32_2" refType="w" fact="0.732"/>
        <dgm:constr type="w" for="ch" forName="right_33_1" refType="w" fact="0.36"/>
        <dgm:constr type="h" for="ch" forName="right_33_1" refType="h" fact="0.21"/>
        <dgm:constr type="b" for="ch" forName="right_33_1" refType="h" fact="0.725"/>
        <dgm:constr type="ctrX" for="ch" forName="right_33_1" refType="w" fact="0.76"/>
        <dgm:constr type="w" for="ch" forName="right_33_2" refType="w" fact="0.36"/>
        <dgm:constr type="h" for="ch" forName="right_33_2" refType="h" fact="0.21"/>
        <dgm:constr type="b" for="ch" forName="right_33_2" refType="h" fact="0.5"/>
        <dgm:constr type="ctrX" for="ch" forName="right_33_2" refType="w" fact="0.76"/>
        <dgm:constr type="w" for="ch" forName="right_33_3" refType="w" fact="0.36"/>
        <dgm:constr type="h" for="ch" forName="right_33_3" refType="h" fact="0.21"/>
        <dgm:constr type="b" for="ch" forName="right_33_3" refType="h" fact="0.275"/>
        <dgm:constr type="ctrX" for="ch" forName="right_33_3" refType="w" fact="0.76"/>
        <dgm:constr type="w" for="ch" forName="left_33_1" refType="w" fact="0.36"/>
        <dgm:constr type="h" for="ch" forName="left_33_1" refType="h" fact="0.21"/>
        <dgm:constr type="b" for="ch" forName="left_33_1" refType="h" fact="0.725"/>
        <dgm:constr type="ctrX" for="ch" forName="left_33_1" refType="w" fact="0.24"/>
        <dgm:constr type="w" for="ch" forName="left_33_2" refType="w" fact="0.36"/>
        <dgm:constr type="h" for="ch" forName="left_33_2" refType="h" fact="0.21"/>
        <dgm:constr type="b" for="ch" forName="left_33_2" refType="h" fact="0.5"/>
        <dgm:constr type="ctrX" for="ch" forName="left_33_2" refType="w" fact="0.24"/>
        <dgm:constr type="w" for="ch" forName="left_33_3" refType="w" fact="0.36"/>
        <dgm:constr type="h" for="ch" forName="left_33_3" refType="h" fact="0.21"/>
        <dgm:constr type="b" for="ch" forName="left_33_3" refType="h" fact="0.275"/>
        <dgm:constr type="ctrX" for="ch" forName="left_33_3" refType="w" fact="0.24"/>
        <dgm:constr type="w" for="ch" forName="right_04_1" refType="w" fact="0.365"/>
        <dgm:constr type="h" for="ch" forName="right_04_1" refType="h" fact="0.185"/>
        <dgm:constr type="b" for="ch" forName="right_04_1" refType="h" fact="0.76"/>
        <dgm:constr type="ctrX" for="ch" forName="right_04_1" refType="w" fact="0.77"/>
        <dgm:constr type="w" for="ch" forName="right_04_2" refType="w" fact="0.365"/>
        <dgm:constr type="h" for="ch" forName="right_04_2" refType="h" fact="0.185"/>
        <dgm:constr type="b" for="ch" forName="right_04_2" refType="h" fact="0.595"/>
        <dgm:constr type="ctrX" for="ch" forName="right_04_2" refType="w" fact="0.78"/>
        <dgm:constr type="w" for="ch" forName="right_04_3" refType="w" fact="0.365"/>
        <dgm:constr type="h" for="ch" forName="right_04_3" refType="h" fact="0.185"/>
        <dgm:constr type="b" for="ch" forName="right_04_3" refType="h" fact="0.43"/>
        <dgm:constr type="ctrX" for="ch" forName="right_04_3" refType="w" fact="0.79"/>
        <dgm:constr type="w" for="ch" forName="right_04_4" refType="w" fact="0.365"/>
        <dgm:constr type="h" for="ch" forName="right_04_4" refType="h" fact="0.185"/>
        <dgm:constr type="b" for="ch" forName="right_04_4" refType="h" fact="0.265"/>
        <dgm:constr type="ctrX" for="ch" forName="right_04_4" refType="w" fact="0.8"/>
        <dgm:constr type="w" for="ch" forName="left_40_1" refType="w" fact="0.365"/>
        <dgm:constr type="h" for="ch" forName="left_40_1" refType="h" fact="0.185"/>
        <dgm:constr type="b" for="ch" forName="left_40_1" refType="h" fact="0.76"/>
        <dgm:constr type="ctrX" for="ch" forName="left_40_1" refType="w" fact="0.23"/>
        <dgm:constr type="w" for="ch" forName="left_40_2" refType="w" fact="0.365"/>
        <dgm:constr type="h" for="ch" forName="left_40_2" refType="h" fact="0.185"/>
        <dgm:constr type="b" for="ch" forName="left_40_2" refType="h" fact="0.595"/>
        <dgm:constr type="ctrX" for="ch" forName="left_40_2" refType="w" fact="0.22"/>
        <dgm:constr type="w" for="ch" forName="left_40_3" refType="w" fact="0.365"/>
        <dgm:constr type="h" for="ch" forName="left_40_3" refType="h" fact="0.185"/>
        <dgm:constr type="b" for="ch" forName="left_40_3" refType="h" fact="0.43"/>
        <dgm:constr type="ctrX" for="ch" forName="left_40_3" refType="w" fact="0.21"/>
        <dgm:constr type="w" for="ch" forName="left_40_4" refType="w" fact="0.365"/>
        <dgm:constr type="h" for="ch" forName="left_40_4" refType="h" fact="0.185"/>
        <dgm:constr type="b" for="ch" forName="left_40_4" refType="h" fact="0.265"/>
        <dgm:constr type="ctrX" for="ch" forName="left_40_4" refType="w" fact="0.2"/>
        <dgm:constr type="w" for="ch" forName="right_14_1" refType="w" fact="0.365"/>
        <dgm:constr type="h" for="ch" forName="right_14_1" refType="h" fact="0.185"/>
        <dgm:constr type="b" for="ch" forName="right_14_1" refType="h" fact="0.76"/>
        <dgm:constr type="ctrX" for="ch" forName="right_14_1" refType="w" fact="0.77"/>
        <dgm:constr type="w" for="ch" forName="right_14_2" refType="w" fact="0.365"/>
        <dgm:constr type="h" for="ch" forName="right_14_2" refType="h" fact="0.185"/>
        <dgm:constr type="b" for="ch" forName="right_14_2" refType="h" fact="0.595"/>
        <dgm:constr type="ctrX" for="ch" forName="right_14_2" refType="w" fact="0.78"/>
        <dgm:constr type="w" for="ch" forName="right_14_3" refType="w" fact="0.365"/>
        <dgm:constr type="h" for="ch" forName="right_14_3" refType="h" fact="0.185"/>
        <dgm:constr type="b" for="ch" forName="right_14_3" refType="h" fact="0.43"/>
        <dgm:constr type="ctrX" for="ch" forName="right_14_3" refType="w" fact="0.79"/>
        <dgm:constr type="w" for="ch" forName="right_14_4" refType="w" fact="0.365"/>
        <dgm:constr type="h" for="ch" forName="right_14_4" refType="h" fact="0.185"/>
        <dgm:constr type="b" for="ch" forName="right_14_4" refType="h" fact="0.265"/>
        <dgm:constr type="ctrX" for="ch" forName="right_14_4" refType="w" fact="0.8"/>
        <dgm:constr type="w" for="ch" forName="left_14_1" refType="w" fact="0.365"/>
        <dgm:constr type="h" for="ch" forName="left_14_1" refType="h" fact="0.185"/>
        <dgm:constr type="b" for="ch" forName="left_14_1" refType="h" fact="0.715"/>
        <dgm:constr type="ctrX" for="ch" forName="left_14_1" refType="w" fact="0.25"/>
        <dgm:constr type="w" for="ch" forName="left_41_1" refType="w" fact="0.365"/>
        <dgm:constr type="h" for="ch" forName="left_41_1" refType="h" fact="0.185"/>
        <dgm:constr type="b" for="ch" forName="left_41_1" refType="h" fact="0.76"/>
        <dgm:constr type="ctrX" for="ch" forName="left_41_1" refType="w" fact="0.23"/>
        <dgm:constr type="w" for="ch" forName="left_41_2" refType="w" fact="0.365"/>
        <dgm:constr type="h" for="ch" forName="left_41_2" refType="h" fact="0.185"/>
        <dgm:constr type="b" for="ch" forName="left_41_2" refType="h" fact="0.595"/>
        <dgm:constr type="ctrX" for="ch" forName="left_41_2" refType="w" fact="0.22"/>
        <dgm:constr type="w" for="ch" forName="left_41_3" refType="w" fact="0.365"/>
        <dgm:constr type="h" for="ch" forName="left_41_3" refType="h" fact="0.185"/>
        <dgm:constr type="b" for="ch" forName="left_41_3" refType="h" fact="0.43"/>
        <dgm:constr type="ctrX" for="ch" forName="left_41_3" refType="w" fact="0.21"/>
        <dgm:constr type="w" for="ch" forName="left_41_4" refType="w" fact="0.365"/>
        <dgm:constr type="h" for="ch" forName="left_41_4" refType="h" fact="0.185"/>
        <dgm:constr type="b" for="ch" forName="left_41_4" refType="h" fact="0.265"/>
        <dgm:constr type="ctrX" for="ch" forName="left_41_4" refType="w" fact="0.2"/>
        <dgm:constr type="w" for="ch" forName="right_41_1" refType="w" fact="0.365"/>
        <dgm:constr type="h" for="ch" forName="right_41_1" refType="h" fact="0.185"/>
        <dgm:constr type="b" for="ch" forName="right_41_1" refType="h" fact="0.715"/>
        <dgm:constr type="ctrX" for="ch" forName="right_41_1" refType="w" fact="0.75"/>
        <dgm:constr type="w" for="ch" forName="right_24_1" refType="w" fact="0.365"/>
        <dgm:constr type="h" for="ch" forName="right_24_1" refType="h" fact="0.185"/>
        <dgm:constr type="b" for="ch" forName="right_24_1" refType="h" fact="0.76"/>
        <dgm:constr type="ctrX" for="ch" forName="right_24_1" refType="w" fact="0.77"/>
        <dgm:constr type="w" for="ch" forName="right_24_2" refType="w" fact="0.365"/>
        <dgm:constr type="h" for="ch" forName="right_24_2" refType="h" fact="0.185"/>
        <dgm:constr type="b" for="ch" forName="right_24_2" refType="h" fact="0.595"/>
        <dgm:constr type="ctrX" for="ch" forName="right_24_2" refType="w" fact="0.78"/>
        <dgm:constr type="w" for="ch" forName="right_24_3" refType="w" fact="0.365"/>
        <dgm:constr type="h" for="ch" forName="right_24_3" refType="h" fact="0.185"/>
        <dgm:constr type="b" for="ch" forName="right_24_3" refType="h" fact="0.43"/>
        <dgm:constr type="ctrX" for="ch" forName="right_24_3" refType="w" fact="0.79"/>
        <dgm:constr type="w" for="ch" forName="right_24_4" refType="w" fact="0.365"/>
        <dgm:constr type="h" for="ch" forName="right_24_4" refType="h" fact="0.185"/>
        <dgm:constr type="b" for="ch" forName="right_24_4" refType="h" fact="0.265"/>
        <dgm:constr type="ctrX" for="ch" forName="right_24_4" refType="w" fact="0.8"/>
        <dgm:constr type="w" for="ch" forName="left_24_1" refType="w" fact="0.365"/>
        <dgm:constr type="h" for="ch" forName="left_24_1" refType="h" fact="0.185"/>
        <dgm:constr type="b" for="ch" forName="left_24_1" refType="h" fact="0.715"/>
        <dgm:constr type="ctrX" for="ch" forName="left_24_1" refType="w" fact="0.25"/>
        <dgm:constr type="w" for="ch" forName="left_24_2" refType="w" fact="0.365"/>
        <dgm:constr type="h" for="ch" forName="left_24_2" refType="h" fact="0.185"/>
        <dgm:constr type="b" for="ch" forName="left_24_2" refType="h" fact="0.55"/>
        <dgm:constr type="ctrX" for="ch" forName="left_24_2" refType="w" fact="0.26"/>
        <dgm:constr type="w" for="ch" forName="left_42_1" refType="w" fact="0.365"/>
        <dgm:constr type="h" for="ch" forName="left_42_1" refType="h" fact="0.185"/>
        <dgm:constr type="b" for="ch" forName="left_42_1" refType="h" fact="0.76"/>
        <dgm:constr type="ctrX" for="ch" forName="left_42_1" refType="w" fact="0.23"/>
        <dgm:constr type="w" for="ch" forName="left_42_2" refType="w" fact="0.365"/>
        <dgm:constr type="h" for="ch" forName="left_42_2" refType="h" fact="0.185"/>
        <dgm:constr type="b" for="ch" forName="left_42_2" refType="h" fact="0.595"/>
        <dgm:constr type="ctrX" for="ch" forName="left_42_2" refType="w" fact="0.22"/>
        <dgm:constr type="w" for="ch" forName="left_42_3" refType="w" fact="0.365"/>
        <dgm:constr type="h" for="ch" forName="left_42_3" refType="h" fact="0.185"/>
        <dgm:constr type="b" for="ch" forName="left_42_3" refType="h" fact="0.43"/>
        <dgm:constr type="ctrX" for="ch" forName="left_42_3" refType="w" fact="0.21"/>
        <dgm:constr type="w" for="ch" forName="left_42_4" refType="w" fact="0.365"/>
        <dgm:constr type="h" for="ch" forName="left_42_4" refType="h" fact="0.185"/>
        <dgm:constr type="b" for="ch" forName="left_42_4" refType="h" fact="0.265"/>
        <dgm:constr type="ctrX" for="ch" forName="left_42_4" refType="w" fact="0.2"/>
        <dgm:constr type="w" for="ch" forName="right_42_1" refType="w" fact="0.365"/>
        <dgm:constr type="h" for="ch" forName="right_42_1" refType="h" fact="0.185"/>
        <dgm:constr type="b" for="ch" forName="right_42_1" refType="h" fact="0.715"/>
        <dgm:constr type="ctrX" for="ch" forName="right_42_1" refType="w" fact="0.75"/>
        <dgm:constr type="w" for="ch" forName="right_42_2" refType="w" fact="0.365"/>
        <dgm:constr type="h" for="ch" forName="right_42_2" refType="h" fact="0.185"/>
        <dgm:constr type="b" for="ch" forName="right_42_2" refType="h" fact="0.55"/>
        <dgm:constr type="ctrX" for="ch" forName="right_42_2" refType="w" fact="0.74"/>
        <dgm:constr type="w" for="ch" forName="right_34_1" refType="w" fact="0.365"/>
        <dgm:constr type="h" for="ch" forName="right_34_1" refType="h" fact="0.185"/>
        <dgm:constr type="b" for="ch" forName="right_34_1" refType="h" fact="0.76"/>
        <dgm:constr type="ctrX" for="ch" forName="right_34_1" refType="w" fact="0.77"/>
        <dgm:constr type="w" for="ch" forName="right_34_2" refType="w" fact="0.365"/>
        <dgm:constr type="h" for="ch" forName="right_34_2" refType="h" fact="0.185"/>
        <dgm:constr type="b" for="ch" forName="right_34_2" refType="h" fact="0.595"/>
        <dgm:constr type="ctrX" for="ch" forName="right_34_2" refType="w" fact="0.78"/>
        <dgm:constr type="w" for="ch" forName="right_34_3" refType="w" fact="0.365"/>
        <dgm:constr type="h" for="ch" forName="right_34_3" refType="h" fact="0.185"/>
        <dgm:constr type="b" for="ch" forName="right_34_3" refType="h" fact="0.43"/>
        <dgm:constr type="ctrX" for="ch" forName="right_34_3" refType="w" fact="0.79"/>
        <dgm:constr type="w" for="ch" forName="right_34_4" refType="w" fact="0.365"/>
        <dgm:constr type="h" for="ch" forName="right_34_4" refType="h" fact="0.185"/>
        <dgm:constr type="b" for="ch" forName="right_34_4" refType="h" fact="0.265"/>
        <dgm:constr type="ctrX" for="ch" forName="right_34_4" refType="w" fact="0.8"/>
        <dgm:constr type="w" for="ch" forName="left_34_1" refType="w" fact="0.365"/>
        <dgm:constr type="h" for="ch" forName="left_34_1" refType="h" fact="0.185"/>
        <dgm:constr type="b" for="ch" forName="left_34_1" refType="h" fact="0.715"/>
        <dgm:constr type="ctrX" for="ch" forName="left_34_1" refType="w" fact="0.25"/>
        <dgm:constr type="w" for="ch" forName="left_34_2" refType="w" fact="0.365"/>
        <dgm:constr type="h" for="ch" forName="left_34_2" refType="h" fact="0.185"/>
        <dgm:constr type="b" for="ch" forName="left_34_2" refType="h" fact="0.55"/>
        <dgm:constr type="ctrX" for="ch" forName="left_34_2" refType="w" fact="0.26"/>
        <dgm:constr type="w" for="ch" forName="left_34_3" refType="w" fact="0.365"/>
        <dgm:constr type="h" for="ch" forName="left_34_3" refType="h" fact="0.185"/>
        <dgm:constr type="b" for="ch" forName="left_34_3" refType="h" fact="0.385"/>
        <dgm:constr type="ctrX" for="ch" forName="left_34_3" refType="w" fact="0.27"/>
        <dgm:constr type="w" for="ch" forName="left_43_1" refType="w" fact="0.365"/>
        <dgm:constr type="h" for="ch" forName="left_43_1" refType="h" fact="0.185"/>
        <dgm:constr type="b" for="ch" forName="left_43_1" refType="h" fact="0.76"/>
        <dgm:constr type="ctrX" for="ch" forName="left_43_1" refType="w" fact="0.23"/>
        <dgm:constr type="w" for="ch" forName="left_43_2" refType="w" fact="0.365"/>
        <dgm:constr type="h" for="ch" forName="left_43_2" refType="h" fact="0.185"/>
        <dgm:constr type="b" for="ch" forName="left_43_2" refType="h" fact="0.595"/>
        <dgm:constr type="ctrX" for="ch" forName="left_43_2" refType="w" fact="0.22"/>
        <dgm:constr type="w" for="ch" forName="left_43_3" refType="w" fact="0.365"/>
        <dgm:constr type="h" for="ch" forName="left_43_3" refType="h" fact="0.185"/>
        <dgm:constr type="b" for="ch" forName="left_43_3" refType="h" fact="0.43"/>
        <dgm:constr type="ctrX" for="ch" forName="left_43_3" refType="w" fact="0.21"/>
        <dgm:constr type="w" for="ch" forName="left_43_4" refType="w" fact="0.365"/>
        <dgm:constr type="h" for="ch" forName="left_43_4" refType="h" fact="0.185"/>
        <dgm:constr type="b" for="ch" forName="left_43_4" refType="h" fact="0.265"/>
        <dgm:constr type="ctrX" for="ch" forName="left_43_4" refType="w" fact="0.2"/>
        <dgm:constr type="w" for="ch" forName="right_43_1" refType="w" fact="0.365"/>
        <dgm:constr type="h" for="ch" forName="right_43_1" refType="h" fact="0.185"/>
        <dgm:constr type="b" for="ch" forName="right_43_1" refType="h" fact="0.715"/>
        <dgm:constr type="ctrX" for="ch" forName="right_43_1" refType="w" fact="0.75"/>
        <dgm:constr type="w" for="ch" forName="right_43_2" refType="w" fact="0.365"/>
        <dgm:constr type="h" for="ch" forName="right_43_2" refType="h" fact="0.185"/>
        <dgm:constr type="b" for="ch" forName="right_43_2" refType="h" fact="0.55"/>
        <dgm:constr type="ctrX" for="ch" forName="right_43_2" refType="w" fact="0.74"/>
        <dgm:constr type="w" for="ch" forName="right_43_3" refType="w" fact="0.365"/>
        <dgm:constr type="h" for="ch" forName="right_43_3" refType="h" fact="0.185"/>
        <dgm:constr type="b" for="ch" forName="right_43_3" refType="h" fact="0.385"/>
        <dgm:constr type="ctrX" for="ch" forName="right_43_3" refType="w" fact="0.73"/>
        <dgm:constr type="w" for="ch" forName="right_44_1" refType="w" fact="0.36"/>
        <dgm:constr type="h" for="ch" forName="right_44_1" refType="h" fact="0.154"/>
        <dgm:constr type="b" for="ch" forName="right_44_1" refType="h" fact="0.725"/>
        <dgm:constr type="ctrX" for="ch" forName="right_44_1" refType="w" fact="0.76"/>
        <dgm:constr type="w" for="ch" forName="right_44_2" refType="w" fact="0.36"/>
        <dgm:constr type="h" for="ch" forName="right_44_2" refType="h" fact="0.154"/>
        <dgm:constr type="b" for="ch" forName="right_44_2" refType="h" fact="0.559"/>
        <dgm:constr type="ctrX" for="ch" forName="right_44_2" refType="w" fact="0.76"/>
        <dgm:constr type="w" for="ch" forName="right_44_3" refType="w" fact="0.36"/>
        <dgm:constr type="h" for="ch" forName="right_44_3" refType="h" fact="0.154"/>
        <dgm:constr type="b" for="ch" forName="right_44_3" refType="h" fact="0.393"/>
        <dgm:constr type="ctrX" for="ch" forName="right_44_3" refType="w" fact="0.76"/>
        <dgm:constr type="w" for="ch" forName="right_44_4" refType="w" fact="0.36"/>
        <dgm:constr type="h" for="ch" forName="right_44_4" refType="h" fact="0.154"/>
        <dgm:constr type="b" for="ch" forName="right_44_4" refType="h" fact="0.224"/>
        <dgm:constr type="ctrX" for="ch" forName="right_44_4" refType="w" fact="0.76"/>
        <dgm:constr type="w" for="ch" forName="left_44_1" refType="w" fact="0.36"/>
        <dgm:constr type="h" for="ch" forName="left_44_1" refType="h" fact="0.154"/>
        <dgm:constr type="b" for="ch" forName="left_44_1" refType="h" fact="0.725"/>
        <dgm:constr type="ctrX" for="ch" forName="left_44_1" refType="w" fact="0.24"/>
        <dgm:constr type="w" for="ch" forName="left_44_2" refType="w" fact="0.36"/>
        <dgm:constr type="h" for="ch" forName="left_44_2" refType="h" fact="0.154"/>
        <dgm:constr type="b" for="ch" forName="left_44_2" refType="h" fact="0.559"/>
        <dgm:constr type="ctrX" for="ch" forName="left_44_2" refType="w" fact="0.24"/>
        <dgm:constr type="w" for="ch" forName="left_44_3" refType="w" fact="0.36"/>
        <dgm:constr type="h" for="ch" forName="left_44_3" refType="h" fact="0.154"/>
        <dgm:constr type="b" for="ch" forName="left_44_3" refType="h" fact="0.393"/>
        <dgm:constr type="ctrX" for="ch" forName="left_44_3" refType="w" fact="0.24"/>
        <dgm:constr type="w" for="ch" forName="left_44_4" refType="w" fact="0.36"/>
        <dgm:constr type="h" for="ch" forName="left_44_4" refType="h" fact="0.154"/>
        <dgm:constr type="b" for="ch" forName="left_44_4" refType="h" fact="0.224"/>
        <dgm:constr type="ctrX" for="ch" forName="left_44_4" refType="w" fact="0.24"/>
      </dgm:constrLst>
      <dgm:ruleLst/>
      <dgm:layoutNode name="dummyMaxCanvas_ChildArea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fulcrum" styleLbl="alignAccFollowNode1">
        <dgm:alg type="sp"/>
        <dgm:shape xmlns:r="http://schemas.openxmlformats.org/officeDocument/2006/relationships" type="triangle" r:blip="">
          <dgm:adjLst/>
        </dgm:shape>
        <dgm:presOf/>
        <dgm:constrLst/>
        <dgm:ruleLst/>
      </dgm:layoutNode>
      <dgm:choose name="Name0">
        <dgm:if name="Name1" axis="ch ch" ptType="node node" st="1 1" cnt="1 0" func="cnt" op="equ" val="0">
          <dgm:choose name="Name2">
            <dgm:if name="Name3" axis="ch ch" ptType="node node" st="2 1" cnt="1 0" func="cnt" op="equ" val="0">
              <dgm:layoutNode name="balance_00" styleLbl="alignAccFollowNode1">
                <dgm:varLst>
                  <dgm:bulletEnabled val="1"/>
                </dgm:varLst>
                <dgm:alg type="sp"/>
                <dgm:shape xmlns:r="http://schemas.openxmlformats.org/officeDocument/2006/relationships" type="rect" r:blip="">
                  <dgm:adjLst/>
                </dgm:shape>
                <dgm:presOf/>
                <dgm:constrLst/>
                <dgm:ruleLst/>
              </dgm:layoutNode>
            </dgm:if>
            <dgm:else name="Name4">
              <dgm:choose name="Name5">
                <dgm:if name="Name6" axis="ch ch" ptType="node node" st="2 1" cnt="1 0" func="cnt" op="equ" val="1">
                  <dgm:layoutNode name="balance_01" styleLbl="alignAccFollowNode1">
                    <dgm:varLst>
                      <dgm:bulletEnabled val="1"/>
                    </dgm:varLst>
                    <dgm:alg type="sp"/>
                    <dgm:shape xmlns:r="http://schemas.openxmlformats.org/officeDocument/2006/relationships" rot="4" type="rect" r:blip="">
                      <dgm:adjLst/>
                    </dgm:shape>
                    <dgm:presOf/>
                    <dgm:constrLst/>
                    <dgm:ruleLst/>
                  </dgm:layoutNode>
                  <dgm:layoutNode name="right_01_1" styleLbl="node1">
                    <dgm:varLst>
                      <dgm:bulletEnabled val="1"/>
                    </dgm:varLst>
                    <dgm:alg type="tx"/>
                    <dgm:shape xmlns:r="http://schemas.openxmlformats.org/officeDocument/2006/relationships" rot="4" type="roundRect" r:blip="">
                      <dgm:adjLst/>
                    </dgm:shape>
                    <dgm:presOf axis="ch ch desOrSelf" ptType="node node node" st="2 1 1" cnt="1 1 0"/>
                    <dgm:constrLst>
                      <dgm:constr type="lMarg" refType="primFontSz" fact="0.3"/>
                      <dgm:constr type="rMarg" refType="primFontSz" fact="0.3"/>
                      <dgm:constr type="tMarg" refType="primFontSz" fact="0.3"/>
                      <dgm:constr type="bMarg" refType="primFontSz" fact="0.3"/>
                    </dgm:constrLst>
                    <dgm:ruleLst>
                      <dgm:rule type="primFontSz" val="5" fact="NaN" max="NaN"/>
                    </dgm:ruleLst>
                  </dgm:layoutNode>
                </dgm:if>
                <dgm:else name="Name7">
                  <dgm:choose name="Name8">
                    <dgm:if name="Name9" axis="ch ch" ptType="node node" st="2 1" cnt="1 0" func="cnt" op="equ" val="2">
                      <dgm:layoutNode name="balance_02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rot="4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right_02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4" type="roundRect" r:blip="">
                          <dgm:adjLst/>
                        </dgm:shape>
                        <dgm:presOf axis="ch ch desOrSelf" ptType="node node node" st="2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right_02_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4" type="roundRect" r:blip="">
                          <dgm:adjLst/>
                        </dgm:shape>
                        <dgm:presOf axis="ch ch desOrSelf" ptType="node node node" st="2 2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10">
                      <dgm:choose name="Name11">
                        <dgm:if name="Name12" axis="ch ch" ptType="node node" st="2 1" cnt="1 0" func="cnt" op="equ" val="3">
                          <dgm:layoutNode name="balance_03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right_03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03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03_3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3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13">
                          <dgm:choose name="Name14">
                            <dgm:if name="Name15" axis="ch ch" ptType="node node" st="2 1" cnt="1 0" func="cnt" op="gte" val="4">
                              <dgm:layoutNode name="balance_04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04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4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4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16"/>
                          </dgm:choose>
                        </dgm:else>
                      </dgm:choose>
                    </dgm:else>
                  </dgm:choose>
                </dgm:else>
              </dgm:choose>
            </dgm:else>
          </dgm:choose>
        </dgm:if>
        <dgm:else name="Name17">
          <dgm:choose name="Name18">
            <dgm:if name="Name19" axis="ch ch" ptType="node node" st="1 1" cnt="1 0" func="cnt" op="equ" val="1">
              <dgm:choose name="Name20">
                <dgm:if name="Name21" axis="ch ch" ptType="node node" st="2 1" cnt="1 0" func="cnt" op="equ" val="0">
                  <dgm:layoutNode name="balance_10" styleLbl="alignAccFollowNode1">
                    <dgm:varLst>
                      <dgm:bulletEnabled val="1"/>
                    </dgm:varLst>
                    <dgm:alg type="sp"/>
                    <dgm:shape xmlns:r="http://schemas.openxmlformats.org/officeDocument/2006/relationships" rot="-4" type="rect" r:blip="">
                      <dgm:adjLst/>
                    </dgm:shape>
                    <dgm:presOf/>
                    <dgm:constrLst/>
                    <dgm:ruleLst/>
                  </dgm:layoutNode>
                  <dgm:layoutNode name="left_10_1" styleLbl="node1">
                    <dgm:varLst>
                      <dgm:bulletEnabled val="1"/>
                    </dgm:varLst>
                    <dgm:alg type="tx"/>
                    <dgm:shape xmlns:r="http://schemas.openxmlformats.org/officeDocument/2006/relationships" rot="-4" type="roundRect" r:blip="">
                      <dgm:adjLst/>
                    </dgm:shape>
                    <dgm:presOf axis="ch ch desOrSelf" ptType="node node node" st="1 1 1" cnt="1 1 0"/>
                    <dgm:constrLst>
                      <dgm:constr type="lMarg" refType="primFontSz" fact="0.3"/>
                      <dgm:constr type="rMarg" refType="primFontSz" fact="0.3"/>
                      <dgm:constr type="tMarg" refType="primFontSz" fact="0.3"/>
                      <dgm:constr type="bMarg" refType="primFontSz" fact="0.3"/>
                    </dgm:constrLst>
                    <dgm:ruleLst>
                      <dgm:rule type="primFontSz" val="5" fact="NaN" max="NaN"/>
                    </dgm:ruleLst>
                  </dgm:layoutNode>
                </dgm:if>
                <dgm:else name="Name22">
                  <dgm:choose name="Name23">
                    <dgm:if name="Name24" axis="ch ch" ptType="node node" st="2 1" cnt="1 0" func="cnt" op="equ" val="1">
                      <dgm:layoutNode name="balance_11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left_11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ch ch desOrSelf" ptType="node node node" st="1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right_11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ch ch desOrSelf" ptType="node node node" st="2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25">
                      <dgm:choose name="Name26">
                        <dgm:if name="Name27" axis="ch ch" ptType="node node" st="2 1" cnt="1 0" func="cnt" op="equ" val="2">
                          <dgm:layoutNode name="balance_12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right_12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12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12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28">
                          <dgm:choose name="Name29">
                            <dgm:if name="Name30" axis="ch ch" ptType="node node" st="2 1" cnt="1 0" func="cnt" op="equ" val="3">
                              <dgm:layoutNode name="balance_13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13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13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13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13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31">
                              <dgm:choose name="Name32">
                                <dgm:if name="Name33" axis="ch ch" ptType="node node" st="2 1" cnt="1 0" func="cnt" op="gte" val="4">
                                  <dgm:layoutNode name="balance_14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right_14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4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4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14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34"/>
                              </dgm:choose>
                            </dgm:else>
                          </dgm:choose>
                        </dgm:else>
                      </dgm:choose>
                    </dgm:else>
                  </dgm:choose>
                </dgm:else>
              </dgm:choose>
            </dgm:if>
            <dgm:else name="Name35">
              <dgm:choose name="Name36">
                <dgm:if name="Name37" axis="ch ch" ptType="node node" st="1 1" cnt="1 0" func="cnt" op="equ" val="2">
                  <dgm:choose name="Name38">
                    <dgm:if name="Name39" axis="ch ch" ptType="node node" st="2 1" cnt="1 0" func="cnt" op="equ" val="0">
                      <dgm:layoutNode name="balance_20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rot="-4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left_20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-4" type="roundRect" r:blip="">
                          <dgm:adjLst/>
                        </dgm:shape>
                        <dgm:presOf axis="ch ch desOrSelf" ptType="node node node" st="1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left_20_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-4" type="roundRect" r:blip="">
                          <dgm:adjLst/>
                        </dgm:shape>
                        <dgm:presOf axis="ch ch desOrSelf" ptType="node node node" st="1 2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40">
                      <dgm:choose name="Name41">
                        <dgm:if name="Name42" axis="ch ch" ptType="node node" st="2 1" cnt="1 0" func="cnt" op="equ" val="1">
                          <dgm:layoutNode name="balance_21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-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left_21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21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21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43">
                          <dgm:choose name="Name44">
                            <dgm:if name="Name45" axis="ch ch" ptType="node node" st="2 1" cnt="1 0" func="cnt" op="equ" val="2">
                              <dgm:layoutNode name="balance_22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22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22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22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22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46">
                              <dgm:choose name="Name47">
                                <dgm:if name="Name48" axis="ch ch" ptType="node node" st="2 1" cnt="1 0" func="cnt" op="equ" val="3">
                                  <dgm:layoutNode name="balance_23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right_23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23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23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23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23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49">
                                  <dgm:choose name="Name50">
                                    <dgm:if name="Name51" axis="ch ch" ptType="node node" st="2 1" cnt="1 0" func="cnt" op="gte" val="4">
                                      <dgm:layoutNode name="balance_24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rot="4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right_24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4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4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24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24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52"/>
                                  </dgm:choose>
                                </dgm:else>
                              </dgm:choose>
                            </dgm:else>
                          </dgm:choose>
                        </dgm:else>
                      </dgm:choose>
                    </dgm:else>
                  </dgm:choose>
                </dgm:if>
                <dgm:else name="Name53">
                  <dgm:choose name="Name54">
                    <dgm:if name="Name55" axis="ch ch" ptType="node node" st="1 1" cnt="1 0" func="cnt" op="equ" val="3">
                      <dgm:choose name="Name56">
                        <dgm:if name="Name57" axis="ch ch" ptType="node node" st="2 1" cnt="1 0" func="cnt" op="equ" val="0">
                          <dgm:layoutNode name="balance_30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-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left_30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30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30_3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3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58">
                          <dgm:choose name="Name59">
                            <dgm:if name="Name60" axis="ch ch" ptType="node node" st="2 1" cnt="1 0" func="cnt" op="equ" val="1">
                              <dgm:layoutNode name="balance_31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-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left_31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31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31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31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61">
                              <dgm:choose name="Name62">
                                <dgm:if name="Name63" axis="ch ch" ptType="node node" st="2 1" cnt="1 0" func="cnt" op="equ" val="2">
                                  <dgm:layoutNode name="balance_32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-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left_32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32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32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32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32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64">
                                  <dgm:choose name="Name65">
                                    <dgm:if name="Name66" axis="ch ch" ptType="node node" st="2 1" cnt="1 0" func="cnt" op="equ" val="3">
                                      <dgm:layoutNode name="balance_33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right_33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33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33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67">
                                      <dgm:choose name="Name68">
                                        <dgm:if name="Name69" axis="ch ch" ptType="node node" st="2 1" cnt="1 0" func="cnt" op="gte" val="4">
                                          <dgm:layoutNode name="balance_34" styleLbl="alignAccFollowNode1">
                                            <dgm:varLst>
                                              <dgm:bulletEnabled val="1"/>
                                            </dgm:varLst>
                                            <dgm:alg type="sp"/>
                                            <dgm:shape xmlns:r="http://schemas.openxmlformats.org/officeDocument/2006/relationships" rot="4" type="rect" r:blip="">
                                              <dgm:adjLst/>
                                            </dgm:shape>
                                            <dgm:presOf/>
                                            <dgm:constrLst/>
                                            <dgm:ruleLst/>
                                          </dgm:layoutNode>
                                          <dgm:layoutNode name="right_34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4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4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</dgm:if>
                                        <dgm:else name="Name70"/>
                                      </dgm:choose>
                                    </dgm:else>
                                  </dgm:choose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71">
                      <dgm:choose name="Name72">
                        <dgm:if name="Name73" axis="ch ch" ptType="node node" st="1 1" cnt="1 0" func="cnt" op="gte" val="4">
                          <dgm:choose name="Name74">
                            <dgm:if name="Name75" axis="ch ch" ptType="node node" st="2 1" cnt="1 0" func="cnt" op="equ" val="0">
                              <dgm:layoutNode name="balance_40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-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left_40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4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4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76">
                              <dgm:choose name="Name77">
                                <dgm:if name="Name78" axis="ch ch" ptType="node node" st="2 1" cnt="1 0" func="cnt" op="equ" val="1">
                                  <dgm:layoutNode name="balance_41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-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left_41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4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4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41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79">
                                  <dgm:choose name="Name80">
                                    <dgm:if name="Name81" axis="ch ch" ptType="node node" st="2 1" cnt="1 0" func="cnt" op="equ" val="2">
                                      <dgm:layoutNode name="balance_42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rot="-4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left_42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4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4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42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42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82">
                                      <dgm:choose name="Name83">
                                        <dgm:if name="Name84" axis="ch ch" ptType="node node" st="2 1" cnt="1 0" func="cnt" op="equ" val="3">
                                          <dgm:layoutNode name="balance_43" styleLbl="alignAccFollowNode1">
                                            <dgm:varLst>
                                              <dgm:bulletEnabled val="1"/>
                                            </dgm:varLst>
                                            <dgm:alg type="sp"/>
                                            <dgm:shape xmlns:r="http://schemas.openxmlformats.org/officeDocument/2006/relationships" rot="-4" type="rect" r:blip="">
                                              <dgm:adjLst/>
                                            </dgm:shape>
                                            <dgm:presOf/>
                                            <dgm:constrLst/>
                                            <dgm:ruleLst/>
                                          </dgm:layoutNode>
                                          <dgm:layoutNode name="left_43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4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4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</dgm:if>
                                        <dgm:else name="Name85">
                                          <dgm:choose name="Name86">
                                            <dgm:if name="Name87" axis="ch ch" ptType="node node" st="2 1" cnt="1 0" func="cnt" op="gte" val="4">
                                              <dgm:layoutNode name="balance_44" styleLbl="alignAccFollowNode1">
                                                <dgm:varLst>
                                                  <dgm:bulletEnabled val="1"/>
                                                </dgm:varLst>
                                                <dgm:alg type="sp"/>
                                                <dgm:shape xmlns:r="http://schemas.openxmlformats.org/officeDocument/2006/relationships" type="rect" r:blip="">
                                                  <dgm:adjLst/>
                                                </dgm:shape>
                                                <dgm:presOf/>
                                                <dgm:constrLst/>
                                                <dgm:ruleLst/>
                                              </dgm:layoutNode>
                                              <dgm:layoutNode name="right_44_1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1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2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2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3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3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4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4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1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1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2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2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3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3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4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4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</dgm:if>
                                            <dgm:else name="Name88"/>
                                          </dgm:choose>
                                        </dgm:else>
                                      </dgm:choose>
                                    </dgm:else>
                                  </dgm:choose>
                                </dgm:else>
                              </dgm:choose>
                            </dgm:else>
                          </dgm:choose>
                        </dgm:if>
                        <dgm:else name="Name89"/>
                      </dgm:choose>
                    </dgm:else>
                  </dgm:choose>
                </dgm:else>
              </dgm:choose>
            </dgm:else>
          </dgm:choose>
        </dgm:else>
      </dgm:choose>
    </dgm:layoutNod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matrix1">
  <dgm:title val=""/>
  <dgm:desc val=""/>
  <dgm:catLst>
    <dgm:cat type="matrix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clrData>
  <dgm:layoutNode name="diagram">
    <dgm:varLst>
      <dgm:chMax val="1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ctrX" for="ch" forName="matrix" refType="w" fact="0.5"/>
      <dgm:constr type="ctrY" for="ch" forName="matrix" refType="h" fact="0.5"/>
      <dgm:constr type="w" for="ch" forName="matrix" refType="w"/>
      <dgm:constr type="h" for="ch" forName="matrix" refType="h"/>
      <dgm:constr type="ctrX" for="ch" forName="centerTile" refType="w" fact="0.5"/>
      <dgm:constr type="ctrY" for="ch" forName="centerTile" refType="h" fact="0.5"/>
      <dgm:constr type="w" for="ch" forName="centerTile" refType="w" fact="0.3"/>
      <dgm:constr type="h" for="ch" forName="centerTile" refType="h" fact="0.25"/>
      <dgm:constr type="primFontSz" for="des" ptType="node" op="equ" val="65"/>
    </dgm:constrLst>
    <dgm:ruleLst/>
    <dgm:choose name="Name0">
      <dgm:if name="Name1" axis="ch" ptType="node" func="cnt" op="gte" val="1">
        <dgm:layoutNode name="matrix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tile1"/>
            <dgm:constr type="t" for="ch" forName="tile1"/>
            <dgm:constr type="r" for="ch" forName="tile1" refType="w" fact="0.5"/>
            <dgm:constr type="b" for="ch" forName="tile1" refType="h" fact="0.5"/>
            <dgm:constr type="l" for="ch" forName="tile1text" refType="l" refFor="ch" refForName="tile1"/>
            <dgm:constr type="t" for="ch" forName="tile1text" refType="t" refFor="ch" refForName="tile1"/>
            <dgm:constr type="w" for="ch" forName="tile1text" refType="w" refFor="ch" refForName="tile1"/>
            <dgm:constr type="h" for="ch" forName="tile1text" refType="h" refFor="ch" refForName="tile1" fact="0.75"/>
            <dgm:constr type="r" for="ch" forName="tile2" refType="w"/>
            <dgm:constr type="t" for="ch" forName="tile2"/>
            <dgm:constr type="l" for="ch" forName="tile2" refType="w" fact="0.5"/>
            <dgm:constr type="b" for="ch" forName="tile2" refType="h" fact="0.5"/>
            <dgm:constr type="r" for="ch" forName="tile2text" refType="r" refFor="ch" refForName="tile2"/>
            <dgm:constr type="t" for="ch" forName="tile2text" refType="t" refFor="ch" refForName="tile2"/>
            <dgm:constr type="w" for="ch" forName="tile2text" refType="w" refFor="ch" refForName="tile2"/>
            <dgm:constr type="h" for="ch" forName="tile2text" refType="h" refFor="ch" refForName="tile2" fact="0.75"/>
            <dgm:constr type="l" for="ch" forName="tile3"/>
            <dgm:constr type="b" for="ch" forName="tile3" refType="h"/>
            <dgm:constr type="r" for="ch" forName="tile3" refType="w" fact="0.5"/>
            <dgm:constr type="t" for="ch" forName="tile3" refType="h" fact="0.5"/>
            <dgm:constr type="l" for="ch" forName="tile3text" refType="l" refFor="ch" refForName="tile3"/>
            <dgm:constr type="b" for="ch" forName="tile3text" refType="b" refFor="ch" refForName="tile3"/>
            <dgm:constr type="w" for="ch" forName="tile3text" refType="w" refFor="ch" refForName="tile3"/>
            <dgm:constr type="h" for="ch" forName="tile3text" refType="h" refFor="ch" refForName="tile3" fact="0.75"/>
            <dgm:constr type="r" for="ch" forName="tile4" refType="w"/>
            <dgm:constr type="b" for="ch" forName="tile4" refType="h"/>
            <dgm:constr type="l" for="ch" forName="tile4" refType="w" fact="0.5"/>
            <dgm:constr type="t" for="ch" forName="tile4" refType="h" fact="0.5"/>
            <dgm:constr type="r" for="ch" forName="tile4text" refType="r" refFor="ch" refForName="tile4"/>
            <dgm:constr type="b" for="ch" forName="tile4text" refType="b" refFor="ch" refForName="tile4"/>
            <dgm:constr type="w" for="ch" forName="tile4text" refType="w" refFor="ch" refForName="tile4"/>
            <dgm:constr type="h" for="ch" forName="tile4text" refType="h" refFor="ch" refForName="tile4" fact="0.75"/>
          </dgm:constrLst>
          <dgm:ruleLst/>
          <dgm:layoutNode name="tile1" styleLbl="node1">
            <dgm:alg type="sp"/>
            <dgm:shape xmlns:r="http://schemas.openxmlformats.org/officeDocument/2006/relationships" rot="270" type="round1Rect" r:blip="">
              <dgm:adjLst/>
            </dgm:shape>
            <dgm:choose name="Name2">
              <dgm:if name="Name3" func="var" arg="dir" op="equ" val="norm">
                <dgm:presOf axis="ch ch desOrSelf" ptType="node node node" st="1 1 1" cnt="1 1 0"/>
              </dgm:if>
              <dgm:else name="Name4">
                <dgm:presOf axis="ch ch desOrSelf" ptType="node node node" st="1 2 1" cnt="1 1 0"/>
              </dgm:else>
            </dgm:choose>
            <dgm:constrLst/>
            <dgm:ruleLst/>
          </dgm:layoutNode>
          <dgm:layoutNode name="tile1text" styleLbl="node1">
            <dgm:varLst>
              <dgm:chMax val="0"/>
              <dgm:chPref val="0"/>
              <dgm:bulletEnabled val="1"/>
            </dgm:varLst>
            <dgm:choose name="Name5">
              <dgm:if name="Name6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7">
                <dgm:alg type="tx"/>
              </dgm:else>
            </dgm:choose>
            <dgm:shape xmlns:r="http://schemas.openxmlformats.org/officeDocument/2006/relationships" rot="270" type="rect" r:blip="" hideGeom="1">
              <dgm:adjLst>
                <dgm:adj idx="1" val="0.2"/>
              </dgm:adjLst>
            </dgm:shape>
            <dgm:choose name="Name8">
              <dgm:if name="Name9" func="var" arg="dir" op="equ" val="norm">
                <dgm:presOf axis="ch ch desOrSelf" ptType="node node node" st="1 1 1" cnt="1 1 0"/>
              </dgm:if>
              <dgm:else name="Name10">
                <dgm:presOf axis="ch ch desOrSelf" ptType="node node node" st="1 2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2" styleLbl="node1">
            <dgm:alg type="sp"/>
            <dgm:shape xmlns:r="http://schemas.openxmlformats.org/officeDocument/2006/relationships" type="round1Rect" r:blip="">
              <dgm:adjLst/>
            </dgm:shape>
            <dgm:choose name="Name11">
              <dgm:if name="Name12" func="var" arg="dir" op="equ" val="norm">
                <dgm:presOf axis="ch ch desOrSelf" ptType="node node node" st="1 2 1" cnt="1 1 0"/>
              </dgm:if>
              <dgm:else name="Name13">
                <dgm:presOf axis="ch ch desOrSelf" ptType="node node node" st="1 1 1" cnt="1 1 0"/>
              </dgm:else>
            </dgm:choose>
            <dgm:constrLst/>
            <dgm:ruleLst/>
          </dgm:layoutNode>
          <dgm:layoutNode name="tile2text" styleLbl="node1">
            <dgm:varLst>
              <dgm:chMax val="0"/>
              <dgm:chPref val="0"/>
              <dgm:bulletEnabled val="1"/>
            </dgm:varLst>
            <dgm:choose name="Name14">
              <dgm:if name="Name15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16">
                <dgm:alg type="tx"/>
              </dgm:else>
            </dgm:choose>
            <dgm:shape xmlns:r="http://schemas.openxmlformats.org/officeDocument/2006/relationships" type="rect" r:blip="" hideGeom="1">
              <dgm:adjLst/>
            </dgm:shape>
            <dgm:choose name="Name17">
              <dgm:if name="Name18" func="var" arg="dir" op="equ" val="norm">
                <dgm:presOf axis="ch ch desOrSelf" ptType="node node node" st="1 2 1" cnt="1 1 0"/>
              </dgm:if>
              <dgm:else name="Name19">
                <dgm:presOf axis="ch ch desOrSelf" ptType="node node node" st="1 1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3" styleLbl="node1">
            <dgm:alg type="sp"/>
            <dgm:shape xmlns:r="http://schemas.openxmlformats.org/officeDocument/2006/relationships" rot="180" type="round1Rect" r:blip="">
              <dgm:adjLst/>
            </dgm:shape>
            <dgm:choose name="Name20">
              <dgm:if name="Name21" func="var" arg="dir" op="equ" val="norm">
                <dgm:presOf axis="ch ch desOrSelf" ptType="node node node" st="1 3 1" cnt="1 1 0"/>
              </dgm:if>
              <dgm:else name="Name22">
                <dgm:presOf axis="ch ch desOrSelf" ptType="node node node" st="1 4 1" cnt="1 1 0"/>
              </dgm:else>
            </dgm:choose>
            <dgm:constrLst/>
            <dgm:ruleLst/>
          </dgm:layoutNode>
          <dgm:layoutNode name="tile3text" styleLbl="node1">
            <dgm:varLst>
              <dgm:chMax val="0"/>
              <dgm:chPref val="0"/>
              <dgm:bulletEnabled val="1"/>
            </dgm:varLst>
            <dgm:choose name="Name23">
              <dgm:if name="Name24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25">
                <dgm:alg type="tx"/>
              </dgm:else>
            </dgm:choose>
            <dgm:shape xmlns:r="http://schemas.openxmlformats.org/officeDocument/2006/relationships" rot="180" type="rect" r:blip="" hideGeom="1">
              <dgm:adjLst/>
            </dgm:shape>
            <dgm:choose name="Name26">
              <dgm:if name="Name27" func="var" arg="dir" op="equ" val="norm">
                <dgm:presOf axis="ch ch desOrSelf" ptType="node node node" st="1 3 1" cnt="1 1 0"/>
              </dgm:if>
              <dgm:else name="Name28">
                <dgm:presOf axis="ch ch desOrSelf" ptType="node node node" st="1 4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4" styleLbl="node1">
            <dgm:alg type="sp"/>
            <dgm:shape xmlns:r="http://schemas.openxmlformats.org/officeDocument/2006/relationships" rot="90" type="round1Rect" r:blip="">
              <dgm:adjLst/>
            </dgm:shape>
            <dgm:choose name="Name29">
              <dgm:if name="Name30" func="var" arg="dir" op="equ" val="norm">
                <dgm:presOf axis="ch ch desOrSelf" ptType="node node node" st="1 4 1" cnt="1 1 0"/>
              </dgm:if>
              <dgm:else name="Name31">
                <dgm:presOf axis="ch ch desOrSelf" ptType="node node node" st="1 3 1" cnt="1 1 0"/>
              </dgm:else>
            </dgm:choose>
            <dgm:constrLst/>
            <dgm:ruleLst/>
          </dgm:layoutNode>
          <dgm:layoutNode name="tile4text" styleLbl="node1">
            <dgm:varLst>
              <dgm:chMax val="0"/>
              <dgm:chPref val="0"/>
              <dgm:bulletEnabled val="1"/>
            </dgm:varLst>
            <dgm:choose name="Name32">
              <dgm:if name="Name33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34">
                <dgm:alg type="tx"/>
              </dgm:else>
            </dgm:choose>
            <dgm:shape xmlns:r="http://schemas.openxmlformats.org/officeDocument/2006/relationships" rot="90" type="rect" r:blip="" hideGeom="1">
              <dgm:adjLst/>
            </dgm:shape>
            <dgm:choose name="Name35">
              <dgm:if name="Name36" func="var" arg="dir" op="equ" val="norm">
                <dgm:presOf axis="ch ch desOrSelf" ptType="node node node" st="1 4 1" cnt="1 1 0"/>
              </dgm:if>
              <dgm:else name="Name37">
                <dgm:presOf axis="ch ch desOrSelf" ptType="node node node" st="1 3 1" cnt="1 1 0"/>
              </dgm:else>
            </dgm:choose>
            <dgm:constrLst/>
            <dgm:ruleLst>
              <dgm:rule type="primFontSz" val="5" fact="NaN" max="NaN"/>
            </dgm:ruleLst>
          </dgm:layoutNode>
        </dgm:layoutNode>
        <dgm:layoutNode name="centerTile" styleLbl="fgShp">
          <dgm:varLst>
            <dgm:chMax val="0"/>
            <dgm:chPref val="0"/>
          </dgm:varLst>
          <dgm:alg type="tx"/>
          <dgm:shape xmlns:r="http://schemas.openxmlformats.org/officeDocument/2006/relationships" type="roundRect" r:blip="">
            <dgm:adjLst/>
          </dgm:shape>
          <dgm:presOf axis="ch" ptType="node" cnt="1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8"/>
    </dgm:choose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diagrams.loki3.com/BracketList+Icon">
  <dgm:title val="Список с вертикальной скобкой"/>
  <dgm:desc val="Служит для отображения сгруппированных блоков данных.  Хорошо подходит для размещения большого количества текста уровня 2."/>
  <dgm:catLst>
    <dgm:cat type="list" pri="4110"/>
    <dgm:cat type="officeonline" pri="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3" srcId="0" destId="1" srcOrd="0" destOrd="0"/>
        <dgm:cxn modelId="4" srcId="1" destId="11" srcOrd="0" destOrd="0"/>
        <dgm:cxn modelId="5" srcId="0" destId="2" srcOrd="0" destOrd="0"/>
        <dgm:cxn modelId="6" srcId="2" destId="21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V" refType="primFontSz" refFor="des" refForName="parTx" fact="0.1"/>
      <dgm:constr type="primFontSz" for="des" forName="parTx" val="65"/>
      <dgm:constr type="primFontSz" for="des" forName="desTx" refType="primFontSz" refFor="des" refForName="parTx"/>
      <dgm:constr type="h" for="des" forName="parTx" refType="primFontSz" refFor="des" refForName="parTx" fact="0.55"/>
      <dgm:constr type="h" for="des" forName="bracket" refType="primFontSz" refFor="des" refForName="parTx" fact="0.55"/>
      <dgm:constr type="h" for="des" forName="desTx" refType="primFontSz" refFor="des" refForName="parTx" fact="0.55"/>
    </dgm:constrLst>
    <dgm:ruleLst>
      <dgm:rule type="primFontSz" for="des" forName="parTx" val="5" fact="NaN" max="NaN"/>
    </dgm:ruleLst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Tx" refType="w" fact="0.25"/>
          <dgm:constr type="w" for="ch" forName="bracket" refType="w" fact="0.05"/>
          <dgm:constr type="w" for="ch" forName="spH" refType="w" fact="0.02"/>
          <dgm:constr type="w" for="ch" forName="desTx" refType="w" fact="0.68"/>
          <dgm:constr type="h" for="ch" forName="bracket" refType="h" refFor="ch" refForName="desTx" op="gte"/>
          <dgm:constr type="h" for="ch" forName="bracket" refType="h" refFor="ch" refForName="parTx" op="gte"/>
          <dgm:constr type="h" for="ch" forName="desTx" refType="h" refFor="ch" refForName="parTx" op="gte"/>
        </dgm:constrLst>
        <dgm:ruleLst/>
        <dgm:layoutNode name="parTx" styleLbl="revTx">
          <dgm:varLst>
            <dgm:chMax val="1"/>
            <dgm:bulletEnabled val="1"/>
          </dgm:varLst>
          <dgm:choose name="Name8">
            <dgm:if name="Name9" func="var" arg="dir" op="equ" val="norm">
              <dgm:alg type="tx">
                <dgm:param type="parTxLTRAlign" val="r"/>
              </dgm:alg>
            </dgm:if>
            <dgm:else name="Name10">
              <dgm:alg type="tx">
                <dgm:param type="parTxLTRAlign" val="l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tMarg" refType="primFontSz" fact="0.2"/>
            <dgm:constr type="bMarg" refType="primFontSz" fact="0.2"/>
          </dgm:constrLst>
          <dgm:ruleLst>
            <dgm:rule type="h" val="INF" fact="NaN" max="NaN"/>
          </dgm:ruleLst>
        </dgm:layoutNode>
        <dgm:layoutNode name="bracket" styleLbl="parChTrans1D1">
          <dgm:alg type="sp"/>
          <dgm:choose name="Name11">
            <dgm:if name="Name12" func="var" arg="dir" op="equ" val="norm">
              <dgm:shape xmlns:r="http://schemas.openxmlformats.org/officeDocument/2006/relationships" type="leftBrace" r:blip="">
                <dgm:adjLst>
                  <dgm:adj idx="1" val="0.35"/>
                </dgm:adjLst>
              </dgm:shape>
            </dgm:if>
            <dgm:else name="Name13">
              <dgm:shape xmlns:r="http://schemas.openxmlformats.org/officeDocument/2006/relationships" rot="180" type="leftBrace" r:blip="">
                <dgm:adjLst>
                  <dgm:adj idx="1" val="0.35"/>
                </dgm:adjLst>
              </dgm:shape>
            </dgm:else>
          </dgm:choose>
          <dgm:presOf/>
        </dgm:layoutNode>
        <dgm:layoutNode name="spH">
          <dgm:alg type="sp"/>
        </dgm:layoutNode>
        <dgm:choose name="Name14">
          <dgm:if name="Name15" axis="ch" ptType="node" func="cnt" op="gte" val="1">
            <dgm:layoutNode name="desTx" styleLbl="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secFontSz" refType="primFontSz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h" val="INF" fact="NaN" max="NaN"/>
              </dgm:ruleLst>
            </dgm:layoutNode>
          </dgm:if>
          <dgm:else name="Name16"/>
        </dgm:choose>
      </dgm:layoutNode>
      <dgm:forEach name="Name17" axis="followSib" ptType="sibTrans" cnt="1">
        <dgm:layoutNode name="spV">
          <dgm:alg type="sp"/>
        </dgm:layoutNode>
      </dgm:forEach>
    </dgm:forEach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diagrams.loki3.com/BracketList+Icon">
  <dgm:title val="Список с вертикальной скобкой"/>
  <dgm:desc val="Служит для отображения сгруппированных блоков данных.  Хорошо подходит для размещения большого количества текста уровня 2."/>
  <dgm:catLst>
    <dgm:cat type="list" pri="4110"/>
    <dgm:cat type="officeonline" pri="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3" srcId="0" destId="1" srcOrd="0" destOrd="0"/>
        <dgm:cxn modelId="4" srcId="1" destId="11" srcOrd="0" destOrd="0"/>
        <dgm:cxn modelId="5" srcId="0" destId="2" srcOrd="0" destOrd="0"/>
        <dgm:cxn modelId="6" srcId="2" destId="21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V" refType="primFontSz" refFor="des" refForName="parTx" fact="0.1"/>
      <dgm:constr type="primFontSz" for="des" forName="parTx" val="65"/>
      <dgm:constr type="primFontSz" for="des" forName="desTx" refType="primFontSz" refFor="des" refForName="parTx"/>
      <dgm:constr type="h" for="des" forName="parTx" refType="primFontSz" refFor="des" refForName="parTx" fact="0.55"/>
      <dgm:constr type="h" for="des" forName="bracket" refType="primFontSz" refFor="des" refForName="parTx" fact="0.55"/>
      <dgm:constr type="h" for="des" forName="desTx" refType="primFontSz" refFor="des" refForName="parTx" fact="0.55"/>
    </dgm:constrLst>
    <dgm:ruleLst>
      <dgm:rule type="primFontSz" for="des" forName="parTx" val="5" fact="NaN" max="NaN"/>
    </dgm:ruleLst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Tx" refType="w" fact="0.25"/>
          <dgm:constr type="w" for="ch" forName="bracket" refType="w" fact="0.05"/>
          <dgm:constr type="w" for="ch" forName="spH" refType="w" fact="0.02"/>
          <dgm:constr type="w" for="ch" forName="desTx" refType="w" fact="0.68"/>
          <dgm:constr type="h" for="ch" forName="bracket" refType="h" refFor="ch" refForName="desTx" op="gte"/>
          <dgm:constr type="h" for="ch" forName="bracket" refType="h" refFor="ch" refForName="parTx" op="gte"/>
          <dgm:constr type="h" for="ch" forName="desTx" refType="h" refFor="ch" refForName="parTx" op="gte"/>
        </dgm:constrLst>
        <dgm:ruleLst/>
        <dgm:layoutNode name="parTx" styleLbl="revTx">
          <dgm:varLst>
            <dgm:chMax val="1"/>
            <dgm:bulletEnabled val="1"/>
          </dgm:varLst>
          <dgm:choose name="Name8">
            <dgm:if name="Name9" func="var" arg="dir" op="equ" val="norm">
              <dgm:alg type="tx">
                <dgm:param type="parTxLTRAlign" val="r"/>
              </dgm:alg>
            </dgm:if>
            <dgm:else name="Name10">
              <dgm:alg type="tx">
                <dgm:param type="parTxLTRAlign" val="l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tMarg" refType="primFontSz" fact="0.2"/>
            <dgm:constr type="bMarg" refType="primFontSz" fact="0.2"/>
          </dgm:constrLst>
          <dgm:ruleLst>
            <dgm:rule type="h" val="INF" fact="NaN" max="NaN"/>
          </dgm:ruleLst>
        </dgm:layoutNode>
        <dgm:layoutNode name="bracket" styleLbl="parChTrans1D1">
          <dgm:alg type="sp"/>
          <dgm:choose name="Name11">
            <dgm:if name="Name12" func="var" arg="dir" op="equ" val="norm">
              <dgm:shape xmlns:r="http://schemas.openxmlformats.org/officeDocument/2006/relationships" type="leftBrace" r:blip="">
                <dgm:adjLst>
                  <dgm:adj idx="1" val="0.35"/>
                </dgm:adjLst>
              </dgm:shape>
            </dgm:if>
            <dgm:else name="Name13">
              <dgm:shape xmlns:r="http://schemas.openxmlformats.org/officeDocument/2006/relationships" rot="180" type="leftBrace" r:blip="">
                <dgm:adjLst>
                  <dgm:adj idx="1" val="0.35"/>
                </dgm:adjLst>
              </dgm:shape>
            </dgm:else>
          </dgm:choose>
          <dgm:presOf/>
        </dgm:layoutNode>
        <dgm:layoutNode name="spH">
          <dgm:alg type="sp"/>
        </dgm:layoutNode>
        <dgm:choose name="Name14">
          <dgm:if name="Name15" axis="ch" ptType="node" func="cnt" op="gte" val="1">
            <dgm:layoutNode name="desTx" styleLbl="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secFontSz" refType="primFontSz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h" val="INF" fact="NaN" max="NaN"/>
              </dgm:ruleLst>
            </dgm:layoutNode>
          </dgm:if>
          <dgm:else name="Name16"/>
        </dgm:choose>
      </dgm:layoutNode>
      <dgm:forEach name="Name17" axis="followSib" ptType="sibTrans" cnt="1">
        <dgm:layoutNode name="spV">
          <dgm:alg type="sp"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ycle4">
  <dgm:title val=""/>
  <dgm:desc val=""/>
  <dgm:catLst>
    <dgm:cat type="relationship" pri="26000"/>
    <dgm:cat type="cycle" pri="13000"/>
    <dgm:cat type="matrix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cycleMatrixDiagram">
    <dgm:varLst>
      <dgm:chMax val="1"/>
      <dgm:dir/>
      <dgm:animLvl val="lvl"/>
      <dgm:resizeHandles val="exact"/>
    </dgm:varLst>
    <dgm:alg type="composite">
      <dgm:param type="ar" val="1.3"/>
    </dgm:alg>
    <dgm:shape xmlns:r="http://schemas.openxmlformats.org/officeDocument/2006/relationships" r:blip="">
      <dgm:adjLst/>
    </dgm:shape>
    <dgm:presOf/>
    <dgm:constrLst>
      <dgm:constr type="w" for="ch" forName="children" refType="w"/>
      <dgm:constr type="h" for="ch" forName="children" refType="w" refFor="ch" refForName="children" fact="0.77"/>
      <dgm:constr type="ctrX" for="ch" forName="children" refType="w" fact="0.5"/>
      <dgm:constr type="ctrY" for="ch" forName="children" refType="h" fact="0.5"/>
      <dgm:constr type="w" for="ch" forName="circle" refType="w"/>
      <dgm:constr type="h" for="ch" forName="circle" refType="h"/>
      <dgm:constr type="ctrX" for="ch" forName="circle" refType="w" fact="0.5"/>
      <dgm:constr type="ctrY" for="ch" forName="circle" refType="h" fact="0.5"/>
      <dgm:constr type="w" for="ch" forName="center1" refType="w" fact="0.115"/>
      <dgm:constr type="h" for="ch" forName="center1" refType="w" fact="0.1"/>
      <dgm:constr type="ctrX" for="ch" forName="center1" refType="w" fact="0.5"/>
      <dgm:constr type="ctrY" for="ch" forName="center1" refType="h" fact="0.475"/>
      <dgm:constr type="w" for="ch" forName="center2" refType="w" fact="0.115"/>
      <dgm:constr type="h" for="ch" forName="center2" refType="w" fact="0.1"/>
      <dgm:constr type="ctrX" for="ch" forName="center2" refType="w" fact="0.5"/>
      <dgm:constr type="ctrY" for="ch" forName="center2" refType="h" fact="0.525"/>
    </dgm:constrLst>
    <dgm:ruleLst/>
    <dgm:choose name="Name0">
      <dgm:if name="Name1" axis="ch" ptType="node" func="cnt" op="gte" val="1">
        <dgm:layoutNode name="children">
          <dgm:alg type="composite">
            <dgm:param type="ar" val="1.3"/>
          </dgm:alg>
          <dgm:shape xmlns:r="http://schemas.openxmlformats.org/officeDocument/2006/relationships" r:blip="">
            <dgm:adjLst/>
          </dgm:shape>
          <dgm:presOf/>
          <dgm:choose name="Name2">
            <dgm:if name="Name3" func="var" arg="dir" op="equ" val="norm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l" for="ch" forName="child1group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r" for="ch" forName="child2group" refType="w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r" for="ch" forName="child3group" refType="w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l" for="ch" forName="child4group"/>
              </dgm:constrLst>
            </dgm:if>
            <dgm:else name="Name4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r" for="ch" forName="child1group" refType="w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l" for="ch" forName="child2group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l" for="ch" forName="child3group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r" for="ch" forName="child4group" refType="w"/>
              </dgm:constrLst>
            </dgm:else>
          </dgm:choose>
          <dgm:ruleLst/>
          <dgm:choose name="Name5">
            <dgm:if name="Name6" axis="ch ch" ptType="node node" st="1 1" cnt="1 0" func="cnt" op="gte" val="1">
              <dgm:layoutNode name="child1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7">
                  <dgm:if name="Name8" func="var" arg="dir" op="equ" val="norm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l" for="ch" forName="child1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l" for="ch" forName="child1Text"/>
                    </dgm:constrLst>
                  </dgm:if>
                  <dgm:else name="Name9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r" for="ch" forName="child1" refType="w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r" for="ch" forName="child1Text" refType="w"/>
                    </dgm:constrLst>
                  </dgm:else>
                </dgm:choose>
                <dgm:ruleLst/>
                <dgm:layoutNode name="child1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1 1" cnt="1 0"/>
                  <dgm:constrLst/>
                  <dgm:ruleLst/>
                </dgm:layoutNode>
                <dgm:layoutNode name="child1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1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0"/>
          </dgm:choose>
          <dgm:choose name="Name11">
            <dgm:if name="Name12" axis="ch ch" ptType="node node" st="2 1" cnt="1 0" func="cnt" op="gte" val="1">
              <dgm:layoutNode name="child2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choose name="Name13">
                  <dgm:if name="Name14" func="var" arg="dir" op="equ" val="norm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r" for="ch" forName="child2" refType="w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r" for="ch" forName="child2Text" refType="w"/>
                    </dgm:constrLst>
                  </dgm:if>
                  <dgm:else name="Name15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l" for="ch" forName="child2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l" for="ch" forName="child2Text"/>
                    </dgm:constrLst>
                  </dgm:else>
                </dgm:choose>
                <dgm:ruleLst/>
                <dgm:layoutNode name="child2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2 1" cnt="1 0"/>
                  <dgm:constrLst/>
                  <dgm:ruleLst/>
                </dgm:layoutNode>
                <dgm:layoutNode name="child2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2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6"/>
          </dgm:choose>
          <dgm:choose name="Name17">
            <dgm:if name="Name18" axis="ch ch" ptType="node node" st="3 1" cnt="1 0" func="cnt" op="gte" val="1">
              <dgm:layoutNode name="child3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19">
                  <dgm:if name="Name20" func="var" arg="dir" op="equ" val="norm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r" for="ch" forName="child3" refType="w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r" for="ch" forName="child3Text" refType="w"/>
                    </dgm:constrLst>
                  </dgm:if>
                  <dgm:else name="Name21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l" for="ch" forName="child3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l" for="ch" forName="child3Text"/>
                    </dgm:constrLst>
                  </dgm:else>
                </dgm:choose>
                <dgm:ruleLst/>
                <dgm:layoutNode name="child3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3 1" cnt="1 0"/>
                  <dgm:constrLst/>
                  <dgm:ruleLst/>
                </dgm:layoutNode>
                <dgm:layoutNode name="child3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3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2"/>
          </dgm:choose>
          <dgm:choose name="Name23">
            <dgm:if name="Name24" axis="ch ch" ptType="node node" st="4 1" cnt="1 0" func="cnt" op="gte" val="1">
              <dgm:layoutNode name="child4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25">
                  <dgm:if name="Name26" func="var" arg="dir" op="equ" val="norm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l" for="ch" forName="child4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l" for="ch" forName="child4Text"/>
                    </dgm:constrLst>
                  </dgm:if>
                  <dgm:else name="Name27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r" for="ch" forName="child4" refType="w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r" for="ch" forName="child4Text" refType="w"/>
                    </dgm:constrLst>
                  </dgm:else>
                </dgm:choose>
                <dgm:ruleLst/>
                <dgm:layoutNode name="child4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4 1" cnt="1 0"/>
                  <dgm:constrLst/>
                  <dgm:ruleLst/>
                </dgm:layoutNode>
                <dgm:layoutNode name="child4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4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8"/>
          </dgm:choose>
          <dgm:layoutNode name="child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ircle">
          <dgm:alg type="composite">
            <dgm:param type="ar" val="1"/>
          </dgm:alg>
          <dgm:shape xmlns:r="http://schemas.openxmlformats.org/officeDocument/2006/relationships" r:blip="">
            <dgm:adjLst/>
          </dgm:shape>
          <dgm:presOf/>
          <dgm:choose name="Name29">
            <dgm:if name="Name30" func="var" arg="dir" op="equ" val="norm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r" for="ch" forName="quadrant1" refType="w" fact="0.5"/>
                <dgm:constr type="rOff" for="ch" forName="quadrant1" refType="w" fact="-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l" for="ch" forName="quadrant2" refType="w" fact="0.5"/>
                <dgm:constr type="lOff" for="ch" forName="quadrant2" refType="w" fact="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l" for="ch" forName="quadrant3" refType="w" fact="0.5"/>
                <dgm:constr type="lOff" for="ch" forName="quadrant3" refType="w" fact="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r" for="ch" forName="quadrant4" refType="w" fact="0.5"/>
                <dgm:constr type="rOff" for="ch" forName="quadrant4" refType="w" fact="-0.01"/>
              </dgm:constrLst>
            </dgm:if>
            <dgm:else name="Name31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l" for="ch" forName="quadrant1" refType="w" fact="0.5"/>
                <dgm:constr type="lOff" for="ch" forName="quadrant1" refType="w" fact="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r" for="ch" forName="quadrant2" refType="w" fact="0.5"/>
                <dgm:constr type="rOff" for="ch" forName="quadrant2" refType="w" fact="-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r" for="ch" forName="quadrant3" refType="w" fact="0.5"/>
                <dgm:constr type="rOff" for="ch" forName="quadrant3" refType="w" fact="-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l" for="ch" forName="quadrant4" refType="w" fact="0.5"/>
                <dgm:constr type="lOff" for="ch" forName="quadrant4" refType="w" fact="0.01"/>
              </dgm:constrLst>
            </dgm:else>
          </dgm:choose>
          <dgm:ruleLst/>
          <dgm:layoutNode name="quadrant1" styleLbl="node1">
            <dgm:varLst>
              <dgm:chMax val="1"/>
              <dgm:bulletEnabled val="1"/>
            </dgm:varLst>
            <dgm:alg type="tx"/>
            <dgm:choose name="Name32">
              <dgm:if name="Name33" func="var" arg="dir" op="equ" val="norm">
                <dgm:shape xmlns:r="http://schemas.openxmlformats.org/officeDocument/2006/relationships" type="pieWedge" r:blip="">
                  <dgm:adjLst/>
                </dgm:shape>
              </dgm:if>
              <dgm:else name="Name34">
                <dgm:shape xmlns:r="http://schemas.openxmlformats.org/officeDocument/2006/relationships" rot="90" type="pieWedge" r:blip="">
                  <dgm:adjLst/>
                </dgm:shape>
              </dgm:else>
            </dgm:choose>
            <dgm:presOf axis="ch" ptType="node" cnt="1"/>
            <dgm:constrLst/>
            <dgm:ruleLst>
              <dgm:rule type="primFontSz" val="5" fact="NaN" max="NaN"/>
            </dgm:ruleLst>
          </dgm:layoutNode>
          <dgm:layoutNode name="quadrant2" styleLbl="node1">
            <dgm:varLst>
              <dgm:chMax val="1"/>
              <dgm:bulletEnabled val="1"/>
            </dgm:varLst>
            <dgm:alg type="tx"/>
            <dgm:choose name="Name35">
              <dgm:if name="Name36" func="var" arg="dir" op="equ" val="norm">
                <dgm:shape xmlns:r="http://schemas.openxmlformats.org/officeDocument/2006/relationships" rot="90" type="pieWedge" r:blip="">
                  <dgm:adjLst/>
                </dgm:shape>
              </dgm:if>
              <dgm:else name="Name37">
                <dgm:shape xmlns:r="http://schemas.openxmlformats.org/officeDocument/2006/relationships" type="pieWedge" r:blip="">
                  <dgm:adjLst/>
                </dgm:shape>
              </dgm:else>
            </dgm:choose>
            <dgm:presOf axis="ch" ptType="node" st="2" cnt="1"/>
            <dgm:constrLst/>
            <dgm:ruleLst>
              <dgm:rule type="primFontSz" val="5" fact="NaN" max="NaN"/>
            </dgm:ruleLst>
          </dgm:layoutNode>
          <dgm:layoutNode name="quadrant3" styleLbl="node1">
            <dgm:varLst>
              <dgm:chMax val="1"/>
              <dgm:bulletEnabled val="1"/>
            </dgm:varLst>
            <dgm:alg type="tx"/>
            <dgm:choose name="Name38">
              <dgm:if name="Name39" func="var" arg="dir" op="equ" val="norm">
                <dgm:shape xmlns:r="http://schemas.openxmlformats.org/officeDocument/2006/relationships" rot="180" type="pieWedge" r:blip="">
                  <dgm:adjLst/>
                </dgm:shape>
              </dgm:if>
              <dgm:else name="Name40">
                <dgm:shape xmlns:r="http://schemas.openxmlformats.org/officeDocument/2006/relationships" rot="270" type="pieWedge" r:blip="">
                  <dgm:adjLst/>
                </dgm:shape>
              </dgm:else>
            </dgm:choose>
            <dgm:presOf axis="ch" ptType="node" st="3" cnt="1"/>
            <dgm:constrLst/>
            <dgm:ruleLst>
              <dgm:rule type="primFontSz" val="5" fact="NaN" max="NaN"/>
            </dgm:ruleLst>
          </dgm:layoutNode>
          <dgm:layoutNode name="quadrant4" styleLbl="node1">
            <dgm:varLst>
              <dgm:chMax val="1"/>
              <dgm:bulletEnabled val="1"/>
            </dgm:varLst>
            <dgm:alg type="tx"/>
            <dgm:choose name="Name41">
              <dgm:if name="Name42" func="var" arg="dir" op="equ" val="norm">
                <dgm:shape xmlns:r="http://schemas.openxmlformats.org/officeDocument/2006/relationships" rot="270" type="pieWedge" r:blip="">
                  <dgm:adjLst/>
                </dgm:shape>
              </dgm:if>
              <dgm:else name="Name43">
                <dgm:shape xmlns:r="http://schemas.openxmlformats.org/officeDocument/2006/relationships" rot="180" type="pieWedge" r:blip="">
                  <dgm:adjLst/>
                </dgm:shape>
              </dgm:else>
            </dgm:choose>
            <dgm:presOf axis="ch" ptType="node" st="4" cnt="1"/>
            <dgm:constrLst/>
            <dgm:ruleLst>
              <dgm:rule type="primFontSz" val="5" fact="NaN" max="NaN"/>
            </dgm:ruleLst>
          </dgm:layoutNode>
          <dgm:layoutNode name="quadrant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enter1" styleLbl="fgShp">
          <dgm:alg type="sp"/>
          <dgm:choose name="Name44">
            <dgm:if name="Name45" func="var" arg="dir" op="equ" val="norm">
              <dgm:shape xmlns:r="http://schemas.openxmlformats.org/officeDocument/2006/relationships" type="circularArrow" r:blip="" zOrderOff="16">
                <dgm:adjLst/>
              </dgm:shape>
            </dgm:if>
            <dgm:else name="Name46">
              <dgm:shape xmlns:r="http://schemas.openxmlformats.org/officeDocument/2006/relationships" rot="180" type="leftCircularArrow" r:blip="" zOrderOff="16">
                <dgm:adjLst/>
              </dgm:shape>
            </dgm:else>
          </dgm:choose>
          <dgm:presOf/>
          <dgm:constrLst/>
          <dgm:ruleLst/>
        </dgm:layoutNode>
        <dgm:layoutNode name="center2" styleLbl="fgShp">
          <dgm:alg type="sp"/>
          <dgm:choose name="Name47">
            <dgm:if name="Name48" func="var" arg="dir" op="equ" val="norm">
              <dgm:shape xmlns:r="http://schemas.openxmlformats.org/officeDocument/2006/relationships" rot="180" type="circularArrow" r:blip="" zOrderOff="16">
                <dgm:adjLst/>
              </dgm:shape>
            </dgm:if>
            <dgm:else name="Name49">
              <dgm:shape xmlns:r="http://schemas.openxmlformats.org/officeDocument/2006/relationships" type="leftCircularArrow" r:blip="" zOrderOff="16">
                <dgm:adjLst/>
              </dgm:shape>
            </dgm:else>
          </dgm:choose>
          <dgm:presOf/>
          <dgm:constrLst/>
          <dgm:ruleLst/>
        </dgm:layoutNode>
      </dgm:if>
      <dgm:else name="Name50"/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47035" cy="493633"/>
          </a:xfrm>
          <a:prstGeom prst="rect">
            <a:avLst/>
          </a:prstGeom>
        </p:spPr>
        <p:txBody>
          <a:bodyPr vert="horz" lIns="95272" tIns="47636" rIns="95272" bIns="47636" rtlCol="0"/>
          <a:lstStyle>
            <a:lvl1pPr algn="l">
              <a:defRPr sz="13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52241" y="1"/>
            <a:ext cx="2947035" cy="493633"/>
          </a:xfrm>
          <a:prstGeom prst="rect">
            <a:avLst/>
          </a:prstGeom>
        </p:spPr>
        <p:txBody>
          <a:bodyPr vert="horz" lIns="95272" tIns="47636" rIns="95272" bIns="47636" rtlCol="0"/>
          <a:lstStyle>
            <a:lvl1pPr algn="r">
              <a:defRPr sz="1300"/>
            </a:lvl1pPr>
          </a:lstStyle>
          <a:p>
            <a:fld id="{8351D2A3-0EE0-4404-8E4A-D7A737FCD7EF}" type="datetimeFigureOut">
              <a:rPr lang="ru-RU" smtClean="0"/>
              <a:pPr/>
              <a:t>04.02.2018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9377317"/>
            <a:ext cx="2947035" cy="493633"/>
          </a:xfrm>
          <a:prstGeom prst="rect">
            <a:avLst/>
          </a:prstGeom>
        </p:spPr>
        <p:txBody>
          <a:bodyPr vert="horz" lIns="95272" tIns="47636" rIns="95272" bIns="47636" rtlCol="0" anchor="b"/>
          <a:lstStyle>
            <a:lvl1pPr algn="l">
              <a:defRPr sz="1300"/>
            </a:lvl1pPr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52241" y="9377317"/>
            <a:ext cx="2947035" cy="493633"/>
          </a:xfrm>
          <a:prstGeom prst="rect">
            <a:avLst/>
          </a:prstGeom>
        </p:spPr>
        <p:txBody>
          <a:bodyPr vert="horz" lIns="95272" tIns="47636" rIns="95272" bIns="47636" rtlCol="0" anchor="b"/>
          <a:lstStyle>
            <a:lvl1pPr algn="r">
              <a:defRPr sz="1300"/>
            </a:lvl1pPr>
          </a:lstStyle>
          <a:p>
            <a:fld id="{B0301D09-0B4E-4587-9541-D52E1F93472F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25585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47035" cy="493633"/>
          </a:xfrm>
          <a:prstGeom prst="rect">
            <a:avLst/>
          </a:prstGeom>
        </p:spPr>
        <p:txBody>
          <a:bodyPr vert="horz" lIns="95272" tIns="47636" rIns="95272" bIns="47636" rtlCol="0"/>
          <a:lstStyle>
            <a:lvl1pPr algn="l">
              <a:defRPr sz="13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52241" y="1"/>
            <a:ext cx="2947035" cy="493633"/>
          </a:xfrm>
          <a:prstGeom prst="rect">
            <a:avLst/>
          </a:prstGeom>
        </p:spPr>
        <p:txBody>
          <a:bodyPr vert="horz" lIns="95272" tIns="47636" rIns="95272" bIns="47636" rtlCol="0"/>
          <a:lstStyle>
            <a:lvl1pPr algn="r">
              <a:defRPr sz="1300"/>
            </a:lvl1pPr>
          </a:lstStyle>
          <a:p>
            <a:fld id="{CD4C6219-4884-4D7C-A47D-3E8491DB8806}" type="datetimeFigureOut">
              <a:rPr lang="ru-RU" smtClean="0"/>
              <a:pPr/>
              <a:t>04.02.2018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933450" y="741363"/>
            <a:ext cx="4933950" cy="37004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272" tIns="47636" rIns="95272" bIns="47636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0085" y="4689515"/>
            <a:ext cx="5440680" cy="4442698"/>
          </a:xfrm>
          <a:prstGeom prst="rect">
            <a:avLst/>
          </a:prstGeom>
        </p:spPr>
        <p:txBody>
          <a:bodyPr vert="horz" lIns="95272" tIns="47636" rIns="95272" bIns="47636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52241" y="9377317"/>
            <a:ext cx="2947035" cy="493633"/>
          </a:xfrm>
          <a:prstGeom prst="rect">
            <a:avLst/>
          </a:prstGeom>
        </p:spPr>
        <p:txBody>
          <a:bodyPr vert="horz" lIns="95272" tIns="47636" rIns="95272" bIns="47636" rtlCol="0" anchor="b"/>
          <a:lstStyle>
            <a:lvl1pPr algn="r">
              <a:defRPr sz="1300"/>
            </a:lvl1pPr>
          </a:lstStyle>
          <a:p>
            <a:fld id="{28E08D17-7462-4112-BD6F-F6830F0266D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056898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Однако сети передачи данных и моделирующие их иерархические распределенные канальные системы имеют ряд особенностей, требующих иного подхода к анализу пропускной способности.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Во-первых, как известно, СПД имеют входящий и исходящий потоки данных, что приводит к наличию «встречных» дуг в сетевой модели и усложнению алгоритмов.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Во-вторых, большое значение имеет ограниченная пропускная способность узлового оборудования, которое, в общем случае, одновременно выполняет обработку обоих видов трафика (входящего и исходящего) и осуществляет маршрутизацию.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третьих, информационные потребности абонентов являются неравномерными во времени (например, времени суток) и требование высокой постоянной пропускной способности ИРКС до каждого абонента является явно избыточным.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E08D17-7462-4112-BD6F-F6830F0266D0}" type="slidenum">
              <a:rPr lang="ru-RU" smtClean="0"/>
              <a:pPr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029897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E08D17-7462-4112-BD6F-F6830F0266D0}" type="slidenum">
              <a:rPr lang="ru-RU" smtClean="0"/>
              <a:pPr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940270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1340770"/>
            <a:ext cx="7772400" cy="2259686"/>
          </a:xfrm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/>
          <a:lstStyle>
            <a:lvl1pPr algn="ctr">
              <a:defRPr sz="36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25.05.2014</a:t>
            </a: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Д.Е.Шапошников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179512" y="548681"/>
            <a:ext cx="8784976" cy="2736304"/>
          </a:xfrm>
        </p:spPr>
        <p:txBody>
          <a:bodyPr/>
          <a:lstStyle>
            <a:lvl1pPr>
              <a:defRPr sz="1600" b="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22.04.2016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ИСТ 2016</a:t>
            </a: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  <p:cxnSp>
        <p:nvCxnSpPr>
          <p:cNvPr id="9" name="Прямая соединительная линия 8"/>
          <p:cNvCxnSpPr/>
          <p:nvPr userDrawn="1"/>
        </p:nvCxnSpPr>
        <p:spPr>
          <a:xfrm>
            <a:off x="4572000" y="3380995"/>
            <a:ext cx="0" cy="28323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Содержимое 2"/>
          <p:cNvSpPr>
            <a:spLocks noGrp="1"/>
          </p:cNvSpPr>
          <p:nvPr>
            <p:ph sz="half" idx="13"/>
          </p:nvPr>
        </p:nvSpPr>
        <p:spPr>
          <a:xfrm>
            <a:off x="179512" y="3501007"/>
            <a:ext cx="4320480" cy="2712303"/>
          </a:xfrm>
        </p:spPr>
        <p:txBody>
          <a:bodyPr/>
          <a:lstStyle>
            <a:lvl1pPr>
              <a:defRPr sz="1600" b="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11" name="Содержимое 3"/>
          <p:cNvSpPr>
            <a:spLocks noGrp="1"/>
          </p:cNvSpPr>
          <p:nvPr>
            <p:ph sz="half" idx="14"/>
          </p:nvPr>
        </p:nvSpPr>
        <p:spPr>
          <a:xfrm>
            <a:off x="4644008" y="3501007"/>
            <a:ext cx="4320480" cy="2712303"/>
          </a:xfrm>
        </p:spPr>
        <p:txBody>
          <a:bodyPr/>
          <a:lstStyle>
            <a:lvl1pPr>
              <a:defRPr sz="1600" b="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cxnSp>
        <p:nvCxnSpPr>
          <p:cNvPr id="12" name="Прямая соединительная линия 11"/>
          <p:cNvCxnSpPr/>
          <p:nvPr userDrawn="1"/>
        </p:nvCxnSpPr>
        <p:spPr>
          <a:xfrm>
            <a:off x="179512" y="3380995"/>
            <a:ext cx="878497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60706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179512" y="477625"/>
            <a:ext cx="2786082" cy="1799247"/>
          </a:xfrm>
        </p:spPr>
        <p:txBody>
          <a:bodyPr/>
          <a:lstStyle>
            <a:lvl1pPr marL="179388" indent="-160338">
              <a:defRPr sz="1600" b="1"/>
            </a:lvl1pPr>
            <a:lvl2pPr marL="357188" indent="-185738">
              <a:defRPr sz="1400"/>
            </a:lvl2pPr>
            <a:lvl3pPr marL="625475" indent="-157163">
              <a:defRPr sz="1200"/>
            </a:lvl3pPr>
            <a:lvl4pPr marL="889000" indent="-168275">
              <a:defRPr sz="1100"/>
            </a:lvl4pPr>
            <a:lvl5pPr marL="1163638" indent="-177800">
              <a:defRPr sz="1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3143240" y="476672"/>
            <a:ext cx="5786478" cy="5688631"/>
          </a:xfrm>
        </p:spPr>
        <p:txBody>
          <a:bodyPr/>
          <a:lstStyle>
            <a:lvl1pPr>
              <a:defRPr sz="1600" b="1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22.04.2016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ИСТ 2016</a:t>
            </a: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  <p:cxnSp>
        <p:nvCxnSpPr>
          <p:cNvPr id="9" name="Прямая соединительная линия 8"/>
          <p:cNvCxnSpPr/>
          <p:nvPr userDrawn="1"/>
        </p:nvCxnSpPr>
        <p:spPr>
          <a:xfrm flipH="1">
            <a:off x="3071010" y="476672"/>
            <a:ext cx="1588" cy="57822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Содержимое 2"/>
          <p:cNvSpPr>
            <a:spLocks noGrp="1"/>
          </p:cNvSpPr>
          <p:nvPr>
            <p:ph sz="half" idx="13"/>
          </p:nvPr>
        </p:nvSpPr>
        <p:spPr>
          <a:xfrm>
            <a:off x="179512" y="2420889"/>
            <a:ext cx="2808312" cy="3744416"/>
          </a:xfrm>
        </p:spPr>
        <p:txBody>
          <a:bodyPr/>
          <a:lstStyle>
            <a:lvl1pPr marL="179388" indent="-160338">
              <a:defRPr sz="1600" b="1"/>
            </a:lvl1pPr>
            <a:lvl2pPr marL="357188" indent="-185738">
              <a:defRPr sz="1400"/>
            </a:lvl2pPr>
            <a:lvl3pPr marL="625475" indent="-157163">
              <a:defRPr sz="1200"/>
            </a:lvl3pPr>
            <a:lvl4pPr marL="889000" indent="-168275">
              <a:defRPr sz="1100"/>
            </a:lvl4pPr>
            <a:lvl5pPr marL="1163638" indent="-177800">
              <a:defRPr sz="1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cxnSp>
        <p:nvCxnSpPr>
          <p:cNvPr id="11" name="Прямая соединительная линия 10"/>
          <p:cNvCxnSpPr/>
          <p:nvPr userDrawn="1"/>
        </p:nvCxnSpPr>
        <p:spPr>
          <a:xfrm>
            <a:off x="179512" y="2348880"/>
            <a:ext cx="289149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83748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179512" y="548680"/>
            <a:ext cx="4320480" cy="5664629"/>
          </a:xfrm>
        </p:spPr>
        <p:txBody>
          <a:bodyPr/>
          <a:lstStyle>
            <a:lvl1pPr>
              <a:defRPr sz="1600" b="1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548681"/>
            <a:ext cx="4316288" cy="2736304"/>
          </a:xfrm>
        </p:spPr>
        <p:txBody>
          <a:bodyPr/>
          <a:lstStyle>
            <a:lvl1pPr>
              <a:defRPr sz="1600" b="1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25.05.2014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Д.Е.Шапошников</a:t>
            </a: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  <p:cxnSp>
        <p:nvCxnSpPr>
          <p:cNvPr id="9" name="Прямая соединительная линия 8"/>
          <p:cNvCxnSpPr/>
          <p:nvPr userDrawn="1"/>
        </p:nvCxnSpPr>
        <p:spPr>
          <a:xfrm>
            <a:off x="4572000" y="548680"/>
            <a:ext cx="0" cy="56646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Содержимое 3"/>
          <p:cNvSpPr>
            <a:spLocks noGrp="1"/>
          </p:cNvSpPr>
          <p:nvPr>
            <p:ph sz="half" idx="14"/>
          </p:nvPr>
        </p:nvSpPr>
        <p:spPr>
          <a:xfrm>
            <a:off x="4644008" y="3501007"/>
            <a:ext cx="4320480" cy="2712303"/>
          </a:xfrm>
        </p:spPr>
        <p:txBody>
          <a:bodyPr/>
          <a:lstStyle>
            <a:lvl1pPr>
              <a:defRPr sz="1600" b="1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cxnSp>
        <p:nvCxnSpPr>
          <p:cNvPr id="12" name="Прямая соединительная линия 11"/>
          <p:cNvCxnSpPr/>
          <p:nvPr userDrawn="1"/>
        </p:nvCxnSpPr>
        <p:spPr>
          <a:xfrm>
            <a:off x="4572000" y="3380995"/>
            <a:ext cx="439248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28589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214282" y="476673"/>
            <a:ext cx="2786082" cy="5649494"/>
          </a:xfrm>
        </p:spPr>
        <p:txBody>
          <a:bodyPr/>
          <a:lstStyle>
            <a:lvl1pPr marL="179388" indent="-160338">
              <a:defRPr sz="1600"/>
            </a:lvl1pPr>
            <a:lvl2pPr marL="357188" indent="-185738">
              <a:defRPr sz="1400"/>
            </a:lvl2pPr>
            <a:lvl3pPr marL="625475" indent="-157163">
              <a:defRPr sz="1200"/>
            </a:lvl3pPr>
            <a:lvl4pPr marL="889000" indent="-168275">
              <a:defRPr sz="1100"/>
            </a:lvl4pPr>
            <a:lvl5pPr marL="1163638" indent="-177800">
              <a:defRPr sz="1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3143240" y="476673"/>
            <a:ext cx="5786478" cy="5649494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25.05.2014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Д.Е.Шапошников</a:t>
            </a: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  <p:cxnSp>
        <p:nvCxnSpPr>
          <p:cNvPr id="9" name="Прямая соединительная линия 8"/>
          <p:cNvCxnSpPr/>
          <p:nvPr userDrawn="1"/>
        </p:nvCxnSpPr>
        <p:spPr>
          <a:xfrm flipH="1">
            <a:off x="3071010" y="476672"/>
            <a:ext cx="1588" cy="57822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179512" y="477625"/>
            <a:ext cx="2786082" cy="2664295"/>
          </a:xfrm>
        </p:spPr>
        <p:txBody>
          <a:bodyPr/>
          <a:lstStyle>
            <a:lvl1pPr marL="179388" indent="-160338">
              <a:defRPr sz="1600" b="0"/>
            </a:lvl1pPr>
            <a:lvl2pPr marL="357188" indent="-185738">
              <a:defRPr sz="1400"/>
            </a:lvl2pPr>
            <a:lvl3pPr marL="625475" indent="-157163">
              <a:defRPr sz="1200"/>
            </a:lvl3pPr>
            <a:lvl4pPr marL="889000" indent="-168275">
              <a:defRPr sz="1100"/>
            </a:lvl4pPr>
            <a:lvl5pPr marL="1163638" indent="-177800">
              <a:defRPr sz="1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3143240" y="476672"/>
            <a:ext cx="5786478" cy="5688631"/>
          </a:xfrm>
        </p:spPr>
        <p:txBody>
          <a:bodyPr/>
          <a:lstStyle>
            <a:lvl1pPr>
              <a:defRPr sz="1600" b="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25.05.2014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Д.Е.Шапошников</a:t>
            </a: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  <p:cxnSp>
        <p:nvCxnSpPr>
          <p:cNvPr id="9" name="Прямая соединительная линия 8"/>
          <p:cNvCxnSpPr/>
          <p:nvPr userDrawn="1"/>
        </p:nvCxnSpPr>
        <p:spPr>
          <a:xfrm flipH="1">
            <a:off x="3071010" y="476672"/>
            <a:ext cx="1588" cy="57822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Содержимое 2"/>
          <p:cNvSpPr>
            <a:spLocks noGrp="1"/>
          </p:cNvSpPr>
          <p:nvPr>
            <p:ph sz="half" idx="13"/>
          </p:nvPr>
        </p:nvSpPr>
        <p:spPr>
          <a:xfrm>
            <a:off x="179512" y="3403751"/>
            <a:ext cx="2808312" cy="2761553"/>
          </a:xfrm>
        </p:spPr>
        <p:txBody>
          <a:bodyPr/>
          <a:lstStyle>
            <a:lvl1pPr marL="179388" indent="-160338">
              <a:defRPr sz="1600"/>
            </a:lvl1pPr>
            <a:lvl2pPr marL="357188" indent="-185738">
              <a:defRPr sz="1400"/>
            </a:lvl2pPr>
            <a:lvl3pPr marL="625475" indent="-157163">
              <a:defRPr sz="1200"/>
            </a:lvl3pPr>
            <a:lvl4pPr marL="889000" indent="-168275">
              <a:defRPr sz="1100"/>
            </a:lvl4pPr>
            <a:lvl5pPr marL="1163638" indent="-177800">
              <a:defRPr sz="1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cxnSp>
        <p:nvCxnSpPr>
          <p:cNvPr id="11" name="Прямая соединительная линия 10"/>
          <p:cNvCxnSpPr/>
          <p:nvPr userDrawn="1"/>
        </p:nvCxnSpPr>
        <p:spPr>
          <a:xfrm>
            <a:off x="179512" y="3284984"/>
            <a:ext cx="289149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84219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179512" y="477625"/>
            <a:ext cx="2786082" cy="1799247"/>
          </a:xfrm>
        </p:spPr>
        <p:txBody>
          <a:bodyPr/>
          <a:lstStyle>
            <a:lvl1pPr marL="179388" indent="-160338">
              <a:defRPr sz="1600" b="1"/>
            </a:lvl1pPr>
            <a:lvl2pPr marL="357188" indent="-185738">
              <a:defRPr sz="1400"/>
            </a:lvl2pPr>
            <a:lvl3pPr marL="625475" indent="-157163">
              <a:defRPr sz="1200"/>
            </a:lvl3pPr>
            <a:lvl4pPr marL="889000" indent="-168275">
              <a:defRPr sz="1100"/>
            </a:lvl4pPr>
            <a:lvl5pPr marL="1163638" indent="-177800">
              <a:defRPr sz="1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3143240" y="476672"/>
            <a:ext cx="5786478" cy="5688631"/>
          </a:xfrm>
        </p:spPr>
        <p:txBody>
          <a:bodyPr/>
          <a:lstStyle>
            <a:lvl1pPr>
              <a:defRPr sz="1600" b="1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25.05.2014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Д.Е.Шапошников</a:t>
            </a: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  <p:cxnSp>
        <p:nvCxnSpPr>
          <p:cNvPr id="9" name="Прямая соединительная линия 8"/>
          <p:cNvCxnSpPr/>
          <p:nvPr userDrawn="1"/>
        </p:nvCxnSpPr>
        <p:spPr>
          <a:xfrm flipH="1">
            <a:off x="3071010" y="476672"/>
            <a:ext cx="1588" cy="57822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Содержимое 2"/>
          <p:cNvSpPr>
            <a:spLocks noGrp="1"/>
          </p:cNvSpPr>
          <p:nvPr>
            <p:ph sz="half" idx="13"/>
          </p:nvPr>
        </p:nvSpPr>
        <p:spPr>
          <a:xfrm>
            <a:off x="179512" y="2420889"/>
            <a:ext cx="2808312" cy="3744416"/>
          </a:xfrm>
        </p:spPr>
        <p:txBody>
          <a:bodyPr/>
          <a:lstStyle>
            <a:lvl1pPr marL="179388" indent="-160338">
              <a:defRPr sz="1600" b="1"/>
            </a:lvl1pPr>
            <a:lvl2pPr marL="357188" indent="-185738">
              <a:defRPr sz="1400"/>
            </a:lvl2pPr>
            <a:lvl3pPr marL="625475" indent="-157163">
              <a:defRPr sz="1200"/>
            </a:lvl3pPr>
            <a:lvl4pPr marL="889000" indent="-168275">
              <a:defRPr sz="1100"/>
            </a:lvl4pPr>
            <a:lvl5pPr marL="1163638" indent="-177800">
              <a:defRPr sz="1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cxnSp>
        <p:nvCxnSpPr>
          <p:cNvPr id="11" name="Прямая соединительная линия 10"/>
          <p:cNvCxnSpPr/>
          <p:nvPr userDrawn="1"/>
        </p:nvCxnSpPr>
        <p:spPr>
          <a:xfrm>
            <a:off x="179512" y="2348880"/>
            <a:ext cx="289149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55990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_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214282" y="548681"/>
            <a:ext cx="5725870" cy="5577486"/>
          </a:xfrm>
        </p:spPr>
        <p:txBody>
          <a:bodyPr/>
          <a:lstStyle>
            <a:lvl1pPr marL="179388" indent="-160338">
              <a:defRPr sz="1600" b="1"/>
            </a:lvl1pPr>
            <a:lvl2pPr marL="357188" indent="-185738">
              <a:defRPr sz="1400"/>
            </a:lvl2pPr>
            <a:lvl3pPr marL="625475" indent="-157163">
              <a:defRPr sz="1200"/>
            </a:lvl3pPr>
            <a:lvl4pPr marL="889000" indent="-168275">
              <a:defRPr sz="1100"/>
            </a:lvl4pPr>
            <a:lvl5pPr marL="1163638" indent="-177800">
              <a:defRPr sz="1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6084168" y="548681"/>
            <a:ext cx="2845550" cy="5577486"/>
          </a:xfrm>
        </p:spPr>
        <p:txBody>
          <a:bodyPr/>
          <a:lstStyle>
            <a:lvl1pPr>
              <a:defRPr sz="1600" b="1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25.05.2014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Д.Е.Шапошников</a:t>
            </a: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  <p:cxnSp>
        <p:nvCxnSpPr>
          <p:cNvPr id="9" name="Прямая соединительная линия 8"/>
          <p:cNvCxnSpPr/>
          <p:nvPr userDrawn="1"/>
        </p:nvCxnSpPr>
        <p:spPr>
          <a:xfrm>
            <a:off x="6012160" y="476672"/>
            <a:ext cx="0" cy="57102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874098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214282" y="548681"/>
            <a:ext cx="5725870" cy="5577486"/>
          </a:xfrm>
        </p:spPr>
        <p:txBody>
          <a:bodyPr/>
          <a:lstStyle>
            <a:lvl1pPr marL="179388" indent="-160338">
              <a:defRPr sz="1600" b="0"/>
            </a:lvl1pPr>
            <a:lvl2pPr marL="357188" indent="-185738">
              <a:defRPr sz="1400"/>
            </a:lvl2pPr>
            <a:lvl3pPr marL="625475" indent="-157163">
              <a:defRPr sz="1200"/>
            </a:lvl3pPr>
            <a:lvl4pPr marL="889000" indent="-168275">
              <a:defRPr sz="1100"/>
            </a:lvl4pPr>
            <a:lvl5pPr marL="1163638" indent="-177800">
              <a:defRPr sz="1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6084168" y="548681"/>
            <a:ext cx="2845550" cy="2664295"/>
          </a:xfrm>
        </p:spPr>
        <p:txBody>
          <a:bodyPr/>
          <a:lstStyle>
            <a:lvl1pPr>
              <a:defRPr sz="1600" b="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25.05.2014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Д.Е.Шапошников</a:t>
            </a: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  <p:cxnSp>
        <p:nvCxnSpPr>
          <p:cNvPr id="9" name="Прямая соединительная линия 8"/>
          <p:cNvCxnSpPr/>
          <p:nvPr userDrawn="1"/>
        </p:nvCxnSpPr>
        <p:spPr>
          <a:xfrm>
            <a:off x="6012160" y="476672"/>
            <a:ext cx="0" cy="57102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Содержимое 3"/>
          <p:cNvSpPr>
            <a:spLocks noGrp="1"/>
          </p:cNvSpPr>
          <p:nvPr>
            <p:ph sz="half" idx="13"/>
          </p:nvPr>
        </p:nvSpPr>
        <p:spPr>
          <a:xfrm>
            <a:off x="6084168" y="3471093"/>
            <a:ext cx="2845550" cy="2664295"/>
          </a:xfrm>
        </p:spPr>
        <p:txBody>
          <a:bodyPr/>
          <a:lstStyle>
            <a:lvl1pPr>
              <a:defRPr sz="1600" b="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cxnSp>
        <p:nvCxnSpPr>
          <p:cNvPr id="11" name="Прямая соединительная линия 10"/>
          <p:cNvCxnSpPr/>
          <p:nvPr userDrawn="1"/>
        </p:nvCxnSpPr>
        <p:spPr>
          <a:xfrm>
            <a:off x="6052356" y="3337424"/>
            <a:ext cx="291213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674674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214282" y="548681"/>
            <a:ext cx="5725870" cy="5577486"/>
          </a:xfrm>
        </p:spPr>
        <p:txBody>
          <a:bodyPr/>
          <a:lstStyle>
            <a:lvl1pPr marL="179388" indent="-160338">
              <a:defRPr sz="1600" b="0"/>
            </a:lvl1pPr>
            <a:lvl2pPr marL="357188" indent="-185738">
              <a:defRPr sz="1400"/>
            </a:lvl2pPr>
            <a:lvl3pPr marL="625475" indent="-157163">
              <a:defRPr sz="1200"/>
            </a:lvl3pPr>
            <a:lvl4pPr marL="889000" indent="-168275">
              <a:defRPr sz="1100"/>
            </a:lvl4pPr>
            <a:lvl5pPr marL="1163638" indent="-177800">
              <a:defRPr sz="1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6084168" y="548681"/>
            <a:ext cx="2845550" cy="1584175"/>
          </a:xfrm>
        </p:spPr>
        <p:txBody>
          <a:bodyPr/>
          <a:lstStyle>
            <a:lvl1pPr>
              <a:defRPr sz="1600" b="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25.05.2014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Д.Е.Шапошников</a:t>
            </a: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  <p:cxnSp>
        <p:nvCxnSpPr>
          <p:cNvPr id="9" name="Прямая соединительная линия 8"/>
          <p:cNvCxnSpPr/>
          <p:nvPr userDrawn="1"/>
        </p:nvCxnSpPr>
        <p:spPr>
          <a:xfrm>
            <a:off x="6012160" y="476672"/>
            <a:ext cx="0" cy="57102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Содержимое 3"/>
          <p:cNvSpPr>
            <a:spLocks noGrp="1"/>
          </p:cNvSpPr>
          <p:nvPr>
            <p:ph sz="half" idx="13"/>
          </p:nvPr>
        </p:nvSpPr>
        <p:spPr>
          <a:xfrm>
            <a:off x="6084168" y="2276873"/>
            <a:ext cx="2845550" cy="3858516"/>
          </a:xfrm>
        </p:spPr>
        <p:txBody>
          <a:bodyPr/>
          <a:lstStyle>
            <a:lvl1pPr>
              <a:defRPr sz="1600" b="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cxnSp>
        <p:nvCxnSpPr>
          <p:cNvPr id="11" name="Прямая соединительная линия 10"/>
          <p:cNvCxnSpPr/>
          <p:nvPr userDrawn="1"/>
        </p:nvCxnSpPr>
        <p:spPr>
          <a:xfrm>
            <a:off x="6012160" y="2204864"/>
            <a:ext cx="291213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577616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25.05.2014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Д.Е.Шапошников</a:t>
            </a: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25.05.2014</a:t>
            </a: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Д.Е.Шапошников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25.05.2014</a:t>
            </a:r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Д.Е.Шапошников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7" y="273052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3"/>
            <a:ext cx="5111750" cy="5853113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7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25.05.2014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Д.Е.Шапошников</a:t>
            </a: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40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25.05.2014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Д.Е.Шапошников</a:t>
            </a: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 (Контраст размеров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000"/>
            </a:lvl1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25.05.2014</a:t>
            </a: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Д.Е.Шапошников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35891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none"/>
        </p:style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25.05.2014</a:t>
            </a: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Д.Е.Шапошников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7" name="Заголовок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36363521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4"/>
            <a:ext cx="7772400" cy="1362076"/>
          </a:xfrm>
        </p:spPr>
        <p:txBody>
          <a:bodyPr anchor="t"/>
          <a:lstStyle>
            <a:lvl1pPr algn="ctr">
              <a:defRPr sz="3200" b="1" cap="none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85800" y="1412776"/>
            <a:ext cx="7772400" cy="2766319"/>
          </a:xfrm>
        </p:spPr>
        <p:txBody>
          <a:bodyPr anchor="b"/>
          <a:lstStyle>
            <a:lvl1pPr marL="457200" indent="-457200">
              <a:buFont typeface="+mj-lt"/>
              <a:buAutoNum type="arabicParenR"/>
              <a:defRPr sz="2000">
                <a:solidFill>
                  <a:srgbClr val="002060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25.05.2014</a:t>
            </a: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Д.Е.Шапошников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214282" y="548680"/>
            <a:ext cx="4281518" cy="5577487"/>
          </a:xfrm>
        </p:spPr>
        <p:txBody>
          <a:bodyPr/>
          <a:lstStyle>
            <a:lvl1pPr>
              <a:defRPr sz="1600" b="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548680"/>
            <a:ext cx="4281518" cy="5577487"/>
          </a:xfrm>
        </p:spPr>
        <p:txBody>
          <a:bodyPr/>
          <a:lstStyle>
            <a:lvl1pPr>
              <a:defRPr sz="1600" b="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25.05.2014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Д.Е.Шапошников</a:t>
            </a: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  <p:cxnSp>
        <p:nvCxnSpPr>
          <p:cNvPr id="9" name="Прямая соединительная линия 8"/>
          <p:cNvCxnSpPr/>
          <p:nvPr userDrawn="1"/>
        </p:nvCxnSpPr>
        <p:spPr>
          <a:xfrm>
            <a:off x="4572000" y="548680"/>
            <a:ext cx="0" cy="56646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179512" y="548681"/>
            <a:ext cx="4320480" cy="2736304"/>
          </a:xfrm>
        </p:spPr>
        <p:txBody>
          <a:bodyPr/>
          <a:lstStyle>
            <a:lvl1pPr>
              <a:defRPr sz="1600" b="1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548681"/>
            <a:ext cx="4316288" cy="2736304"/>
          </a:xfrm>
        </p:spPr>
        <p:txBody>
          <a:bodyPr/>
          <a:lstStyle>
            <a:lvl1pPr>
              <a:defRPr sz="1600" b="1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25.05.2014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Д.Е.Шапошников</a:t>
            </a: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  <p:cxnSp>
        <p:nvCxnSpPr>
          <p:cNvPr id="9" name="Прямая соединительная линия 8"/>
          <p:cNvCxnSpPr/>
          <p:nvPr userDrawn="1"/>
        </p:nvCxnSpPr>
        <p:spPr>
          <a:xfrm>
            <a:off x="4572000" y="548680"/>
            <a:ext cx="0" cy="56646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Содержимое 2"/>
          <p:cNvSpPr>
            <a:spLocks noGrp="1"/>
          </p:cNvSpPr>
          <p:nvPr>
            <p:ph sz="half" idx="13"/>
          </p:nvPr>
        </p:nvSpPr>
        <p:spPr>
          <a:xfrm>
            <a:off x="179512" y="3501007"/>
            <a:ext cx="4320480" cy="2712303"/>
          </a:xfrm>
        </p:spPr>
        <p:txBody>
          <a:bodyPr/>
          <a:lstStyle>
            <a:lvl1pPr>
              <a:defRPr sz="1600" b="1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11" name="Содержимое 3"/>
          <p:cNvSpPr>
            <a:spLocks noGrp="1"/>
          </p:cNvSpPr>
          <p:nvPr>
            <p:ph sz="half" idx="14"/>
          </p:nvPr>
        </p:nvSpPr>
        <p:spPr>
          <a:xfrm>
            <a:off x="4644008" y="3501007"/>
            <a:ext cx="4320480" cy="2712303"/>
          </a:xfrm>
        </p:spPr>
        <p:txBody>
          <a:bodyPr/>
          <a:lstStyle>
            <a:lvl1pPr>
              <a:defRPr sz="1600" b="1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cxnSp>
        <p:nvCxnSpPr>
          <p:cNvPr id="12" name="Прямая соединительная линия 11"/>
          <p:cNvCxnSpPr/>
          <p:nvPr userDrawn="1"/>
        </p:nvCxnSpPr>
        <p:spPr>
          <a:xfrm>
            <a:off x="179512" y="3380995"/>
            <a:ext cx="878497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56383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179512" y="548681"/>
            <a:ext cx="4320480" cy="2736304"/>
          </a:xfrm>
        </p:spPr>
        <p:txBody>
          <a:bodyPr/>
          <a:lstStyle>
            <a:lvl1pPr>
              <a:defRPr sz="1600" b="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548681"/>
            <a:ext cx="4316288" cy="2736304"/>
          </a:xfrm>
        </p:spPr>
        <p:txBody>
          <a:bodyPr/>
          <a:lstStyle>
            <a:lvl1pPr>
              <a:defRPr sz="1600" b="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25.05.2014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Д.Е.Шапошников</a:t>
            </a: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  <p:cxnSp>
        <p:nvCxnSpPr>
          <p:cNvPr id="9" name="Прямая соединительная линия 8"/>
          <p:cNvCxnSpPr/>
          <p:nvPr userDrawn="1"/>
        </p:nvCxnSpPr>
        <p:spPr>
          <a:xfrm>
            <a:off x="4572000" y="548680"/>
            <a:ext cx="0" cy="56646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Содержимое 2"/>
          <p:cNvSpPr>
            <a:spLocks noGrp="1"/>
          </p:cNvSpPr>
          <p:nvPr>
            <p:ph sz="half" idx="13"/>
          </p:nvPr>
        </p:nvSpPr>
        <p:spPr>
          <a:xfrm>
            <a:off x="179512" y="3501007"/>
            <a:ext cx="4320480" cy="2712303"/>
          </a:xfrm>
        </p:spPr>
        <p:txBody>
          <a:bodyPr/>
          <a:lstStyle>
            <a:lvl1pPr>
              <a:defRPr sz="1600" b="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11" name="Содержимое 3"/>
          <p:cNvSpPr>
            <a:spLocks noGrp="1"/>
          </p:cNvSpPr>
          <p:nvPr>
            <p:ph sz="half" idx="14"/>
          </p:nvPr>
        </p:nvSpPr>
        <p:spPr>
          <a:xfrm>
            <a:off x="4644008" y="3501007"/>
            <a:ext cx="4320480" cy="2712303"/>
          </a:xfrm>
        </p:spPr>
        <p:txBody>
          <a:bodyPr/>
          <a:lstStyle>
            <a:lvl1pPr>
              <a:defRPr sz="1600" b="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cxnSp>
        <p:nvCxnSpPr>
          <p:cNvPr id="12" name="Прямая соединительная линия 11"/>
          <p:cNvCxnSpPr/>
          <p:nvPr userDrawn="1"/>
        </p:nvCxnSpPr>
        <p:spPr>
          <a:xfrm>
            <a:off x="179512" y="3380995"/>
            <a:ext cx="878497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09877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179512" y="548681"/>
            <a:ext cx="4320480" cy="2736304"/>
          </a:xfrm>
        </p:spPr>
        <p:txBody>
          <a:bodyPr/>
          <a:lstStyle>
            <a:lvl1pPr>
              <a:defRPr sz="1600" b="1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548680"/>
            <a:ext cx="4316288" cy="5664629"/>
          </a:xfrm>
        </p:spPr>
        <p:txBody>
          <a:bodyPr/>
          <a:lstStyle>
            <a:lvl1pPr>
              <a:defRPr sz="1600" b="1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25.05.2014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Д.Е.Шапошников</a:t>
            </a: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  <p:cxnSp>
        <p:nvCxnSpPr>
          <p:cNvPr id="9" name="Прямая соединительная линия 8"/>
          <p:cNvCxnSpPr/>
          <p:nvPr userDrawn="1"/>
        </p:nvCxnSpPr>
        <p:spPr>
          <a:xfrm>
            <a:off x="4572000" y="548680"/>
            <a:ext cx="0" cy="56646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Содержимое 2"/>
          <p:cNvSpPr>
            <a:spLocks noGrp="1"/>
          </p:cNvSpPr>
          <p:nvPr>
            <p:ph sz="half" idx="13"/>
          </p:nvPr>
        </p:nvSpPr>
        <p:spPr>
          <a:xfrm>
            <a:off x="179512" y="3501007"/>
            <a:ext cx="4320480" cy="2712303"/>
          </a:xfrm>
        </p:spPr>
        <p:txBody>
          <a:bodyPr/>
          <a:lstStyle>
            <a:lvl1pPr>
              <a:defRPr sz="1600" b="1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cxnSp>
        <p:nvCxnSpPr>
          <p:cNvPr id="12" name="Прямая соединительная линия 11"/>
          <p:cNvCxnSpPr/>
          <p:nvPr userDrawn="1"/>
        </p:nvCxnSpPr>
        <p:spPr>
          <a:xfrm>
            <a:off x="179512" y="3380995"/>
            <a:ext cx="439248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8691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11560" y="34792"/>
            <a:ext cx="8424936" cy="320339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none"/>
        </p:style>
        <p:txBody>
          <a:bodyPr vert="horz" lIns="91440" tIns="45720" rIns="91440" bIns="45720" rtlCol="0" anchor="ctr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214282" y="548680"/>
            <a:ext cx="8715436" cy="56886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  <a:r>
              <a:rPr lang="en-US" dirty="0"/>
              <a:t> The fifth level</a:t>
            </a:r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3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ru-RU"/>
              <a:t>25.05.2014</a:t>
            </a: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3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ru-RU"/>
              <a:t>Д.Е.Шапошников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3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5C68B6-61C2-468F-89AB-4B9F7531AA6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7" name="UpRibbonSharp"/>
          <p:cNvSpPr>
            <a:spLocks noEditPoints="1" noChangeArrowheads="1"/>
          </p:cNvSpPr>
          <p:nvPr userDrawn="1"/>
        </p:nvSpPr>
        <p:spPr bwMode="auto">
          <a:xfrm>
            <a:off x="13029" y="33563"/>
            <a:ext cx="499120" cy="321568"/>
          </a:xfrm>
          <a:custGeom>
            <a:avLst/>
            <a:gdLst>
              <a:gd name="G0" fmla="+- 0 0 0"/>
              <a:gd name="G1" fmla="+- 5400 0 0"/>
              <a:gd name="G2" fmla="+- 5400 2700 0"/>
              <a:gd name="G3" fmla="+- 21600 0 G2"/>
              <a:gd name="G4" fmla="+- 21600 0 G1"/>
              <a:gd name="G5" fmla="+- 21600 0 18900"/>
              <a:gd name="G6" fmla="*/ 18900 1 2"/>
              <a:gd name="G7" fmla="+- 21600 0 G6"/>
              <a:gd name="G8" fmla="+- 18900 0 0"/>
              <a:gd name="T0" fmla="*/ 10800 w 21600"/>
              <a:gd name="T1" fmla="*/ 0 h 21600"/>
              <a:gd name="T2" fmla="*/ 2700 w 21600"/>
              <a:gd name="T3" fmla="*/ 12150 h 21600"/>
              <a:gd name="T4" fmla="*/ 10800 w 21600"/>
              <a:gd name="T5" fmla="*/ 18900 h 21600"/>
              <a:gd name="T6" fmla="*/ 18900 w 21600"/>
              <a:gd name="T7" fmla="*/ 12150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G1 w 21600"/>
              <a:gd name="T13" fmla="*/ 0 h 21600"/>
              <a:gd name="T14" fmla="*/ G4 w 21600"/>
              <a:gd name="T15" fmla="*/ G8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 extrusionOk="0">
                <a:moveTo>
                  <a:pt x="0" y="21600"/>
                </a:moveTo>
                <a:lnTo>
                  <a:pt x="8100" y="21600"/>
                </a:lnTo>
                <a:lnTo>
                  <a:pt x="8100" y="18900"/>
                </a:lnTo>
                <a:lnTo>
                  <a:pt x="13500" y="18900"/>
                </a:lnTo>
                <a:lnTo>
                  <a:pt x="13500" y="21600"/>
                </a:lnTo>
                <a:lnTo>
                  <a:pt x="21600" y="21600"/>
                </a:lnTo>
                <a:lnTo>
                  <a:pt x="18900" y="12150"/>
                </a:lnTo>
                <a:lnTo>
                  <a:pt x="21600" y="2700"/>
                </a:lnTo>
                <a:lnTo>
                  <a:pt x="16200" y="2700"/>
                </a:lnTo>
                <a:lnTo>
                  <a:pt x="16200" y="0"/>
                </a:lnTo>
                <a:lnTo>
                  <a:pt x="5400" y="0"/>
                </a:lnTo>
                <a:lnTo>
                  <a:pt x="5400" y="2700"/>
                </a:lnTo>
                <a:lnTo>
                  <a:pt x="0" y="2700"/>
                </a:lnTo>
                <a:lnTo>
                  <a:pt x="2700" y="12150"/>
                </a:lnTo>
                <a:close/>
              </a:path>
              <a:path w="21600" h="21600" fill="none" extrusionOk="0">
                <a:moveTo>
                  <a:pt x="8100" y="18900"/>
                </a:moveTo>
                <a:lnTo>
                  <a:pt x="5400" y="18900"/>
                </a:lnTo>
                <a:lnTo>
                  <a:pt x="5400" y="2700"/>
                </a:lnTo>
              </a:path>
              <a:path w="21600" h="21600" fill="none" extrusionOk="0">
                <a:moveTo>
                  <a:pt x="5400" y="18900"/>
                </a:moveTo>
                <a:lnTo>
                  <a:pt x="8100" y="21600"/>
                </a:lnTo>
              </a:path>
              <a:path w="21600" h="21600" fill="none" extrusionOk="0">
                <a:moveTo>
                  <a:pt x="13500" y="18900"/>
                </a:moveTo>
                <a:lnTo>
                  <a:pt x="16200" y="18900"/>
                </a:lnTo>
                <a:lnTo>
                  <a:pt x="16200" y="2700"/>
                </a:lnTo>
              </a:path>
              <a:path w="21600" h="21600" fill="none" extrusionOk="0">
                <a:moveTo>
                  <a:pt x="16200" y="18900"/>
                </a:moveTo>
                <a:lnTo>
                  <a:pt x="13500" y="21600"/>
                </a:lnTo>
              </a:path>
            </a:pathLst>
          </a:custGeom>
          <a:solidFill>
            <a:srgbClr val="D8EBB3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1" r:id="rId3"/>
    <p:sldLayoutId id="2147483670" r:id="rId4"/>
    <p:sldLayoutId id="2147483651" r:id="rId5"/>
    <p:sldLayoutId id="2147483652" r:id="rId6"/>
    <p:sldLayoutId id="2147483663" r:id="rId7"/>
    <p:sldLayoutId id="2147483665" r:id="rId8"/>
    <p:sldLayoutId id="2147483669" r:id="rId9"/>
    <p:sldLayoutId id="2147483673" r:id="rId10"/>
    <p:sldLayoutId id="2147483672" r:id="rId11"/>
    <p:sldLayoutId id="2147483668" r:id="rId12"/>
    <p:sldLayoutId id="2147483660" r:id="rId13"/>
    <p:sldLayoutId id="2147483662" r:id="rId14"/>
    <p:sldLayoutId id="2147483666" r:id="rId15"/>
    <p:sldLayoutId id="2147483661" r:id="rId16"/>
    <p:sldLayoutId id="2147483664" r:id="rId17"/>
    <p:sldLayoutId id="2147483667" r:id="rId18"/>
    <p:sldLayoutId id="2147483654" r:id="rId19"/>
    <p:sldLayoutId id="2147483655" r:id="rId20"/>
    <p:sldLayoutId id="2147483656" r:id="rId21"/>
    <p:sldLayoutId id="2147483657" r:id="rId22"/>
  </p:sldLayoutIdLst>
  <p:hf hdr="0"/>
  <p:txStyles>
    <p:titleStyle>
      <a:lvl1pPr algn="r" defTabSz="914400" rtl="0" eaLnBrk="1" latinLnBrk="0" hangingPunct="1">
        <a:spcBef>
          <a:spcPct val="0"/>
        </a:spcBef>
        <a:buNone/>
        <a:defRPr sz="2000" b="1" kern="120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184150" indent="-160338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Cambria" pitchFamily="18" charset="0"/>
          <a:ea typeface="Verdana" pitchFamily="34" charset="0"/>
          <a:cs typeface="Verdana" pitchFamily="34" charset="0"/>
        </a:defRPr>
      </a:lvl1pPr>
      <a:lvl2pPr marL="273050" indent="-201613" algn="l" defTabSz="914400" rtl="0" eaLnBrk="1" latinLnBrk="0" hangingPunct="1">
        <a:spcBef>
          <a:spcPct val="20000"/>
        </a:spcBef>
        <a:buFont typeface="Arial" pitchFamily="34" charset="0"/>
        <a:buChar char="–"/>
        <a:defRPr sz="1400" kern="1200">
          <a:solidFill>
            <a:schemeClr val="tx1"/>
          </a:solidFill>
          <a:latin typeface="Cambria" pitchFamily="18" charset="0"/>
          <a:ea typeface="Verdana" pitchFamily="34" charset="0"/>
          <a:cs typeface="Verdana" pitchFamily="34" charset="0"/>
        </a:defRPr>
      </a:lvl2pPr>
      <a:lvl3pPr marL="355600" indent="-157163" algn="l" defTabSz="914400" rtl="0" eaLnBrk="1" latinLnBrk="0" hangingPunct="1">
        <a:spcBef>
          <a:spcPct val="20000"/>
        </a:spcBef>
        <a:buFont typeface="Arial" pitchFamily="34" charset="0"/>
        <a:buChar char="•"/>
        <a:defRPr sz="1200" kern="1200">
          <a:solidFill>
            <a:schemeClr val="tx1"/>
          </a:solidFill>
          <a:latin typeface="Cambria" pitchFamily="18" charset="0"/>
          <a:ea typeface="Verdana" pitchFamily="34" charset="0"/>
          <a:cs typeface="Verdana" pitchFamily="34" charset="0"/>
        </a:defRPr>
      </a:lvl3pPr>
      <a:lvl4pPr marL="446088" indent="-168275" algn="l" defTabSz="914400" rtl="0" eaLnBrk="1" latinLnBrk="0" hangingPunct="1">
        <a:spcBef>
          <a:spcPct val="20000"/>
        </a:spcBef>
        <a:buFont typeface="Arial" pitchFamily="34" charset="0"/>
        <a:buChar char="–"/>
        <a:defRPr sz="1100" kern="1200">
          <a:solidFill>
            <a:schemeClr val="tx1"/>
          </a:solidFill>
          <a:latin typeface="Cambria" pitchFamily="18" charset="0"/>
          <a:ea typeface="Verdana" pitchFamily="34" charset="0"/>
          <a:cs typeface="Verdana" pitchFamily="34" charset="0"/>
        </a:defRPr>
      </a:lvl4pPr>
      <a:lvl5pPr marL="539750" indent="-173038" algn="l" defTabSz="914400" rtl="0" eaLnBrk="1" latinLnBrk="0" hangingPunct="1">
        <a:spcBef>
          <a:spcPct val="20000"/>
        </a:spcBef>
        <a:buFont typeface="Arial" pitchFamily="34" charset="0"/>
        <a:buChar char="»"/>
        <a:defRPr sz="1000" kern="1200" baseline="0">
          <a:solidFill>
            <a:schemeClr val="tx1"/>
          </a:solidFill>
          <a:latin typeface="Cambria" pitchFamily="18" charset="0"/>
          <a:ea typeface="Verdana" pitchFamily="34" charset="0"/>
          <a:cs typeface="Verdana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8.xml"/><Relationship Id="rId3" Type="http://schemas.openxmlformats.org/officeDocument/2006/relationships/diagramLayout" Target="../diagrams/layout7.xml"/><Relationship Id="rId7" Type="http://schemas.openxmlformats.org/officeDocument/2006/relationships/diagramData" Target="../diagrams/data8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7.xml"/><Relationship Id="rId11" Type="http://schemas.microsoft.com/office/2007/relationships/diagramDrawing" Target="../diagrams/drawing8.xml"/><Relationship Id="rId5" Type="http://schemas.openxmlformats.org/officeDocument/2006/relationships/diagramColors" Target="../diagrams/colors7.xml"/><Relationship Id="rId10" Type="http://schemas.openxmlformats.org/officeDocument/2006/relationships/diagramColors" Target="../diagrams/colors8.xml"/><Relationship Id="rId4" Type="http://schemas.openxmlformats.org/officeDocument/2006/relationships/diagramQuickStyle" Target="../diagrams/quickStyle7.xml"/><Relationship Id="rId9" Type="http://schemas.openxmlformats.org/officeDocument/2006/relationships/diagramQuickStyle" Target="../diagrams/quickStyle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1.xml"/><Relationship Id="rId3" Type="http://schemas.openxmlformats.org/officeDocument/2006/relationships/diagramLayout" Target="../diagrams/layout10.xml"/><Relationship Id="rId7" Type="http://schemas.openxmlformats.org/officeDocument/2006/relationships/diagramData" Target="../diagrams/data11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10.xml"/><Relationship Id="rId11" Type="http://schemas.microsoft.com/office/2007/relationships/diagramDrawing" Target="../diagrams/drawing11.xml"/><Relationship Id="rId5" Type="http://schemas.openxmlformats.org/officeDocument/2006/relationships/diagramColors" Target="../diagrams/colors10.xml"/><Relationship Id="rId10" Type="http://schemas.openxmlformats.org/officeDocument/2006/relationships/diagramColors" Target="../diagrams/colors11.xml"/><Relationship Id="rId4" Type="http://schemas.openxmlformats.org/officeDocument/2006/relationships/diagramQuickStyle" Target="../diagrams/quickStyle10.xml"/><Relationship Id="rId9" Type="http://schemas.openxmlformats.org/officeDocument/2006/relationships/diagramQuickStyle" Target="../diagrams/quickStyle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.xml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16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5.xml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5.xml"/><Relationship Id="rId5" Type="http://schemas.openxmlformats.org/officeDocument/2006/relationships/diagramColors" Target="../diagrams/colors15.xml"/><Relationship Id="rId4" Type="http://schemas.openxmlformats.org/officeDocument/2006/relationships/diagramQuickStyle" Target="../diagrams/quickStyle1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6.xml"/><Relationship Id="rId7" Type="http://schemas.openxmlformats.org/officeDocument/2006/relationships/image" Target="../media/image170.png"/><Relationship Id="rId2" Type="http://schemas.openxmlformats.org/officeDocument/2006/relationships/diagramData" Target="../diagrams/data16.xml"/><Relationship Id="rId1" Type="http://schemas.openxmlformats.org/officeDocument/2006/relationships/slideLayout" Target="../slideLayouts/slideLayout14.xml"/><Relationship Id="rId6" Type="http://schemas.microsoft.com/office/2007/relationships/diagramDrawing" Target="../diagrams/drawing16.xml"/><Relationship Id="rId5" Type="http://schemas.openxmlformats.org/officeDocument/2006/relationships/diagramColors" Target="../diagrams/colors16.xml"/><Relationship Id="rId4" Type="http://schemas.openxmlformats.org/officeDocument/2006/relationships/diagramQuickStyle" Target="../diagrams/quickStyle1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7.xml"/><Relationship Id="rId2" Type="http://schemas.openxmlformats.org/officeDocument/2006/relationships/diagramData" Target="../diagrams/data17.xml"/><Relationship Id="rId1" Type="http://schemas.openxmlformats.org/officeDocument/2006/relationships/slideLayout" Target="../slideLayouts/slideLayout16.xml"/><Relationship Id="rId6" Type="http://schemas.microsoft.com/office/2007/relationships/diagramDrawing" Target="../diagrams/drawing17.xml"/><Relationship Id="rId5" Type="http://schemas.openxmlformats.org/officeDocument/2006/relationships/diagramColors" Target="../diagrams/colors17.xml"/><Relationship Id="rId4" Type="http://schemas.openxmlformats.org/officeDocument/2006/relationships/diagramQuickStyle" Target="../diagrams/quickStyle1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0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6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image" Target="../media/image511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8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0.png"/><Relationship Id="rId5" Type="http://schemas.openxmlformats.org/officeDocument/2006/relationships/image" Target="../media/image59.png"/><Relationship Id="rId4" Type="http://schemas.openxmlformats.org/officeDocument/2006/relationships/image" Target="../media/image581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8.xml"/><Relationship Id="rId2" Type="http://schemas.openxmlformats.org/officeDocument/2006/relationships/diagramData" Target="../diagrams/data1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8.xml"/><Relationship Id="rId5" Type="http://schemas.openxmlformats.org/officeDocument/2006/relationships/diagramColors" Target="../diagrams/colors18.xml"/><Relationship Id="rId4" Type="http://schemas.openxmlformats.org/officeDocument/2006/relationships/diagramQuickStyle" Target="../diagrams/quickStyle18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9.xml"/><Relationship Id="rId2" Type="http://schemas.openxmlformats.org/officeDocument/2006/relationships/diagramData" Target="../diagrams/data1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9.xml"/><Relationship Id="rId5" Type="http://schemas.openxmlformats.org/officeDocument/2006/relationships/diagramColors" Target="../diagrams/colors19.xml"/><Relationship Id="rId4" Type="http://schemas.openxmlformats.org/officeDocument/2006/relationships/diagramQuickStyle" Target="../diagrams/quickStyle19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0.xml"/><Relationship Id="rId2" Type="http://schemas.openxmlformats.org/officeDocument/2006/relationships/diagramData" Target="../diagrams/data2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0.xml"/><Relationship Id="rId5" Type="http://schemas.openxmlformats.org/officeDocument/2006/relationships/diagramColors" Target="../diagrams/colors20.xml"/><Relationship Id="rId4" Type="http://schemas.openxmlformats.org/officeDocument/2006/relationships/diagramQuickStyle" Target="../diagrams/quickStyle2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28.emf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1.xml"/><Relationship Id="rId2" Type="http://schemas.openxmlformats.org/officeDocument/2006/relationships/diagramData" Target="../diagrams/data2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1.xml"/><Relationship Id="rId5" Type="http://schemas.openxmlformats.org/officeDocument/2006/relationships/diagramColors" Target="../diagrams/colors21.xml"/><Relationship Id="rId4" Type="http://schemas.openxmlformats.org/officeDocument/2006/relationships/diagramQuickStyle" Target="../diagrams/quickStyle2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2.xml"/><Relationship Id="rId2" Type="http://schemas.openxmlformats.org/officeDocument/2006/relationships/diagramData" Target="../diagrams/data2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2.xml"/><Relationship Id="rId5" Type="http://schemas.openxmlformats.org/officeDocument/2006/relationships/diagramColors" Target="../diagrams/colors22.xml"/><Relationship Id="rId4" Type="http://schemas.openxmlformats.org/officeDocument/2006/relationships/diagramQuickStyle" Target="../diagrams/quickStyle2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gif"/><Relationship Id="rId2" Type="http://schemas.openxmlformats.org/officeDocument/2006/relationships/hyperlink" Target="http://www.vt.ru/" TargetMode="Externa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0.jpeg"/><Relationship Id="rId4" Type="http://schemas.openxmlformats.org/officeDocument/2006/relationships/hyperlink" Target="http://www.toinform.ru/templates/smi/images/real_upload/all_files_2/30_120.jpg" TargetMode="Externa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gif"/><Relationship Id="rId1" Type="http://schemas.openxmlformats.org/officeDocument/2006/relationships/slideLayout" Target="../slideLayouts/slideLayout1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6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1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slideLayout" Target="../slideLayouts/slideLayout11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45.emf"/><Relationship Id="rId4" Type="http://schemas.openxmlformats.org/officeDocument/2006/relationships/package" Target="../embeddings/Microsoft_Excel_Worksheet.xlsx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728699"/>
            <a:ext cx="7772400" cy="3555395"/>
          </a:xfrm>
        </p:spPr>
        <p:txBody>
          <a:bodyPr>
            <a:noAutofit/>
          </a:bodyPr>
          <a:lstStyle/>
          <a:p>
            <a:r>
              <a:rPr lang="ru-RU" dirty="0"/>
              <a:t>РАЗРАБОТКА КРИТЕРИЕВ И МОДЕЛЕЙ ОЦЕНКИ ЭФФЕКТИВНОСТИ </a:t>
            </a:r>
            <a:br>
              <a:rPr lang="ru-RU" dirty="0"/>
            </a:br>
            <a:r>
              <a:rPr lang="ru-RU" dirty="0"/>
              <a:t>ФУНКЦИОНИРОВАНИЯ ПРИ ПРОЕКТИРОВАНИИ И ОПТИМИЗАЦИИ </a:t>
            </a:r>
            <a:br>
              <a:rPr lang="ru-RU" dirty="0"/>
            </a:br>
            <a:r>
              <a:rPr lang="ru-RU" dirty="0"/>
              <a:t>СЕТЕЙ ПЕРЕДАЧИ ДАННЫХ</a:t>
            </a:r>
            <a:br>
              <a:rPr lang="ru-RU" dirty="0"/>
            </a:b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4644134"/>
            <a:ext cx="6400800" cy="994665"/>
          </a:xfrm>
        </p:spPr>
        <p:txBody>
          <a:bodyPr/>
          <a:lstStyle/>
          <a:p>
            <a:r>
              <a:rPr lang="ru-RU" dirty="0"/>
              <a:t>Шапошников Дмитрий Евгеньевич</a:t>
            </a:r>
          </a:p>
          <a:p>
            <a:r>
              <a:rPr lang="ru-RU" dirty="0"/>
              <a:t>2016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Схема региональной сети передачи данных</a:t>
            </a:r>
          </a:p>
        </p:txBody>
      </p:sp>
      <p:sp>
        <p:nvSpPr>
          <p:cNvPr id="11" name="Объект 10"/>
          <p:cNvSpPr>
            <a:spLocks noGrp="1"/>
          </p:cNvSpPr>
          <p:nvPr>
            <p:ph sz="half" idx="1"/>
          </p:nvPr>
        </p:nvSpPr>
        <p:spPr>
          <a:xfrm>
            <a:off x="212657" y="537223"/>
            <a:ext cx="5725870" cy="5577486"/>
          </a:xfrm>
        </p:spPr>
        <p:txBody>
          <a:bodyPr/>
          <a:lstStyle/>
          <a:p>
            <a:endParaRPr lang="ru-RU" dirty="0"/>
          </a:p>
          <a:p>
            <a:endParaRPr lang="ru-RU" dirty="0"/>
          </a:p>
          <a:p>
            <a:pPr lvl="1"/>
            <a:endParaRPr lang="ru-RU" dirty="0"/>
          </a:p>
          <a:p>
            <a:pPr lvl="1"/>
            <a:endParaRPr lang="ru-RU" dirty="0"/>
          </a:p>
        </p:txBody>
      </p:sp>
      <p:sp>
        <p:nvSpPr>
          <p:cNvPr id="2" name="Объект 1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ru-RU" dirty="0"/>
          </a:p>
          <a:p>
            <a:r>
              <a:rPr lang="ru-RU" dirty="0"/>
              <a:t>Особенности СПД регионального уровня</a:t>
            </a:r>
          </a:p>
          <a:p>
            <a:endParaRPr lang="ru-RU" dirty="0"/>
          </a:p>
          <a:p>
            <a:pPr lvl="1"/>
            <a:r>
              <a:rPr lang="ru-RU" dirty="0"/>
              <a:t>Каналы являются направленными</a:t>
            </a:r>
          </a:p>
          <a:p>
            <a:pPr lvl="1"/>
            <a:r>
              <a:rPr lang="ru-RU" dirty="0"/>
              <a:t>Количество абонентов, присоединенных к любому  узлу, может быть любым (очень большим)</a:t>
            </a:r>
          </a:p>
          <a:p>
            <a:pPr lvl="1"/>
            <a:r>
              <a:rPr lang="ru-RU" dirty="0"/>
              <a:t>Абоненты могут быть присоединены к определенным узлам (остальные узлы играют исключительно роль транзита)</a:t>
            </a:r>
          </a:p>
          <a:p>
            <a:pPr lvl="1"/>
            <a:r>
              <a:rPr lang="ru-RU" dirty="0"/>
              <a:t>Магистральные интерфейсы могут быть присоединены к определенным узлам</a:t>
            </a:r>
          </a:p>
          <a:p>
            <a:pPr lvl="1"/>
            <a:endParaRPr lang="ru-RU" dirty="0"/>
          </a:p>
          <a:p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22.04.2016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ИСТ 2016</a:t>
            </a: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10</a:t>
            </a:fld>
            <a:endParaRPr lang="ru-RU"/>
          </a:p>
        </p:txBody>
      </p:sp>
      <p:sp>
        <p:nvSpPr>
          <p:cNvPr id="75" name="TextBox 74"/>
          <p:cNvSpPr txBox="1"/>
          <p:nvPr/>
        </p:nvSpPr>
        <p:spPr>
          <a:xfrm>
            <a:off x="124129" y="5155684"/>
            <a:ext cx="11112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1000" dirty="0">
                <a:latin typeface="Cambria" pitchFamily="18" charset="0"/>
              </a:rPr>
              <a:t>Магистральные</a:t>
            </a:r>
            <a:br>
              <a:rPr lang="ru-RU" sz="1000" dirty="0">
                <a:latin typeface="Cambria" pitchFamily="18" charset="0"/>
              </a:rPr>
            </a:br>
            <a:r>
              <a:rPr lang="ru-RU" sz="1000" dirty="0">
                <a:latin typeface="Cambria" pitchFamily="18" charset="0"/>
              </a:rPr>
              <a:t>операторы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1220050" y="5303917"/>
            <a:ext cx="381642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000" dirty="0">
                <a:latin typeface="Cambria" pitchFamily="18" charset="0"/>
              </a:rPr>
              <a:t>СПД оператора связи</a:t>
            </a:r>
          </a:p>
        </p:txBody>
      </p:sp>
      <p:sp>
        <p:nvSpPr>
          <p:cNvPr id="156" name="TextBox 155"/>
          <p:cNvSpPr txBox="1"/>
          <p:nvPr/>
        </p:nvSpPr>
        <p:spPr>
          <a:xfrm>
            <a:off x="4903993" y="5889274"/>
            <a:ext cx="7761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1000" dirty="0">
                <a:latin typeface="Cambria" pitchFamily="18" charset="0"/>
              </a:rPr>
              <a:t>Абоненты</a:t>
            </a:r>
          </a:p>
        </p:txBody>
      </p:sp>
      <p:grpSp>
        <p:nvGrpSpPr>
          <p:cNvPr id="6" name="Группа 5"/>
          <p:cNvGrpSpPr/>
          <p:nvPr/>
        </p:nvGrpSpPr>
        <p:grpSpPr>
          <a:xfrm>
            <a:off x="206515" y="731573"/>
            <a:ext cx="5373597" cy="5030541"/>
            <a:chOff x="206515" y="731573"/>
            <a:chExt cx="5373597" cy="5030541"/>
          </a:xfrm>
        </p:grpSpPr>
        <p:sp>
          <p:nvSpPr>
            <p:cNvPr id="12" name="Овал 11"/>
            <p:cNvSpPr/>
            <p:nvPr/>
          </p:nvSpPr>
          <p:spPr>
            <a:xfrm>
              <a:off x="206515" y="923595"/>
              <a:ext cx="288032" cy="384043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3" name="Овал 12"/>
            <p:cNvSpPr/>
            <p:nvPr/>
          </p:nvSpPr>
          <p:spPr>
            <a:xfrm>
              <a:off x="206515" y="4594364"/>
              <a:ext cx="288032" cy="384043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4" name="Овал 13"/>
            <p:cNvSpPr/>
            <p:nvPr/>
          </p:nvSpPr>
          <p:spPr>
            <a:xfrm>
              <a:off x="206515" y="3269724"/>
              <a:ext cx="288032" cy="384043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5" name="Овал 14"/>
            <p:cNvSpPr/>
            <p:nvPr/>
          </p:nvSpPr>
          <p:spPr>
            <a:xfrm>
              <a:off x="206515" y="2119701"/>
              <a:ext cx="288032" cy="384043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6" name="Овал 15"/>
            <p:cNvSpPr/>
            <p:nvPr/>
          </p:nvSpPr>
          <p:spPr>
            <a:xfrm>
              <a:off x="1091393" y="923595"/>
              <a:ext cx="288032" cy="384043"/>
            </a:xfrm>
            <a:prstGeom prst="ellipse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7" name="Овал 16"/>
            <p:cNvSpPr/>
            <p:nvPr/>
          </p:nvSpPr>
          <p:spPr>
            <a:xfrm>
              <a:off x="1091393" y="4591037"/>
              <a:ext cx="288032" cy="384043"/>
            </a:xfrm>
            <a:prstGeom prst="ellipse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8" name="Овал 17"/>
            <p:cNvSpPr/>
            <p:nvPr/>
          </p:nvSpPr>
          <p:spPr>
            <a:xfrm>
              <a:off x="1091315" y="3269724"/>
              <a:ext cx="288032" cy="384043"/>
            </a:xfrm>
            <a:prstGeom prst="ellipse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9" name="Овал 18"/>
            <p:cNvSpPr/>
            <p:nvPr/>
          </p:nvSpPr>
          <p:spPr>
            <a:xfrm>
              <a:off x="1091393" y="2119701"/>
              <a:ext cx="288032" cy="384043"/>
            </a:xfrm>
            <a:prstGeom prst="ellipse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cxnSp>
          <p:nvCxnSpPr>
            <p:cNvPr id="20" name="Прямая со стрелкой 19"/>
            <p:cNvCxnSpPr>
              <a:stCxn id="12" idx="6"/>
              <a:endCxn id="16" idx="2"/>
            </p:cNvCxnSpPr>
            <p:nvPr/>
          </p:nvCxnSpPr>
          <p:spPr>
            <a:xfrm>
              <a:off x="494547" y="1115616"/>
              <a:ext cx="596846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1" name="Прямая со стрелкой 20"/>
            <p:cNvCxnSpPr>
              <a:stCxn id="15" idx="6"/>
              <a:endCxn id="19" idx="2"/>
            </p:cNvCxnSpPr>
            <p:nvPr/>
          </p:nvCxnSpPr>
          <p:spPr>
            <a:xfrm>
              <a:off x="494547" y="2311723"/>
              <a:ext cx="596846" cy="0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2" name="Прямая со стрелкой 21"/>
            <p:cNvCxnSpPr>
              <a:stCxn id="14" idx="6"/>
              <a:endCxn id="18" idx="2"/>
            </p:cNvCxnSpPr>
            <p:nvPr/>
          </p:nvCxnSpPr>
          <p:spPr>
            <a:xfrm>
              <a:off x="494547" y="3461745"/>
              <a:ext cx="596768" cy="0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3" name="Прямая со стрелкой 22"/>
            <p:cNvCxnSpPr>
              <a:stCxn id="13" idx="6"/>
              <a:endCxn id="17" idx="2"/>
            </p:cNvCxnSpPr>
            <p:nvPr/>
          </p:nvCxnSpPr>
          <p:spPr>
            <a:xfrm flipV="1">
              <a:off x="494547" y="4783059"/>
              <a:ext cx="596846" cy="332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sp>
          <p:nvSpPr>
            <p:cNvPr id="24" name="Овал 23"/>
            <p:cNvSpPr/>
            <p:nvPr/>
          </p:nvSpPr>
          <p:spPr>
            <a:xfrm>
              <a:off x="2003876" y="923595"/>
              <a:ext cx="288032" cy="384043"/>
            </a:xfrm>
            <a:prstGeom prst="ellipse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5" name="Овал 24"/>
            <p:cNvSpPr/>
            <p:nvPr/>
          </p:nvSpPr>
          <p:spPr>
            <a:xfrm>
              <a:off x="2003876" y="2119701"/>
              <a:ext cx="288032" cy="384043"/>
            </a:xfrm>
            <a:prstGeom prst="ellipse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6" name="Овал 25"/>
            <p:cNvSpPr/>
            <p:nvPr/>
          </p:nvSpPr>
          <p:spPr>
            <a:xfrm>
              <a:off x="2936852" y="923595"/>
              <a:ext cx="288032" cy="384043"/>
            </a:xfrm>
            <a:prstGeom prst="ellipse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7" name="Овал 26"/>
            <p:cNvSpPr/>
            <p:nvPr/>
          </p:nvSpPr>
          <p:spPr>
            <a:xfrm>
              <a:off x="2003876" y="4591037"/>
              <a:ext cx="288032" cy="384043"/>
            </a:xfrm>
            <a:prstGeom prst="ellipse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Овал 27"/>
            <p:cNvSpPr/>
            <p:nvPr/>
          </p:nvSpPr>
          <p:spPr>
            <a:xfrm>
              <a:off x="2003876" y="3269724"/>
              <a:ext cx="288032" cy="384043"/>
            </a:xfrm>
            <a:prstGeom prst="ellipse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Овал 28"/>
            <p:cNvSpPr/>
            <p:nvPr/>
          </p:nvSpPr>
          <p:spPr>
            <a:xfrm>
              <a:off x="3896925" y="923595"/>
              <a:ext cx="288032" cy="384043"/>
            </a:xfrm>
            <a:prstGeom prst="ellipse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30" name="Овал 29"/>
            <p:cNvSpPr/>
            <p:nvPr/>
          </p:nvSpPr>
          <p:spPr>
            <a:xfrm>
              <a:off x="2936852" y="4591037"/>
              <a:ext cx="288032" cy="384043"/>
            </a:xfrm>
            <a:prstGeom prst="ellipse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31" name="Овал 30"/>
            <p:cNvSpPr/>
            <p:nvPr/>
          </p:nvSpPr>
          <p:spPr>
            <a:xfrm>
              <a:off x="2936852" y="3269724"/>
              <a:ext cx="288032" cy="384043"/>
            </a:xfrm>
            <a:prstGeom prst="ellipse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32" name="Овал 31"/>
            <p:cNvSpPr/>
            <p:nvPr/>
          </p:nvSpPr>
          <p:spPr>
            <a:xfrm>
              <a:off x="2936852" y="2119701"/>
              <a:ext cx="288032" cy="384043"/>
            </a:xfrm>
            <a:prstGeom prst="ellipse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33" name="Овал 32"/>
            <p:cNvSpPr/>
            <p:nvPr/>
          </p:nvSpPr>
          <p:spPr>
            <a:xfrm>
              <a:off x="3896925" y="2119701"/>
              <a:ext cx="288032" cy="384043"/>
            </a:xfrm>
            <a:prstGeom prst="ellipse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34" name="Овал 33"/>
            <p:cNvSpPr/>
            <p:nvPr/>
          </p:nvSpPr>
          <p:spPr>
            <a:xfrm>
              <a:off x="3896925" y="3269724"/>
              <a:ext cx="288032" cy="384043"/>
            </a:xfrm>
            <a:prstGeom prst="ellipse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35" name="Овал 34"/>
            <p:cNvSpPr/>
            <p:nvPr/>
          </p:nvSpPr>
          <p:spPr>
            <a:xfrm>
              <a:off x="3896925" y="4594364"/>
              <a:ext cx="288032" cy="384043"/>
            </a:xfrm>
            <a:prstGeom prst="ellipse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36" name="Овал 35"/>
            <p:cNvSpPr/>
            <p:nvPr/>
          </p:nvSpPr>
          <p:spPr>
            <a:xfrm>
              <a:off x="5292080" y="731573"/>
              <a:ext cx="288032" cy="384043"/>
            </a:xfrm>
            <a:prstGeom prst="ellipse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37" name="Овал 36"/>
            <p:cNvSpPr/>
            <p:nvPr/>
          </p:nvSpPr>
          <p:spPr>
            <a:xfrm>
              <a:off x="5292080" y="1210541"/>
              <a:ext cx="288032" cy="384043"/>
            </a:xfrm>
            <a:prstGeom prst="ellipse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38" name="Овал 37"/>
            <p:cNvSpPr/>
            <p:nvPr/>
          </p:nvSpPr>
          <p:spPr>
            <a:xfrm>
              <a:off x="5292080" y="2119701"/>
              <a:ext cx="288032" cy="384043"/>
            </a:xfrm>
            <a:prstGeom prst="ellipse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39" name="Овал 38"/>
            <p:cNvSpPr/>
            <p:nvPr/>
          </p:nvSpPr>
          <p:spPr>
            <a:xfrm>
              <a:off x="5292080" y="3049583"/>
              <a:ext cx="288032" cy="384043"/>
            </a:xfrm>
            <a:prstGeom prst="ellipse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0" name="Овал 39"/>
            <p:cNvSpPr/>
            <p:nvPr/>
          </p:nvSpPr>
          <p:spPr>
            <a:xfrm>
              <a:off x="5292080" y="3461745"/>
              <a:ext cx="288032" cy="384043"/>
            </a:xfrm>
            <a:prstGeom prst="ellipse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1" name="Овал 40"/>
            <p:cNvSpPr/>
            <p:nvPr/>
          </p:nvSpPr>
          <p:spPr>
            <a:xfrm>
              <a:off x="5292080" y="4000974"/>
              <a:ext cx="288032" cy="384043"/>
            </a:xfrm>
            <a:prstGeom prst="ellipse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2" name="Овал 41"/>
            <p:cNvSpPr/>
            <p:nvPr/>
          </p:nvSpPr>
          <p:spPr>
            <a:xfrm>
              <a:off x="5292080" y="4455257"/>
              <a:ext cx="288032" cy="384043"/>
            </a:xfrm>
            <a:prstGeom prst="ellipse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3" name="Овал 42"/>
            <p:cNvSpPr/>
            <p:nvPr/>
          </p:nvSpPr>
          <p:spPr>
            <a:xfrm>
              <a:off x="5292080" y="4919873"/>
              <a:ext cx="288032" cy="384043"/>
            </a:xfrm>
            <a:prstGeom prst="ellipse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4" name="Овал 43"/>
            <p:cNvSpPr/>
            <p:nvPr/>
          </p:nvSpPr>
          <p:spPr>
            <a:xfrm>
              <a:off x="5292080" y="5378071"/>
              <a:ext cx="288032" cy="384043"/>
            </a:xfrm>
            <a:prstGeom prst="ellipse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cxnSp>
          <p:nvCxnSpPr>
            <p:cNvPr id="45" name="Прямая со стрелкой 44"/>
            <p:cNvCxnSpPr>
              <a:stCxn id="16" idx="6"/>
              <a:endCxn id="24" idx="2"/>
            </p:cNvCxnSpPr>
            <p:nvPr/>
          </p:nvCxnSpPr>
          <p:spPr>
            <a:xfrm>
              <a:off x="1379426" y="1115616"/>
              <a:ext cx="624451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Прямая со стрелкой 45"/>
            <p:cNvCxnSpPr>
              <a:stCxn id="19" idx="6"/>
              <a:endCxn id="25" idx="2"/>
            </p:cNvCxnSpPr>
            <p:nvPr/>
          </p:nvCxnSpPr>
          <p:spPr>
            <a:xfrm>
              <a:off x="1379426" y="2311723"/>
              <a:ext cx="624451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Прямая со стрелкой 46"/>
            <p:cNvCxnSpPr>
              <a:stCxn id="18" idx="6"/>
              <a:endCxn id="28" idx="2"/>
            </p:cNvCxnSpPr>
            <p:nvPr/>
          </p:nvCxnSpPr>
          <p:spPr>
            <a:xfrm>
              <a:off x="1379348" y="3461745"/>
              <a:ext cx="62452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Прямая со стрелкой 47"/>
            <p:cNvCxnSpPr>
              <a:stCxn id="17" idx="6"/>
              <a:endCxn id="27" idx="2"/>
            </p:cNvCxnSpPr>
            <p:nvPr/>
          </p:nvCxnSpPr>
          <p:spPr>
            <a:xfrm>
              <a:off x="1379426" y="4783059"/>
              <a:ext cx="624451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Прямая со стрелкой 48"/>
            <p:cNvCxnSpPr>
              <a:stCxn id="24" idx="6"/>
              <a:endCxn id="26" idx="2"/>
            </p:cNvCxnSpPr>
            <p:nvPr/>
          </p:nvCxnSpPr>
          <p:spPr>
            <a:xfrm>
              <a:off x="2291908" y="1115616"/>
              <a:ext cx="644944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Прямая со стрелкой 49"/>
            <p:cNvCxnSpPr>
              <a:stCxn id="25" idx="6"/>
              <a:endCxn id="32" idx="2"/>
            </p:cNvCxnSpPr>
            <p:nvPr/>
          </p:nvCxnSpPr>
          <p:spPr>
            <a:xfrm>
              <a:off x="2291908" y="2311723"/>
              <a:ext cx="644944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Прямая со стрелкой 50"/>
            <p:cNvCxnSpPr>
              <a:stCxn id="28" idx="6"/>
              <a:endCxn id="31" idx="2"/>
            </p:cNvCxnSpPr>
            <p:nvPr/>
          </p:nvCxnSpPr>
          <p:spPr>
            <a:xfrm>
              <a:off x="2291908" y="3461745"/>
              <a:ext cx="644944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Прямая со стрелкой 51"/>
            <p:cNvCxnSpPr>
              <a:stCxn id="27" idx="6"/>
              <a:endCxn id="30" idx="2"/>
            </p:cNvCxnSpPr>
            <p:nvPr/>
          </p:nvCxnSpPr>
          <p:spPr>
            <a:xfrm>
              <a:off x="2291908" y="4783059"/>
              <a:ext cx="644944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Прямая со стрелкой 52"/>
            <p:cNvCxnSpPr>
              <a:stCxn id="26" idx="6"/>
              <a:endCxn id="29" idx="2"/>
            </p:cNvCxnSpPr>
            <p:nvPr/>
          </p:nvCxnSpPr>
          <p:spPr>
            <a:xfrm>
              <a:off x="3224885" y="1115616"/>
              <a:ext cx="672041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Прямая со стрелкой 53"/>
            <p:cNvCxnSpPr>
              <a:stCxn id="32" idx="6"/>
              <a:endCxn id="33" idx="2"/>
            </p:cNvCxnSpPr>
            <p:nvPr/>
          </p:nvCxnSpPr>
          <p:spPr>
            <a:xfrm>
              <a:off x="3224885" y="2311723"/>
              <a:ext cx="672041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Прямая со стрелкой 54"/>
            <p:cNvCxnSpPr>
              <a:stCxn id="31" idx="6"/>
              <a:endCxn id="34" idx="2"/>
            </p:cNvCxnSpPr>
            <p:nvPr/>
          </p:nvCxnSpPr>
          <p:spPr>
            <a:xfrm>
              <a:off x="3224885" y="3461745"/>
              <a:ext cx="672041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Прямая со стрелкой 55"/>
            <p:cNvCxnSpPr>
              <a:stCxn id="30" idx="6"/>
              <a:endCxn id="35" idx="2"/>
            </p:cNvCxnSpPr>
            <p:nvPr/>
          </p:nvCxnSpPr>
          <p:spPr>
            <a:xfrm>
              <a:off x="3224885" y="4783059"/>
              <a:ext cx="672041" cy="332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Прямая со стрелкой 56"/>
            <p:cNvCxnSpPr>
              <a:stCxn id="29" idx="6"/>
              <a:endCxn id="36" idx="2"/>
            </p:cNvCxnSpPr>
            <p:nvPr/>
          </p:nvCxnSpPr>
          <p:spPr>
            <a:xfrm flipV="1">
              <a:off x="4184958" y="923595"/>
              <a:ext cx="1107123" cy="192021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8" name="Прямая со стрелкой 57"/>
            <p:cNvCxnSpPr>
              <a:stCxn id="29" idx="6"/>
              <a:endCxn id="37" idx="2"/>
            </p:cNvCxnSpPr>
            <p:nvPr/>
          </p:nvCxnSpPr>
          <p:spPr>
            <a:xfrm>
              <a:off x="4184958" y="1115616"/>
              <a:ext cx="1107123" cy="286947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9" name="Прямая со стрелкой 58"/>
            <p:cNvCxnSpPr>
              <a:stCxn id="33" idx="6"/>
              <a:endCxn id="38" idx="2"/>
            </p:cNvCxnSpPr>
            <p:nvPr/>
          </p:nvCxnSpPr>
          <p:spPr>
            <a:xfrm>
              <a:off x="4184958" y="2311723"/>
              <a:ext cx="1107123" cy="0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0" name="Прямая со стрелкой 59"/>
            <p:cNvCxnSpPr>
              <a:stCxn id="34" idx="6"/>
              <a:endCxn id="39" idx="2"/>
            </p:cNvCxnSpPr>
            <p:nvPr/>
          </p:nvCxnSpPr>
          <p:spPr>
            <a:xfrm flipV="1">
              <a:off x="4184958" y="3241604"/>
              <a:ext cx="1107123" cy="220141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1" name="Прямая со стрелкой 60"/>
            <p:cNvCxnSpPr>
              <a:stCxn id="34" idx="6"/>
              <a:endCxn id="40" idx="2"/>
            </p:cNvCxnSpPr>
            <p:nvPr/>
          </p:nvCxnSpPr>
          <p:spPr>
            <a:xfrm>
              <a:off x="4184958" y="3461746"/>
              <a:ext cx="1107123" cy="192021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2" name="Прямая со стрелкой 61"/>
            <p:cNvCxnSpPr>
              <a:stCxn id="35" idx="6"/>
              <a:endCxn id="41" idx="2"/>
            </p:cNvCxnSpPr>
            <p:nvPr/>
          </p:nvCxnSpPr>
          <p:spPr>
            <a:xfrm flipV="1">
              <a:off x="4184958" y="4192996"/>
              <a:ext cx="1107123" cy="593389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3" name="Прямая со стрелкой 62"/>
            <p:cNvCxnSpPr>
              <a:stCxn id="35" idx="6"/>
              <a:endCxn id="42" idx="2"/>
            </p:cNvCxnSpPr>
            <p:nvPr/>
          </p:nvCxnSpPr>
          <p:spPr>
            <a:xfrm flipV="1">
              <a:off x="4184958" y="4647279"/>
              <a:ext cx="1107123" cy="139107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4" name="Прямая со стрелкой 63"/>
            <p:cNvCxnSpPr>
              <a:stCxn id="35" idx="6"/>
              <a:endCxn id="43" idx="2"/>
            </p:cNvCxnSpPr>
            <p:nvPr/>
          </p:nvCxnSpPr>
          <p:spPr>
            <a:xfrm>
              <a:off x="4184958" y="4786386"/>
              <a:ext cx="1107123" cy="325509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5" name="Прямая со стрелкой 64"/>
            <p:cNvCxnSpPr>
              <a:stCxn id="35" idx="6"/>
              <a:endCxn id="44" idx="2"/>
            </p:cNvCxnSpPr>
            <p:nvPr/>
          </p:nvCxnSpPr>
          <p:spPr>
            <a:xfrm>
              <a:off x="4184958" y="4786385"/>
              <a:ext cx="1107123" cy="783707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6" name="Прямая со стрелкой 65"/>
            <p:cNvCxnSpPr>
              <a:stCxn id="16" idx="5"/>
              <a:endCxn id="25" idx="1"/>
            </p:cNvCxnSpPr>
            <p:nvPr/>
          </p:nvCxnSpPr>
          <p:spPr>
            <a:xfrm>
              <a:off x="1337245" y="1251396"/>
              <a:ext cx="708813" cy="9245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Прямая со стрелкой 66"/>
            <p:cNvCxnSpPr>
              <a:stCxn id="17" idx="7"/>
              <a:endCxn id="28" idx="3"/>
            </p:cNvCxnSpPr>
            <p:nvPr/>
          </p:nvCxnSpPr>
          <p:spPr>
            <a:xfrm flipV="1">
              <a:off x="1337245" y="3597526"/>
              <a:ext cx="708813" cy="1049753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Прямая со стрелкой 67"/>
            <p:cNvCxnSpPr>
              <a:stCxn id="26" idx="5"/>
              <a:endCxn id="33" idx="1"/>
            </p:cNvCxnSpPr>
            <p:nvPr/>
          </p:nvCxnSpPr>
          <p:spPr>
            <a:xfrm>
              <a:off x="3182704" y="1251396"/>
              <a:ext cx="756403" cy="9245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Прямая со стрелкой 68"/>
            <p:cNvCxnSpPr>
              <a:stCxn id="30" idx="7"/>
              <a:endCxn id="34" idx="3"/>
            </p:cNvCxnSpPr>
            <p:nvPr/>
          </p:nvCxnSpPr>
          <p:spPr>
            <a:xfrm flipV="1">
              <a:off x="3182704" y="3597526"/>
              <a:ext cx="756403" cy="1049753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Прямая со стрелкой 69"/>
            <p:cNvCxnSpPr>
              <a:stCxn id="28" idx="5"/>
              <a:endCxn id="30" idx="1"/>
            </p:cNvCxnSpPr>
            <p:nvPr/>
          </p:nvCxnSpPr>
          <p:spPr>
            <a:xfrm>
              <a:off x="2249727" y="3597526"/>
              <a:ext cx="729306" cy="1049753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Прямая со стрелкой 70"/>
            <p:cNvCxnSpPr>
              <a:stCxn id="25" idx="7"/>
              <a:endCxn id="26" idx="3"/>
            </p:cNvCxnSpPr>
            <p:nvPr/>
          </p:nvCxnSpPr>
          <p:spPr>
            <a:xfrm flipV="1">
              <a:off x="2249727" y="1251396"/>
              <a:ext cx="729306" cy="9245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Прямая со стрелкой 71"/>
            <p:cNvCxnSpPr>
              <a:stCxn id="25" idx="5"/>
              <a:endCxn id="31" idx="1"/>
            </p:cNvCxnSpPr>
            <p:nvPr/>
          </p:nvCxnSpPr>
          <p:spPr>
            <a:xfrm>
              <a:off x="2249727" y="2447503"/>
              <a:ext cx="729306" cy="878463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Прямая со стрелкой 72"/>
            <p:cNvCxnSpPr>
              <a:stCxn id="32" idx="5"/>
              <a:endCxn id="34" idx="1"/>
            </p:cNvCxnSpPr>
            <p:nvPr/>
          </p:nvCxnSpPr>
          <p:spPr>
            <a:xfrm>
              <a:off x="3182704" y="2447503"/>
              <a:ext cx="756403" cy="878463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Прямая со стрелкой 73"/>
            <p:cNvCxnSpPr>
              <a:stCxn id="18" idx="7"/>
              <a:endCxn id="25" idx="3"/>
            </p:cNvCxnSpPr>
            <p:nvPr/>
          </p:nvCxnSpPr>
          <p:spPr>
            <a:xfrm flipV="1">
              <a:off x="1337167" y="2447503"/>
              <a:ext cx="708891" cy="878463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Прямая со стрелкой 6"/>
            <p:cNvCxnSpPr>
              <a:endCxn id="32" idx="7"/>
            </p:cNvCxnSpPr>
            <p:nvPr/>
          </p:nvCxnSpPr>
          <p:spPr>
            <a:xfrm flipH="1">
              <a:off x="3182704" y="1259090"/>
              <a:ext cx="756403" cy="916853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Прямая со стрелкой 9"/>
            <p:cNvCxnSpPr>
              <a:stCxn id="32" idx="1"/>
              <a:endCxn id="24" idx="5"/>
            </p:cNvCxnSpPr>
            <p:nvPr/>
          </p:nvCxnSpPr>
          <p:spPr>
            <a:xfrm flipH="1" flipV="1">
              <a:off x="2249727" y="1251396"/>
              <a:ext cx="729306" cy="9245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Прямая со стрелкой 77"/>
            <p:cNvCxnSpPr>
              <a:stCxn id="24" idx="3"/>
              <a:endCxn id="19" idx="7"/>
            </p:cNvCxnSpPr>
            <p:nvPr/>
          </p:nvCxnSpPr>
          <p:spPr>
            <a:xfrm flipH="1">
              <a:off x="1337245" y="1251396"/>
              <a:ext cx="708813" cy="9245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Прямая со стрелкой 79"/>
            <p:cNvCxnSpPr>
              <a:stCxn id="33" idx="3"/>
              <a:endCxn id="31" idx="7"/>
            </p:cNvCxnSpPr>
            <p:nvPr/>
          </p:nvCxnSpPr>
          <p:spPr>
            <a:xfrm flipH="1">
              <a:off x="3182704" y="2447503"/>
              <a:ext cx="756403" cy="878463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Прямая со стрелкой 81"/>
            <p:cNvCxnSpPr>
              <a:stCxn id="31" idx="3"/>
              <a:endCxn id="27" idx="7"/>
            </p:cNvCxnSpPr>
            <p:nvPr/>
          </p:nvCxnSpPr>
          <p:spPr>
            <a:xfrm flipH="1">
              <a:off x="2249727" y="3597526"/>
              <a:ext cx="729306" cy="1049753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Прямая со стрелкой 83"/>
            <p:cNvCxnSpPr>
              <a:stCxn id="35" idx="1"/>
              <a:endCxn id="31" idx="5"/>
            </p:cNvCxnSpPr>
            <p:nvPr/>
          </p:nvCxnSpPr>
          <p:spPr>
            <a:xfrm flipH="1" flipV="1">
              <a:off x="3182704" y="3597525"/>
              <a:ext cx="756403" cy="105308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Прямая со стрелкой 85"/>
            <p:cNvCxnSpPr>
              <a:stCxn id="34" idx="3"/>
              <a:endCxn id="27" idx="7"/>
            </p:cNvCxnSpPr>
            <p:nvPr/>
          </p:nvCxnSpPr>
          <p:spPr>
            <a:xfrm flipH="1">
              <a:off x="2249728" y="3597526"/>
              <a:ext cx="1689379" cy="1049753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Прямая со стрелкой 87"/>
            <p:cNvCxnSpPr>
              <a:stCxn id="27" idx="1"/>
              <a:endCxn id="18" idx="5"/>
            </p:cNvCxnSpPr>
            <p:nvPr/>
          </p:nvCxnSpPr>
          <p:spPr>
            <a:xfrm flipH="1" flipV="1">
              <a:off x="1337167" y="3597526"/>
              <a:ext cx="708891" cy="1049753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954713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Обозначения потоковой модели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25.05.2014</a:t>
            </a: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Д.Е.Шапошников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11</a:t>
            </a:fld>
            <a:endParaRPr lang="ru-RU"/>
          </a:p>
        </p:txBody>
      </p:sp>
      <p:sp>
        <p:nvSpPr>
          <p:cNvPr id="179" name="Объект 3"/>
          <p:cNvSpPr txBox="1">
            <a:spLocks/>
          </p:cNvSpPr>
          <p:nvPr/>
        </p:nvSpPr>
        <p:spPr>
          <a:xfrm>
            <a:off x="5796136" y="692699"/>
            <a:ext cx="3133582" cy="5433467"/>
          </a:xfrm>
          <a:prstGeom prst="rect">
            <a:avLst/>
          </a:prstGeom>
        </p:spPr>
        <p:txBody>
          <a:bodyPr/>
          <a:lstStyle>
            <a:lvl1pPr marL="180975" indent="-160338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Cambria" pitchFamily="18" charset="0"/>
                <a:ea typeface="Verdana" pitchFamily="34" charset="0"/>
                <a:cs typeface="Verdana" pitchFamily="34" charset="0"/>
              </a:defRPr>
            </a:lvl1pPr>
            <a:lvl2pPr marL="355600" indent="-173038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Cambria" pitchFamily="18" charset="0"/>
                <a:ea typeface="Verdana" pitchFamily="34" charset="0"/>
                <a:cs typeface="Verdana" pitchFamily="34" charset="0"/>
              </a:defRPr>
            </a:lvl2pPr>
            <a:lvl3pPr marL="541338" indent="-153988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Cambria" pitchFamily="18" charset="0"/>
                <a:ea typeface="Verdana" pitchFamily="34" charset="0"/>
                <a:cs typeface="Verdana" pitchFamily="34" charset="0"/>
              </a:defRPr>
            </a:lvl3pPr>
            <a:lvl4pPr marL="717550" indent="-169863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Cambria" pitchFamily="18" charset="0"/>
                <a:ea typeface="Verdana" pitchFamily="34" charset="0"/>
                <a:cs typeface="Verdana" pitchFamily="34" charset="0"/>
              </a:defRPr>
            </a:lvl4pPr>
            <a:lvl5pPr marL="895350" indent="-174625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00" kern="1200" baseline="0">
                <a:solidFill>
                  <a:schemeClr val="tx1"/>
                </a:solidFill>
                <a:latin typeface="Cambria" pitchFamily="18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7" name="Объект 3"/>
              <p:cNvSpPr txBox="1">
                <a:spLocks/>
              </p:cNvSpPr>
              <p:nvPr/>
            </p:nvSpPr>
            <p:spPr>
              <a:xfrm>
                <a:off x="3266855" y="2420503"/>
                <a:ext cx="5648749" cy="3977807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/>
              <a:lstStyle>
                <a:lvl1pPr marL="180975" indent="-160338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Cambria" pitchFamily="18" charset="0"/>
                    <a:ea typeface="Verdana" pitchFamily="34" charset="0"/>
                    <a:cs typeface="Verdana" pitchFamily="34" charset="0"/>
                  </a:defRPr>
                </a:lvl1pPr>
                <a:lvl2pPr marL="355600" indent="-173038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1200" kern="1200">
                    <a:solidFill>
                      <a:schemeClr val="tx1"/>
                    </a:solidFill>
                    <a:latin typeface="Cambria" pitchFamily="18" charset="0"/>
                    <a:ea typeface="Verdana" pitchFamily="34" charset="0"/>
                    <a:cs typeface="Verdana" pitchFamily="34" charset="0"/>
                  </a:defRPr>
                </a:lvl2pPr>
                <a:lvl3pPr marL="541338" indent="-153988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100" kern="1200">
                    <a:solidFill>
                      <a:schemeClr val="tx1"/>
                    </a:solidFill>
                    <a:latin typeface="Cambria" pitchFamily="18" charset="0"/>
                    <a:ea typeface="Verdana" pitchFamily="34" charset="0"/>
                    <a:cs typeface="Verdana" pitchFamily="34" charset="0"/>
                  </a:defRPr>
                </a:lvl3pPr>
                <a:lvl4pPr marL="717550" indent="-169863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1050" kern="1200">
                    <a:solidFill>
                      <a:schemeClr val="tx1"/>
                    </a:solidFill>
                    <a:latin typeface="Cambria" pitchFamily="18" charset="0"/>
                    <a:ea typeface="Verdana" pitchFamily="34" charset="0"/>
                    <a:cs typeface="Verdana" pitchFamily="34" charset="0"/>
                  </a:defRPr>
                </a:lvl4pPr>
                <a:lvl5pPr marL="895350" indent="-174625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1000" kern="1200" baseline="0">
                    <a:solidFill>
                      <a:schemeClr val="tx1"/>
                    </a:solidFill>
                    <a:latin typeface="Cambria" pitchFamily="18" charset="0"/>
                    <a:ea typeface="Verdana" pitchFamily="34" charset="0"/>
                    <a:cs typeface="Verdana" pitchFamily="34" charset="0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r>
                      <a:rPr lang="ru-RU" sz="1050" i="1">
                        <a:latin typeface="Cambria Math"/>
                      </a:rPr>
                      <m:t>𝑥</m:t>
                    </m:r>
                    <m:d>
                      <m:dPr>
                        <m:ctrlPr>
                          <a:rPr lang="ru-RU" sz="105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u-RU" sz="10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1050" i="1">
                                <a:latin typeface="Cambria Math"/>
                              </a:rPr>
                              <m:t>𝑆</m:t>
                            </m:r>
                          </m:e>
                          <m:sub>
                            <m:r>
                              <a:rPr lang="ru-RU" sz="1050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  <m:r>
                          <a:rPr lang="ru-RU" sz="1050" i="1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ru-RU" sz="10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1050" i="1">
                                <a:latin typeface="Cambria Math"/>
                              </a:rPr>
                              <m:t>𝑌</m:t>
                            </m:r>
                          </m:e>
                          <m:sub>
                            <m:r>
                              <a:rPr lang="ru-RU" sz="105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ru-RU" sz="1050" dirty="0"/>
                  <a:t> и </a:t>
                </a:r>
                <a14:m>
                  <m:oMath xmlns:m="http://schemas.openxmlformats.org/officeDocument/2006/math">
                    <m:r>
                      <a:rPr lang="ru-RU" sz="1050" i="1">
                        <a:latin typeface="Cambria Math"/>
                      </a:rPr>
                      <m:t>𝑥</m:t>
                    </m:r>
                    <m:d>
                      <m:dPr>
                        <m:ctrlPr>
                          <a:rPr lang="ru-RU" sz="105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u-RU" sz="10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1050" i="1">
                                <a:latin typeface="Cambria Math"/>
                              </a:rPr>
                              <m:t>𝑌</m:t>
                            </m:r>
                          </m:e>
                          <m:sub>
                            <m:r>
                              <a:rPr lang="ru-RU" sz="105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ru-RU" sz="1050" i="1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ru-RU" sz="10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1050" i="1">
                                <a:latin typeface="Cambria Math"/>
                              </a:rPr>
                              <m:t>𝑆</m:t>
                            </m:r>
                          </m:e>
                          <m:sub>
                            <m:r>
                              <a:rPr lang="ru-RU" sz="1050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r>
                  <a:rPr lang="ru-RU" sz="1050" dirty="0"/>
                  <a:t> – </a:t>
                </a:r>
              </a:p>
              <a:p>
                <a:pPr lvl="1"/>
                <a:r>
                  <a:rPr lang="ru-RU" sz="1000" dirty="0"/>
                  <a:t>размер потока соответственно входящего и исходящего трафика между магистральным интерфейсом </a:t>
                </a:r>
                <a14:m>
                  <m:oMath xmlns:m="http://schemas.openxmlformats.org/officeDocument/2006/math">
                    <m:r>
                      <a:rPr lang="ru-RU" sz="1000" i="1">
                        <a:latin typeface="Cambria Math"/>
                      </a:rPr>
                      <m:t>𝑘</m:t>
                    </m:r>
                  </m:oMath>
                </a14:m>
                <a:r>
                  <a:rPr lang="ru-RU" sz="1000" dirty="0"/>
                  <a:t> и узлом коммутации </a:t>
                </a:r>
                <a14:m>
                  <m:oMath xmlns:m="http://schemas.openxmlformats.org/officeDocument/2006/math">
                    <m:r>
                      <a:rPr lang="ru-RU" sz="1000" i="1">
                        <a:latin typeface="Cambria Math"/>
                      </a:rPr>
                      <m:t>𝑖</m:t>
                    </m:r>
                  </m:oMath>
                </a14:m>
                <a:r>
                  <a:rPr lang="ru-RU" sz="1000" dirty="0"/>
                  <a:t>.</a:t>
                </a:r>
              </a:p>
              <a:p>
                <a14:m>
                  <m:oMath xmlns:m="http://schemas.openxmlformats.org/officeDocument/2006/math">
                    <m:r>
                      <a:rPr lang="ru-RU" sz="1050" i="1">
                        <a:latin typeface="Cambria Math"/>
                      </a:rPr>
                      <m:t>𝑥</m:t>
                    </m:r>
                    <m:d>
                      <m:dPr>
                        <m:ctrlPr>
                          <a:rPr lang="ru-RU" sz="105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u-RU" sz="10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50" i="1">
                                <a:latin typeface="Cambria Math"/>
                              </a:rPr>
                              <m:t>𝑌</m:t>
                            </m:r>
                          </m:e>
                          <m:sub>
                            <m:r>
                              <a:rPr lang="en-US" sz="105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ru-RU" sz="1050" i="1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ru-RU" sz="10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50" i="1">
                                <a:latin typeface="Cambria Math"/>
                              </a:rPr>
                              <m:t>𝐴</m:t>
                            </m:r>
                          </m:e>
                          <m:sub>
                            <m:r>
                              <a:rPr lang="en-US" sz="1050" i="1">
                                <a:latin typeface="Cambria Math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r>
                  <a:rPr lang="ru-RU" sz="1050" dirty="0"/>
                  <a:t> и </a:t>
                </a:r>
                <a14:m>
                  <m:oMath xmlns:m="http://schemas.openxmlformats.org/officeDocument/2006/math">
                    <m:r>
                      <a:rPr lang="ru-RU" sz="1050" i="1">
                        <a:latin typeface="Cambria Math"/>
                      </a:rPr>
                      <m:t>𝑥</m:t>
                    </m:r>
                    <m:d>
                      <m:dPr>
                        <m:ctrlPr>
                          <a:rPr lang="ru-RU" sz="105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u-RU" sz="10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1050" i="1">
                                <a:latin typeface="Cambria Math"/>
                              </a:rPr>
                              <m:t>𝐴</m:t>
                            </m:r>
                          </m:e>
                          <m:sub>
                            <m:r>
                              <a:rPr lang="ru-RU" sz="1050" i="1">
                                <a:latin typeface="Cambria Math"/>
                              </a:rPr>
                              <m:t>𝑗</m:t>
                            </m:r>
                          </m:sub>
                        </m:sSub>
                        <m:r>
                          <a:rPr lang="ru-RU" sz="1050" i="1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ru-RU" sz="10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1050" i="1">
                                <a:latin typeface="Cambria Math"/>
                              </a:rPr>
                              <m:t>𝑌</m:t>
                            </m:r>
                          </m:e>
                          <m:sub>
                            <m:r>
                              <a:rPr lang="ru-RU" sz="105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ru-RU" sz="1050" dirty="0"/>
                  <a:t> – </a:t>
                </a:r>
              </a:p>
              <a:p>
                <a:pPr lvl="1"/>
                <a:r>
                  <a:rPr lang="ru-RU" sz="1000" dirty="0"/>
                  <a:t>поток соответственно входных и исходящих данных между узлом коммутации </a:t>
                </a:r>
                <a14:m>
                  <m:oMath xmlns:m="http://schemas.openxmlformats.org/officeDocument/2006/math">
                    <m:r>
                      <a:rPr lang="ru-RU" sz="1000" i="1">
                        <a:latin typeface="Cambria Math"/>
                      </a:rPr>
                      <m:t>𝑖</m:t>
                    </m:r>
                  </m:oMath>
                </a14:m>
                <a:r>
                  <a:rPr lang="ru-RU" sz="1000" dirty="0"/>
                  <a:t> и абонентом </a:t>
                </a:r>
                <a14:m>
                  <m:oMath xmlns:m="http://schemas.openxmlformats.org/officeDocument/2006/math">
                    <m:r>
                      <a:rPr lang="ru-RU" sz="1000" i="1">
                        <a:latin typeface="Cambria Math"/>
                      </a:rPr>
                      <m:t>𝑗</m:t>
                    </m:r>
                  </m:oMath>
                </a14:m>
                <a:r>
                  <a:rPr lang="ru-RU" sz="1000" dirty="0"/>
                  <a:t>.</a:t>
                </a:r>
              </a:p>
              <a:p>
                <a14:m>
                  <m:oMath xmlns:m="http://schemas.openxmlformats.org/officeDocument/2006/math">
                    <m:r>
                      <a:rPr lang="ru-RU" sz="1050" i="1">
                        <a:latin typeface="Cambria Math"/>
                      </a:rPr>
                      <m:t>𝑥</m:t>
                    </m:r>
                    <m:d>
                      <m:dPr>
                        <m:ctrlPr>
                          <a:rPr lang="ru-RU" sz="105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u-RU" sz="10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50" i="1">
                                <a:latin typeface="Cambria Math"/>
                              </a:rPr>
                              <m:t>𝑌</m:t>
                            </m:r>
                          </m:e>
                          <m:sub>
                            <m:sSub>
                              <m:sSubPr>
                                <m:ctrlPr>
                                  <a:rPr lang="ru-RU" sz="105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050" i="1">
                                    <a:latin typeface="Cambria Math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ru-RU" sz="1050" i="1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</m:sub>
                        </m:sSub>
                        <m:r>
                          <a:rPr lang="ru-RU" sz="1050" i="1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ru-RU" sz="10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50" i="1">
                                <a:latin typeface="Cambria Math"/>
                              </a:rPr>
                              <m:t>𝑌</m:t>
                            </m:r>
                          </m:e>
                          <m:sub>
                            <m:sSub>
                              <m:sSubPr>
                                <m:ctrlPr>
                                  <a:rPr lang="ru-RU" sz="105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050" i="1">
                                    <a:latin typeface="Cambria Math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ru-RU" sz="1050" i="1">
                                    <a:latin typeface="Cambria Math"/>
                                  </a:rPr>
                                  <m:t>2</m:t>
                                </m:r>
                              </m:sub>
                            </m:sSub>
                          </m:sub>
                        </m:sSub>
                      </m:e>
                    </m:d>
                  </m:oMath>
                </a14:m>
                <a:r>
                  <a:rPr lang="ru-RU" sz="1050" dirty="0"/>
                  <a:t> – </a:t>
                </a:r>
              </a:p>
              <a:p>
                <a:pPr lvl="1"/>
                <a:r>
                  <a:rPr lang="ru-RU" sz="1000" dirty="0"/>
                  <a:t>поток соответственно данных по каналу (соединению) входных между двумя узлами коммутации – от узла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1000" i="1">
                            <a:latin typeface="Cambria Math"/>
                          </a:rPr>
                          <m:t>𝑖</m:t>
                        </m:r>
                      </m:e>
                      <m:sub>
                        <m:r>
                          <a:rPr lang="ru-RU" sz="1000" i="1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ru-RU" sz="1000" dirty="0"/>
                  <a:t> к узлу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1000" i="1">
                            <a:latin typeface="Cambria Math"/>
                          </a:rPr>
                          <m:t>𝑖</m:t>
                        </m:r>
                      </m:e>
                      <m:sub>
                        <m:r>
                          <a:rPr lang="ru-RU" sz="1000" i="1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ru-RU" sz="1000" dirty="0"/>
                  <a:t>.</a:t>
                </a:r>
              </a:p>
              <a:p>
                <a14:m>
                  <m:oMath xmlns:m="http://schemas.openxmlformats.org/officeDocument/2006/math">
                    <m:r>
                      <a:rPr lang="en-US" sz="1050" i="1">
                        <a:latin typeface="Cambria Math"/>
                      </a:rPr>
                      <m:t>𝐼</m:t>
                    </m:r>
                    <m:d>
                      <m:dPr>
                        <m:ctrlPr>
                          <a:rPr lang="ru-RU" sz="105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u-RU" sz="10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50" i="1">
                                <a:latin typeface="Cambria Math"/>
                              </a:rPr>
                              <m:t>𝑌</m:t>
                            </m:r>
                          </m:e>
                          <m:sub>
                            <m:r>
                              <a:rPr lang="en-US" sz="105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ru-RU" sz="1050" i="1">
                        <a:latin typeface="Cambria Math"/>
                      </a:rPr>
                      <m:t>, </m:t>
                    </m:r>
                    <m:r>
                      <a:rPr lang="en-US" sz="1050" i="1">
                        <a:latin typeface="Cambria Math"/>
                      </a:rPr>
                      <m:t>𝑂</m:t>
                    </m:r>
                    <m:d>
                      <m:dPr>
                        <m:ctrlPr>
                          <a:rPr lang="ru-RU" sz="105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u-RU" sz="10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50" i="1">
                                <a:latin typeface="Cambria Math"/>
                              </a:rPr>
                              <m:t>𝑌</m:t>
                            </m:r>
                          </m:e>
                          <m:sub>
                            <m:r>
                              <a:rPr lang="en-US" sz="105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ru-RU" sz="1050" i="1">
                        <a:latin typeface="Cambria Math"/>
                      </a:rPr>
                      <m:t>, </m:t>
                    </m:r>
                    <m:r>
                      <a:rPr lang="en-US" sz="1050" i="1">
                        <a:latin typeface="Cambria Math"/>
                      </a:rPr>
                      <m:t>𝑖</m:t>
                    </m:r>
                    <m:r>
                      <a:rPr lang="ru-RU" sz="1050" i="1">
                        <a:latin typeface="Cambria Math"/>
                      </a:rPr>
                      <m:t>=1,…,</m:t>
                    </m:r>
                    <m:r>
                      <a:rPr lang="en-US" sz="1050" i="1">
                        <a:latin typeface="Cambria Math"/>
                      </a:rPr>
                      <m:t>𝑁</m:t>
                    </m:r>
                  </m:oMath>
                </a14:m>
                <a:r>
                  <a:rPr lang="ru-RU" sz="1050" dirty="0"/>
                  <a:t>, – </a:t>
                </a:r>
              </a:p>
              <a:p>
                <a:pPr lvl="1"/>
                <a:r>
                  <a:rPr lang="ru-RU" sz="1000" dirty="0"/>
                  <a:t>для узла </a:t>
                </a:r>
                <a14:m>
                  <m:oMath xmlns:m="http://schemas.openxmlformats.org/officeDocument/2006/math">
                    <m:r>
                      <a:rPr lang="ru-RU" sz="1000" i="1">
                        <a:latin typeface="Cambria Math"/>
                      </a:rPr>
                      <m:t>𝑖</m:t>
                    </m:r>
                  </m:oMath>
                </a14:m>
                <a:r>
                  <a:rPr lang="ru-RU" sz="1000" dirty="0"/>
                  <a:t> множество входящих и исходящих каналов передачи данных.</a:t>
                </a:r>
              </a:p>
              <a:p>
                <a14:m>
                  <m:oMath xmlns:m="http://schemas.openxmlformats.org/officeDocument/2006/math">
                    <m:r>
                      <a:rPr lang="en-US" sz="1050" i="1">
                        <a:latin typeface="Cambria Math"/>
                      </a:rPr>
                      <m:t>𝐼</m:t>
                    </m:r>
                    <m:d>
                      <m:dPr>
                        <m:ctrlPr>
                          <a:rPr lang="ru-RU" sz="105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u-RU" sz="10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50" i="1">
                                <a:latin typeface="Cambria Math"/>
                              </a:rPr>
                              <m:t>𝑆</m:t>
                            </m:r>
                          </m:e>
                          <m:sub>
                            <m:r>
                              <a:rPr lang="en-US" sz="1050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ru-RU" sz="1050" i="1">
                        <a:latin typeface="Cambria Math"/>
                      </a:rPr>
                      <m:t>, </m:t>
                    </m:r>
                    <m:r>
                      <a:rPr lang="en-US" sz="1050" i="1">
                        <a:latin typeface="Cambria Math"/>
                      </a:rPr>
                      <m:t>𝑂</m:t>
                    </m:r>
                    <m:d>
                      <m:dPr>
                        <m:ctrlPr>
                          <a:rPr lang="ru-RU" sz="105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u-RU" sz="10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50" i="1">
                                <a:latin typeface="Cambria Math"/>
                              </a:rPr>
                              <m:t>𝑆</m:t>
                            </m:r>
                          </m:e>
                          <m:sub>
                            <m:r>
                              <a:rPr lang="ru-RU" sz="1050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ru-RU" sz="1050" i="1">
                        <a:latin typeface="Cambria Math"/>
                      </a:rPr>
                      <m:t>, </m:t>
                    </m:r>
                    <m:r>
                      <a:rPr lang="en-US" sz="1050" i="1">
                        <a:latin typeface="Cambria Math"/>
                      </a:rPr>
                      <m:t>𝑘</m:t>
                    </m:r>
                    <m:r>
                      <a:rPr lang="ru-RU" sz="1050" i="1">
                        <a:latin typeface="Cambria Math"/>
                      </a:rPr>
                      <m:t>=1,…,</m:t>
                    </m:r>
                    <m:r>
                      <a:rPr lang="en-US" sz="1050" i="1">
                        <a:latin typeface="Cambria Math"/>
                      </a:rPr>
                      <m:t>𝐾</m:t>
                    </m:r>
                  </m:oMath>
                </a14:m>
                <a:r>
                  <a:rPr lang="ru-RU" sz="1050" dirty="0"/>
                  <a:t>, – </a:t>
                </a:r>
              </a:p>
              <a:p>
                <a:pPr lvl="1"/>
                <a:r>
                  <a:rPr lang="ru-RU" sz="1000" dirty="0"/>
                  <a:t>для магистрального интерфейса </a:t>
                </a:r>
                <a14:m>
                  <m:oMath xmlns:m="http://schemas.openxmlformats.org/officeDocument/2006/math">
                    <m:r>
                      <a:rPr lang="ru-RU" sz="1000" i="1">
                        <a:latin typeface="Cambria Math"/>
                      </a:rPr>
                      <m:t>𝑘</m:t>
                    </m:r>
                  </m:oMath>
                </a14:m>
                <a:r>
                  <a:rPr lang="ru-RU" sz="1000" dirty="0"/>
                  <a:t> множество входящих и исходящих каналов передачи данных.</a:t>
                </a:r>
              </a:p>
              <a:p>
                <a14:m>
                  <m:oMath xmlns:m="http://schemas.openxmlformats.org/officeDocument/2006/math">
                    <m:r>
                      <a:rPr lang="en-US" sz="1050" i="1">
                        <a:latin typeface="Cambria Math"/>
                      </a:rPr>
                      <m:t>𝑆</m:t>
                    </m:r>
                    <m:d>
                      <m:dPr>
                        <m:ctrlPr>
                          <a:rPr lang="ru-RU" sz="105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u-RU" sz="10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50" i="1">
                                <a:latin typeface="Cambria Math"/>
                              </a:rPr>
                              <m:t>𝑌</m:t>
                            </m:r>
                          </m:e>
                          <m:sub>
                            <m:r>
                              <a:rPr lang="en-US" sz="105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ru-RU" sz="1050" i="1">
                        <a:latin typeface="Cambria Math"/>
                      </a:rPr>
                      <m:t>, </m:t>
                    </m:r>
                    <m:r>
                      <a:rPr lang="en-US" sz="1050" i="1">
                        <a:latin typeface="Cambria Math"/>
                      </a:rPr>
                      <m:t>𝑖</m:t>
                    </m:r>
                    <m:r>
                      <a:rPr lang="ru-RU" sz="1050" i="1">
                        <a:latin typeface="Cambria Math"/>
                      </a:rPr>
                      <m:t>=1,…,</m:t>
                    </m:r>
                    <m:r>
                      <a:rPr lang="en-US" sz="1050" i="1">
                        <a:latin typeface="Cambria Math"/>
                      </a:rPr>
                      <m:t>𝑁</m:t>
                    </m:r>
                  </m:oMath>
                </a14:m>
                <a:r>
                  <a:rPr lang="ru-RU" sz="1050" dirty="0"/>
                  <a:t>, – </a:t>
                </a:r>
              </a:p>
              <a:p>
                <a:pPr lvl="1"/>
                <a:r>
                  <a:rPr lang="ru-RU" sz="1000" dirty="0"/>
                  <a:t>для узла </a:t>
                </a:r>
                <a14:m>
                  <m:oMath xmlns:m="http://schemas.openxmlformats.org/officeDocument/2006/math">
                    <m:r>
                      <a:rPr lang="ru-RU" sz="1000" i="1">
                        <a:latin typeface="Cambria Math"/>
                      </a:rPr>
                      <m:t>𝑖</m:t>
                    </m:r>
                  </m:oMath>
                </a14:m>
                <a:r>
                  <a:rPr lang="ru-RU" sz="1000" dirty="0"/>
                  <a:t> множество подключенных к данному узлу магистральных интерфейсов.</a:t>
                </a:r>
              </a:p>
              <a:p>
                <a14:m>
                  <m:oMath xmlns:m="http://schemas.openxmlformats.org/officeDocument/2006/math">
                    <m:r>
                      <a:rPr lang="en-US" sz="1050" i="1">
                        <a:latin typeface="Cambria Math"/>
                      </a:rPr>
                      <m:t>𝐴</m:t>
                    </m:r>
                    <m:d>
                      <m:dPr>
                        <m:ctrlPr>
                          <a:rPr lang="ru-RU" sz="105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u-RU" sz="10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50" i="1">
                                <a:latin typeface="Cambria Math"/>
                              </a:rPr>
                              <m:t>𝑌</m:t>
                            </m:r>
                          </m:e>
                          <m:sub>
                            <m:r>
                              <a:rPr lang="en-US" sz="105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ru-RU" sz="1050" i="1">
                        <a:latin typeface="Cambria Math"/>
                      </a:rPr>
                      <m:t>, </m:t>
                    </m:r>
                    <m:r>
                      <a:rPr lang="en-US" sz="1050" i="1">
                        <a:latin typeface="Cambria Math"/>
                      </a:rPr>
                      <m:t>𝑖</m:t>
                    </m:r>
                    <m:r>
                      <a:rPr lang="ru-RU" sz="1050" i="1">
                        <a:latin typeface="Cambria Math"/>
                      </a:rPr>
                      <m:t>=1,…,</m:t>
                    </m:r>
                    <m:r>
                      <a:rPr lang="en-US" sz="1050" i="1">
                        <a:latin typeface="Cambria Math"/>
                      </a:rPr>
                      <m:t>𝑁</m:t>
                    </m:r>
                  </m:oMath>
                </a14:m>
                <a:r>
                  <a:rPr lang="ru-RU" sz="1050" dirty="0"/>
                  <a:t>, – </a:t>
                </a:r>
              </a:p>
              <a:p>
                <a:pPr lvl="1"/>
                <a:r>
                  <a:rPr lang="ru-RU" sz="1000" dirty="0"/>
                  <a:t>для узла </a:t>
                </a:r>
                <a14:m>
                  <m:oMath xmlns:m="http://schemas.openxmlformats.org/officeDocument/2006/math">
                    <m:r>
                      <a:rPr lang="ru-RU" sz="1000" i="1">
                        <a:latin typeface="Cambria Math"/>
                      </a:rPr>
                      <m:t>𝑖</m:t>
                    </m:r>
                  </m:oMath>
                </a14:m>
                <a:r>
                  <a:rPr lang="ru-RU" sz="1000" dirty="0"/>
                  <a:t> множество подключенных к данному узлу абонентов.</a:t>
                </a:r>
              </a:p>
              <a:p>
                <a:endParaRPr lang="ru-RU" sz="1050" dirty="0"/>
              </a:p>
              <a:p>
                <a:r>
                  <a:rPr lang="ru-RU" sz="1050" dirty="0"/>
                  <a:t>Совокупности величин </a:t>
                </a:r>
                <a14:m>
                  <m:oMath xmlns:m="http://schemas.openxmlformats.org/officeDocument/2006/math">
                    <m:r>
                      <a:rPr lang="ru-RU" sz="1050" i="1">
                        <a:latin typeface="Cambria Math"/>
                      </a:rPr>
                      <m:t>𝑥</m:t>
                    </m:r>
                    <m:d>
                      <m:dPr>
                        <m:ctrlPr>
                          <a:rPr lang="ru-RU" sz="105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u-RU" sz="10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1050" i="1">
                                <a:latin typeface="Cambria Math"/>
                              </a:rPr>
                              <m:t>𝑆</m:t>
                            </m:r>
                          </m:e>
                          <m:sub>
                            <m:r>
                              <a:rPr lang="ru-RU" sz="1050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  <m:r>
                          <a:rPr lang="ru-RU" sz="1050" i="1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ru-RU" sz="10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1050" i="1">
                                <a:latin typeface="Cambria Math"/>
                              </a:rPr>
                              <m:t>𝑌</m:t>
                            </m:r>
                          </m:e>
                          <m:sub>
                            <m:r>
                              <a:rPr lang="ru-RU" sz="105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ru-RU" sz="1050" i="1">
                        <a:latin typeface="Cambria Math"/>
                      </a:rPr>
                      <m:t>, </m:t>
                    </m:r>
                    <m:r>
                      <a:rPr lang="ru-RU" sz="1050" i="1">
                        <a:latin typeface="Cambria Math"/>
                      </a:rPr>
                      <m:t>𝑥</m:t>
                    </m:r>
                    <m:d>
                      <m:dPr>
                        <m:ctrlPr>
                          <a:rPr lang="ru-RU" sz="105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u-RU" sz="10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1050" i="1">
                                <a:latin typeface="Cambria Math"/>
                              </a:rPr>
                              <m:t>𝑌</m:t>
                            </m:r>
                          </m:e>
                          <m:sub>
                            <m:r>
                              <a:rPr lang="ru-RU" sz="105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ru-RU" sz="1050" i="1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ru-RU" sz="10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1050" i="1">
                                <a:latin typeface="Cambria Math"/>
                              </a:rPr>
                              <m:t>𝑆</m:t>
                            </m:r>
                          </m:e>
                          <m:sub>
                            <m:r>
                              <a:rPr lang="ru-RU" sz="1050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ru-RU" sz="1050" i="1">
                        <a:latin typeface="Cambria Math"/>
                      </a:rPr>
                      <m:t>, </m:t>
                    </m:r>
                    <m:r>
                      <a:rPr lang="ru-RU" sz="1050" i="1">
                        <a:latin typeface="Cambria Math"/>
                      </a:rPr>
                      <m:t>𝑥</m:t>
                    </m:r>
                    <m:d>
                      <m:dPr>
                        <m:ctrlPr>
                          <a:rPr lang="ru-RU" sz="105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u-RU" sz="10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50" i="1">
                                <a:latin typeface="Cambria Math"/>
                              </a:rPr>
                              <m:t>𝑌</m:t>
                            </m:r>
                          </m:e>
                          <m:sub>
                            <m:r>
                              <a:rPr lang="en-US" sz="105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ru-RU" sz="1050" i="1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ru-RU" sz="10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50" i="1">
                                <a:latin typeface="Cambria Math"/>
                              </a:rPr>
                              <m:t>𝐴</m:t>
                            </m:r>
                          </m:e>
                          <m:sub>
                            <m:r>
                              <a:rPr lang="en-US" sz="1050" i="1">
                                <a:latin typeface="Cambria Math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ru-RU" sz="1050" i="1">
                        <a:latin typeface="Cambria Math"/>
                      </a:rPr>
                      <m:t>, </m:t>
                    </m:r>
                    <m:r>
                      <a:rPr lang="ru-RU" sz="1050" i="1">
                        <a:latin typeface="Cambria Math"/>
                      </a:rPr>
                      <m:t>𝑥</m:t>
                    </m:r>
                    <m:d>
                      <m:dPr>
                        <m:ctrlPr>
                          <a:rPr lang="ru-RU" sz="105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u-RU" sz="10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1050" i="1">
                                <a:latin typeface="Cambria Math"/>
                              </a:rPr>
                              <m:t>𝐴</m:t>
                            </m:r>
                          </m:e>
                          <m:sub>
                            <m:r>
                              <a:rPr lang="ru-RU" sz="1050" i="1">
                                <a:latin typeface="Cambria Math"/>
                              </a:rPr>
                              <m:t>𝑗</m:t>
                            </m:r>
                          </m:sub>
                        </m:sSub>
                        <m:r>
                          <a:rPr lang="ru-RU" sz="1050" i="1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ru-RU" sz="10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1050" i="1">
                                <a:latin typeface="Cambria Math"/>
                              </a:rPr>
                              <m:t>𝑌</m:t>
                            </m:r>
                          </m:e>
                          <m:sub>
                            <m:r>
                              <a:rPr lang="ru-RU" sz="105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ru-RU" sz="1050" dirty="0"/>
                  <a:t> и </a:t>
                </a:r>
                <a14:m>
                  <m:oMath xmlns:m="http://schemas.openxmlformats.org/officeDocument/2006/math">
                    <m:r>
                      <a:rPr lang="ru-RU" sz="1050" i="1">
                        <a:latin typeface="Cambria Math"/>
                      </a:rPr>
                      <m:t>𝑥</m:t>
                    </m:r>
                    <m:d>
                      <m:dPr>
                        <m:ctrlPr>
                          <a:rPr lang="ru-RU" sz="105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u-RU" sz="10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50" i="1">
                                <a:latin typeface="Cambria Math"/>
                              </a:rPr>
                              <m:t>𝑌</m:t>
                            </m:r>
                          </m:e>
                          <m:sub>
                            <m:sSub>
                              <m:sSubPr>
                                <m:ctrlPr>
                                  <a:rPr lang="ru-RU" sz="105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050" i="1">
                                    <a:latin typeface="Cambria Math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ru-RU" sz="1050" i="1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</m:sub>
                        </m:sSub>
                        <m:r>
                          <a:rPr lang="ru-RU" sz="1050" i="1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ru-RU" sz="10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50" i="1">
                                <a:latin typeface="Cambria Math"/>
                              </a:rPr>
                              <m:t>𝑌</m:t>
                            </m:r>
                          </m:e>
                          <m:sub>
                            <m:sSub>
                              <m:sSubPr>
                                <m:ctrlPr>
                                  <a:rPr lang="ru-RU" sz="105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050" i="1">
                                    <a:latin typeface="Cambria Math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ru-RU" sz="1050" i="1">
                                    <a:latin typeface="Cambria Math"/>
                                  </a:rPr>
                                  <m:t>2</m:t>
                                </m:r>
                              </m:sub>
                            </m:sSub>
                          </m:sub>
                        </m:sSub>
                      </m:e>
                    </m:d>
                  </m:oMath>
                </a14:m>
                <a:r>
                  <a:rPr lang="ru-RU" sz="1050" dirty="0"/>
                  <a:t> будем называть </a:t>
                </a:r>
                <a:r>
                  <a:rPr lang="ru-RU" sz="1050" i="1" dirty="0"/>
                  <a:t>значением потока в сети</a:t>
                </a:r>
                <a:r>
                  <a:rPr lang="ru-RU" sz="1050" dirty="0"/>
                  <a:t>.</a:t>
                </a:r>
              </a:p>
              <a:p>
                <a:endParaRPr lang="ru-RU" sz="1050" dirty="0"/>
              </a:p>
            </p:txBody>
          </p:sp>
        </mc:Choice>
        <mc:Fallback xmlns="">
          <p:sp>
            <p:nvSpPr>
              <p:cNvPr id="177" name="Объект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6855" y="2420503"/>
                <a:ext cx="5648749" cy="3977807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Группа 1"/>
          <p:cNvGrpSpPr/>
          <p:nvPr/>
        </p:nvGrpSpPr>
        <p:grpSpPr>
          <a:xfrm>
            <a:off x="328690" y="556958"/>
            <a:ext cx="2515258" cy="2814331"/>
            <a:chOff x="324710" y="772740"/>
            <a:chExt cx="2515258" cy="2814331"/>
          </a:xfrm>
        </p:grpSpPr>
        <p:cxnSp>
          <p:nvCxnSpPr>
            <p:cNvPr id="106" name="Прямая соединительная линия 105"/>
            <p:cNvCxnSpPr/>
            <p:nvPr/>
          </p:nvCxnSpPr>
          <p:spPr>
            <a:xfrm>
              <a:off x="1406299" y="2214131"/>
              <a:ext cx="36004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Прямая соединительная линия 107"/>
            <p:cNvCxnSpPr/>
            <p:nvPr/>
          </p:nvCxnSpPr>
          <p:spPr>
            <a:xfrm flipV="1">
              <a:off x="1766339" y="1972873"/>
              <a:ext cx="270030" cy="240027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09" name="Прямая соединительная линия 108"/>
            <p:cNvCxnSpPr/>
            <p:nvPr/>
          </p:nvCxnSpPr>
          <p:spPr>
            <a:xfrm>
              <a:off x="1586319" y="1732846"/>
              <a:ext cx="36004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Прямая соединительная линия 109"/>
            <p:cNvCxnSpPr/>
            <p:nvPr/>
          </p:nvCxnSpPr>
          <p:spPr>
            <a:xfrm flipH="1" flipV="1">
              <a:off x="1946359" y="1732846"/>
              <a:ext cx="90010" cy="240027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11" name="Прямая соединительная линия 110"/>
            <p:cNvCxnSpPr/>
            <p:nvPr/>
          </p:nvCxnSpPr>
          <p:spPr>
            <a:xfrm flipV="1">
              <a:off x="1944860" y="1504584"/>
              <a:ext cx="270030" cy="24002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Прямая соединительная линия 122"/>
            <p:cNvCxnSpPr/>
            <p:nvPr/>
          </p:nvCxnSpPr>
          <p:spPr>
            <a:xfrm flipV="1">
              <a:off x="2202462" y="2212899"/>
              <a:ext cx="270030" cy="240027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24" name="Прямая соединительная линия 123"/>
            <p:cNvCxnSpPr/>
            <p:nvPr/>
          </p:nvCxnSpPr>
          <p:spPr>
            <a:xfrm>
              <a:off x="2022442" y="1972873"/>
              <a:ext cx="360040" cy="0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8" name="Прямая соединительная линия 137"/>
            <p:cNvCxnSpPr/>
            <p:nvPr/>
          </p:nvCxnSpPr>
          <p:spPr>
            <a:xfrm flipV="1">
              <a:off x="1406299" y="2934211"/>
              <a:ext cx="270030" cy="24002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Прямая соединительная линия 139"/>
            <p:cNvCxnSpPr/>
            <p:nvPr/>
          </p:nvCxnSpPr>
          <p:spPr>
            <a:xfrm flipH="1" flipV="1">
              <a:off x="1586319" y="2694185"/>
              <a:ext cx="90010" cy="24002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Прямая соединительная линия 140"/>
            <p:cNvCxnSpPr/>
            <p:nvPr/>
          </p:nvCxnSpPr>
          <p:spPr>
            <a:xfrm flipV="1">
              <a:off x="2034870" y="2694185"/>
              <a:ext cx="270030" cy="240027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2" name="Прямая соединительная линия 141"/>
            <p:cNvCxnSpPr/>
            <p:nvPr/>
          </p:nvCxnSpPr>
          <p:spPr>
            <a:xfrm>
              <a:off x="1854850" y="2454158"/>
              <a:ext cx="360040" cy="0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84" name="Прямая соединительная линия 183"/>
            <p:cNvCxnSpPr/>
            <p:nvPr/>
          </p:nvCxnSpPr>
          <p:spPr>
            <a:xfrm>
              <a:off x="2119888" y="3174238"/>
              <a:ext cx="360040" cy="0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85" name="Прямая соединительная линия 184"/>
            <p:cNvCxnSpPr/>
            <p:nvPr/>
          </p:nvCxnSpPr>
          <p:spPr>
            <a:xfrm flipH="1" flipV="1">
              <a:off x="2029878" y="2934211"/>
              <a:ext cx="90010" cy="240027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90" name="Прямая соединительная линия 189"/>
            <p:cNvCxnSpPr/>
            <p:nvPr/>
          </p:nvCxnSpPr>
          <p:spPr>
            <a:xfrm>
              <a:off x="1676329" y="2944806"/>
              <a:ext cx="360040" cy="0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98" name="Прямая соединительная линия 197"/>
            <p:cNvCxnSpPr/>
            <p:nvPr/>
          </p:nvCxnSpPr>
          <p:spPr>
            <a:xfrm flipV="1">
              <a:off x="1766340" y="1731507"/>
              <a:ext cx="383" cy="481393"/>
            </a:xfrm>
            <a:prstGeom prst="line">
              <a:avLst/>
            </a:prstGeom>
            <a:ln>
              <a:solidFill>
                <a:srgbClr val="C00000"/>
              </a:solidFill>
              <a:prstDash val="sysDash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2" name="Прямая соединительная линия 211"/>
            <p:cNvCxnSpPr/>
            <p:nvPr/>
          </p:nvCxnSpPr>
          <p:spPr>
            <a:xfrm flipH="1">
              <a:off x="1766722" y="772740"/>
              <a:ext cx="1073246" cy="958767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4" name="Прямая соединительная линия 213"/>
            <p:cNvCxnSpPr/>
            <p:nvPr/>
          </p:nvCxnSpPr>
          <p:spPr>
            <a:xfrm>
              <a:off x="324710" y="1731507"/>
              <a:ext cx="1442013" cy="9505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8" name="Прямая соединительная линия 217"/>
            <p:cNvCxnSpPr/>
            <p:nvPr/>
          </p:nvCxnSpPr>
          <p:spPr>
            <a:xfrm>
              <a:off x="1766722" y="1732846"/>
              <a:ext cx="361272" cy="949573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3" name="Блок-схема: объединение 2"/>
            <p:cNvSpPr/>
            <p:nvPr/>
          </p:nvSpPr>
          <p:spPr>
            <a:xfrm>
              <a:off x="1631324" y="3174239"/>
              <a:ext cx="90010" cy="180020"/>
            </a:xfrm>
            <a:prstGeom prst="flowChartMerg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cxnSp>
          <p:nvCxnSpPr>
            <p:cNvPr id="9" name="Прямая со стрелкой 8"/>
            <p:cNvCxnSpPr>
              <a:endCxn id="3" idx="0"/>
            </p:cNvCxnSpPr>
            <p:nvPr/>
          </p:nvCxnSpPr>
          <p:spPr>
            <a:xfrm>
              <a:off x="1674859" y="2944806"/>
              <a:ext cx="1470" cy="22943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1" name="Блок-схема: объединение 210"/>
            <p:cNvSpPr/>
            <p:nvPr/>
          </p:nvSpPr>
          <p:spPr>
            <a:xfrm>
              <a:off x="2074883" y="3407051"/>
              <a:ext cx="90010" cy="180020"/>
            </a:xfrm>
            <a:prstGeom prst="flowChartMerg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cxnSp>
          <p:nvCxnSpPr>
            <p:cNvPr id="213" name="Прямая со стрелкой 212"/>
            <p:cNvCxnSpPr>
              <a:endCxn id="211" idx="0"/>
            </p:cNvCxnSpPr>
            <p:nvPr/>
          </p:nvCxnSpPr>
          <p:spPr>
            <a:xfrm>
              <a:off x="2118418" y="3177618"/>
              <a:ext cx="1470" cy="22943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6" name="Блок-схема: объединение 215"/>
            <p:cNvSpPr/>
            <p:nvPr/>
          </p:nvSpPr>
          <p:spPr>
            <a:xfrm>
              <a:off x="1723906" y="2456265"/>
              <a:ext cx="90010" cy="180020"/>
            </a:xfrm>
            <a:prstGeom prst="flowChartMerg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cxnSp>
          <p:nvCxnSpPr>
            <p:cNvPr id="217" name="Прямая со стрелкой 216"/>
            <p:cNvCxnSpPr>
              <a:endCxn id="216" idx="0"/>
            </p:cNvCxnSpPr>
            <p:nvPr/>
          </p:nvCxnSpPr>
          <p:spPr>
            <a:xfrm>
              <a:off x="1767441" y="2226832"/>
              <a:ext cx="1470" cy="22943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2" name="Блок-схема: объединение 221"/>
            <p:cNvSpPr/>
            <p:nvPr/>
          </p:nvSpPr>
          <p:spPr>
            <a:xfrm>
              <a:off x="1989865" y="2254729"/>
              <a:ext cx="90010" cy="180020"/>
            </a:xfrm>
            <a:prstGeom prst="flowChartMerg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cxnSp>
          <p:nvCxnSpPr>
            <p:cNvPr id="223" name="Прямая со стрелкой 222"/>
            <p:cNvCxnSpPr>
              <a:endCxn id="222" idx="0"/>
            </p:cNvCxnSpPr>
            <p:nvPr/>
          </p:nvCxnSpPr>
          <p:spPr>
            <a:xfrm>
              <a:off x="2033400" y="2025296"/>
              <a:ext cx="1470" cy="22943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Прямая соединительная линия 104"/>
            <p:cNvCxnSpPr/>
            <p:nvPr/>
          </p:nvCxnSpPr>
          <p:spPr>
            <a:xfrm flipV="1">
              <a:off x="1586319" y="2454158"/>
              <a:ext cx="270030" cy="240027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36" name="Группа 35"/>
          <p:cNvGrpSpPr>
            <a:grpSpLocks noChangeAspect="1"/>
          </p:cNvGrpSpPr>
          <p:nvPr/>
        </p:nvGrpSpPr>
        <p:grpSpPr>
          <a:xfrm>
            <a:off x="429492" y="3622355"/>
            <a:ext cx="2686797" cy="2515271"/>
            <a:chOff x="206515" y="731573"/>
            <a:chExt cx="5373597" cy="5030541"/>
          </a:xfrm>
        </p:grpSpPr>
        <p:sp>
          <p:nvSpPr>
            <p:cNvPr id="37" name="Овал 36"/>
            <p:cNvSpPr/>
            <p:nvPr/>
          </p:nvSpPr>
          <p:spPr>
            <a:xfrm>
              <a:off x="206515" y="923595"/>
              <a:ext cx="288032" cy="384043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38" name="Овал 37"/>
            <p:cNvSpPr/>
            <p:nvPr/>
          </p:nvSpPr>
          <p:spPr>
            <a:xfrm>
              <a:off x="206515" y="4594364"/>
              <a:ext cx="288032" cy="384043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39" name="Овал 38"/>
            <p:cNvSpPr/>
            <p:nvPr/>
          </p:nvSpPr>
          <p:spPr>
            <a:xfrm>
              <a:off x="206515" y="3269724"/>
              <a:ext cx="288032" cy="384043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0" name="Овал 39"/>
            <p:cNvSpPr/>
            <p:nvPr/>
          </p:nvSpPr>
          <p:spPr>
            <a:xfrm>
              <a:off x="206515" y="2119701"/>
              <a:ext cx="288032" cy="384043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1" name="Овал 40"/>
            <p:cNvSpPr/>
            <p:nvPr/>
          </p:nvSpPr>
          <p:spPr>
            <a:xfrm>
              <a:off x="1091393" y="923595"/>
              <a:ext cx="288032" cy="384043"/>
            </a:xfrm>
            <a:prstGeom prst="ellipse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2" name="Овал 41"/>
            <p:cNvSpPr/>
            <p:nvPr/>
          </p:nvSpPr>
          <p:spPr>
            <a:xfrm>
              <a:off x="1091393" y="4591037"/>
              <a:ext cx="288032" cy="384043"/>
            </a:xfrm>
            <a:prstGeom prst="ellipse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3" name="Овал 42"/>
            <p:cNvSpPr/>
            <p:nvPr/>
          </p:nvSpPr>
          <p:spPr>
            <a:xfrm>
              <a:off x="1091315" y="3269724"/>
              <a:ext cx="288032" cy="384043"/>
            </a:xfrm>
            <a:prstGeom prst="ellipse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4" name="Овал 43"/>
            <p:cNvSpPr/>
            <p:nvPr/>
          </p:nvSpPr>
          <p:spPr>
            <a:xfrm>
              <a:off x="1091393" y="2119701"/>
              <a:ext cx="288032" cy="384043"/>
            </a:xfrm>
            <a:prstGeom prst="ellipse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cxnSp>
          <p:nvCxnSpPr>
            <p:cNvPr id="45" name="Прямая со стрелкой 44"/>
            <p:cNvCxnSpPr>
              <a:stCxn id="37" idx="6"/>
              <a:endCxn id="41" idx="2"/>
            </p:cNvCxnSpPr>
            <p:nvPr/>
          </p:nvCxnSpPr>
          <p:spPr>
            <a:xfrm>
              <a:off x="494547" y="1115616"/>
              <a:ext cx="596846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46" name="Прямая со стрелкой 45"/>
            <p:cNvCxnSpPr>
              <a:stCxn id="40" idx="6"/>
              <a:endCxn id="44" idx="2"/>
            </p:cNvCxnSpPr>
            <p:nvPr/>
          </p:nvCxnSpPr>
          <p:spPr>
            <a:xfrm>
              <a:off x="494547" y="2311723"/>
              <a:ext cx="596846" cy="0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47" name="Прямая со стрелкой 46"/>
            <p:cNvCxnSpPr>
              <a:stCxn id="39" idx="6"/>
              <a:endCxn id="43" idx="2"/>
            </p:cNvCxnSpPr>
            <p:nvPr/>
          </p:nvCxnSpPr>
          <p:spPr>
            <a:xfrm>
              <a:off x="494547" y="3461745"/>
              <a:ext cx="596768" cy="0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48" name="Прямая со стрелкой 47"/>
            <p:cNvCxnSpPr>
              <a:stCxn id="38" idx="6"/>
              <a:endCxn id="42" idx="2"/>
            </p:cNvCxnSpPr>
            <p:nvPr/>
          </p:nvCxnSpPr>
          <p:spPr>
            <a:xfrm flipV="1">
              <a:off x="494547" y="4783059"/>
              <a:ext cx="596846" cy="332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sp>
          <p:nvSpPr>
            <p:cNvPr id="49" name="Овал 48"/>
            <p:cNvSpPr/>
            <p:nvPr/>
          </p:nvSpPr>
          <p:spPr>
            <a:xfrm>
              <a:off x="2003876" y="923595"/>
              <a:ext cx="288032" cy="384043"/>
            </a:xfrm>
            <a:prstGeom prst="ellipse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50" name="Овал 49"/>
            <p:cNvSpPr/>
            <p:nvPr/>
          </p:nvSpPr>
          <p:spPr>
            <a:xfrm>
              <a:off x="2003876" y="2119701"/>
              <a:ext cx="288032" cy="384043"/>
            </a:xfrm>
            <a:prstGeom prst="ellipse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51" name="Овал 50"/>
            <p:cNvSpPr/>
            <p:nvPr/>
          </p:nvSpPr>
          <p:spPr>
            <a:xfrm>
              <a:off x="2936852" y="923595"/>
              <a:ext cx="288032" cy="384043"/>
            </a:xfrm>
            <a:prstGeom prst="ellipse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52" name="Овал 51"/>
            <p:cNvSpPr/>
            <p:nvPr/>
          </p:nvSpPr>
          <p:spPr>
            <a:xfrm>
              <a:off x="2003876" y="4591037"/>
              <a:ext cx="288032" cy="384043"/>
            </a:xfrm>
            <a:prstGeom prst="ellipse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53" name="Овал 52"/>
            <p:cNvSpPr/>
            <p:nvPr/>
          </p:nvSpPr>
          <p:spPr>
            <a:xfrm>
              <a:off x="2003876" y="3269724"/>
              <a:ext cx="288032" cy="384043"/>
            </a:xfrm>
            <a:prstGeom prst="ellipse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54" name="Овал 53"/>
            <p:cNvSpPr/>
            <p:nvPr/>
          </p:nvSpPr>
          <p:spPr>
            <a:xfrm>
              <a:off x="3896925" y="923595"/>
              <a:ext cx="288032" cy="384043"/>
            </a:xfrm>
            <a:prstGeom prst="ellipse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55" name="Овал 54"/>
            <p:cNvSpPr/>
            <p:nvPr/>
          </p:nvSpPr>
          <p:spPr>
            <a:xfrm>
              <a:off x="2936852" y="4591037"/>
              <a:ext cx="288032" cy="384043"/>
            </a:xfrm>
            <a:prstGeom prst="ellipse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56" name="Овал 55"/>
            <p:cNvSpPr/>
            <p:nvPr/>
          </p:nvSpPr>
          <p:spPr>
            <a:xfrm>
              <a:off x="2936852" y="3269724"/>
              <a:ext cx="288032" cy="384043"/>
            </a:xfrm>
            <a:prstGeom prst="ellipse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57" name="Овал 56"/>
            <p:cNvSpPr/>
            <p:nvPr/>
          </p:nvSpPr>
          <p:spPr>
            <a:xfrm>
              <a:off x="2936852" y="2119701"/>
              <a:ext cx="288032" cy="384043"/>
            </a:xfrm>
            <a:prstGeom prst="ellipse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58" name="Овал 57"/>
            <p:cNvSpPr/>
            <p:nvPr/>
          </p:nvSpPr>
          <p:spPr>
            <a:xfrm>
              <a:off x="3896925" y="2119701"/>
              <a:ext cx="288032" cy="384043"/>
            </a:xfrm>
            <a:prstGeom prst="ellipse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59" name="Овал 58"/>
            <p:cNvSpPr/>
            <p:nvPr/>
          </p:nvSpPr>
          <p:spPr>
            <a:xfrm>
              <a:off x="3896925" y="3269724"/>
              <a:ext cx="288032" cy="384043"/>
            </a:xfrm>
            <a:prstGeom prst="ellipse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60" name="Овал 59"/>
            <p:cNvSpPr/>
            <p:nvPr/>
          </p:nvSpPr>
          <p:spPr>
            <a:xfrm>
              <a:off x="3896925" y="4594364"/>
              <a:ext cx="288032" cy="384043"/>
            </a:xfrm>
            <a:prstGeom prst="ellipse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61" name="Овал 60"/>
            <p:cNvSpPr/>
            <p:nvPr/>
          </p:nvSpPr>
          <p:spPr>
            <a:xfrm>
              <a:off x="5292080" y="731573"/>
              <a:ext cx="288032" cy="384043"/>
            </a:xfrm>
            <a:prstGeom prst="ellipse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62" name="Овал 61"/>
            <p:cNvSpPr/>
            <p:nvPr/>
          </p:nvSpPr>
          <p:spPr>
            <a:xfrm>
              <a:off x="5292080" y="1210541"/>
              <a:ext cx="288032" cy="384043"/>
            </a:xfrm>
            <a:prstGeom prst="ellipse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63" name="Овал 62"/>
            <p:cNvSpPr/>
            <p:nvPr/>
          </p:nvSpPr>
          <p:spPr>
            <a:xfrm>
              <a:off x="5292080" y="2119701"/>
              <a:ext cx="288032" cy="384043"/>
            </a:xfrm>
            <a:prstGeom prst="ellipse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64" name="Овал 63"/>
            <p:cNvSpPr/>
            <p:nvPr/>
          </p:nvSpPr>
          <p:spPr>
            <a:xfrm>
              <a:off x="5292080" y="3049583"/>
              <a:ext cx="288032" cy="384043"/>
            </a:xfrm>
            <a:prstGeom prst="ellipse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65" name="Овал 64"/>
            <p:cNvSpPr/>
            <p:nvPr/>
          </p:nvSpPr>
          <p:spPr>
            <a:xfrm>
              <a:off x="5292080" y="3461745"/>
              <a:ext cx="288032" cy="384043"/>
            </a:xfrm>
            <a:prstGeom prst="ellipse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66" name="Овал 65"/>
            <p:cNvSpPr/>
            <p:nvPr/>
          </p:nvSpPr>
          <p:spPr>
            <a:xfrm>
              <a:off x="5292080" y="4000974"/>
              <a:ext cx="288032" cy="384043"/>
            </a:xfrm>
            <a:prstGeom prst="ellipse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67" name="Овал 66"/>
            <p:cNvSpPr/>
            <p:nvPr/>
          </p:nvSpPr>
          <p:spPr>
            <a:xfrm>
              <a:off x="5292080" y="4455257"/>
              <a:ext cx="288032" cy="384043"/>
            </a:xfrm>
            <a:prstGeom prst="ellipse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68" name="Овал 67"/>
            <p:cNvSpPr/>
            <p:nvPr/>
          </p:nvSpPr>
          <p:spPr>
            <a:xfrm>
              <a:off x="5292080" y="4919873"/>
              <a:ext cx="288032" cy="384043"/>
            </a:xfrm>
            <a:prstGeom prst="ellipse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69" name="Овал 68"/>
            <p:cNvSpPr/>
            <p:nvPr/>
          </p:nvSpPr>
          <p:spPr>
            <a:xfrm>
              <a:off x="5292080" y="5378071"/>
              <a:ext cx="288032" cy="384043"/>
            </a:xfrm>
            <a:prstGeom prst="ellipse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cxnSp>
          <p:nvCxnSpPr>
            <p:cNvPr id="70" name="Прямая со стрелкой 69"/>
            <p:cNvCxnSpPr>
              <a:stCxn id="41" idx="6"/>
              <a:endCxn id="49" idx="2"/>
            </p:cNvCxnSpPr>
            <p:nvPr/>
          </p:nvCxnSpPr>
          <p:spPr>
            <a:xfrm>
              <a:off x="1379426" y="1115616"/>
              <a:ext cx="624451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Прямая со стрелкой 70"/>
            <p:cNvCxnSpPr>
              <a:stCxn id="44" idx="6"/>
              <a:endCxn id="50" idx="2"/>
            </p:cNvCxnSpPr>
            <p:nvPr/>
          </p:nvCxnSpPr>
          <p:spPr>
            <a:xfrm>
              <a:off x="1379426" y="2311723"/>
              <a:ext cx="624451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Прямая со стрелкой 71"/>
            <p:cNvCxnSpPr>
              <a:stCxn id="43" idx="6"/>
              <a:endCxn id="53" idx="2"/>
            </p:cNvCxnSpPr>
            <p:nvPr/>
          </p:nvCxnSpPr>
          <p:spPr>
            <a:xfrm>
              <a:off x="1379348" y="3461745"/>
              <a:ext cx="62452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Прямая со стрелкой 72"/>
            <p:cNvCxnSpPr>
              <a:stCxn id="42" idx="6"/>
              <a:endCxn id="52" idx="2"/>
            </p:cNvCxnSpPr>
            <p:nvPr/>
          </p:nvCxnSpPr>
          <p:spPr>
            <a:xfrm>
              <a:off x="1379426" y="4783059"/>
              <a:ext cx="624451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Прямая со стрелкой 73"/>
            <p:cNvCxnSpPr>
              <a:stCxn id="49" idx="6"/>
              <a:endCxn id="51" idx="2"/>
            </p:cNvCxnSpPr>
            <p:nvPr/>
          </p:nvCxnSpPr>
          <p:spPr>
            <a:xfrm>
              <a:off x="2291908" y="1115616"/>
              <a:ext cx="644944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Прямая со стрелкой 74"/>
            <p:cNvCxnSpPr>
              <a:stCxn id="50" idx="6"/>
              <a:endCxn id="57" idx="2"/>
            </p:cNvCxnSpPr>
            <p:nvPr/>
          </p:nvCxnSpPr>
          <p:spPr>
            <a:xfrm>
              <a:off x="2291908" y="2311723"/>
              <a:ext cx="644944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Прямая со стрелкой 75"/>
            <p:cNvCxnSpPr>
              <a:stCxn id="53" idx="6"/>
              <a:endCxn id="56" idx="2"/>
            </p:cNvCxnSpPr>
            <p:nvPr/>
          </p:nvCxnSpPr>
          <p:spPr>
            <a:xfrm>
              <a:off x="2291908" y="3461745"/>
              <a:ext cx="644944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Прямая со стрелкой 76"/>
            <p:cNvCxnSpPr>
              <a:stCxn id="52" idx="6"/>
              <a:endCxn id="55" idx="2"/>
            </p:cNvCxnSpPr>
            <p:nvPr/>
          </p:nvCxnSpPr>
          <p:spPr>
            <a:xfrm>
              <a:off x="2291908" y="4783059"/>
              <a:ext cx="644944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Прямая со стрелкой 77"/>
            <p:cNvCxnSpPr>
              <a:stCxn id="51" idx="6"/>
              <a:endCxn id="54" idx="2"/>
            </p:cNvCxnSpPr>
            <p:nvPr/>
          </p:nvCxnSpPr>
          <p:spPr>
            <a:xfrm>
              <a:off x="3224885" y="1115616"/>
              <a:ext cx="672041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Прямая со стрелкой 78"/>
            <p:cNvCxnSpPr>
              <a:stCxn id="57" idx="6"/>
              <a:endCxn id="58" idx="2"/>
            </p:cNvCxnSpPr>
            <p:nvPr/>
          </p:nvCxnSpPr>
          <p:spPr>
            <a:xfrm>
              <a:off x="3224885" y="2311723"/>
              <a:ext cx="672041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Прямая со стрелкой 79"/>
            <p:cNvCxnSpPr>
              <a:stCxn id="56" idx="6"/>
              <a:endCxn id="59" idx="2"/>
            </p:cNvCxnSpPr>
            <p:nvPr/>
          </p:nvCxnSpPr>
          <p:spPr>
            <a:xfrm>
              <a:off x="3224885" y="3461745"/>
              <a:ext cx="672041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Прямая со стрелкой 80"/>
            <p:cNvCxnSpPr>
              <a:stCxn id="55" idx="6"/>
              <a:endCxn id="60" idx="2"/>
            </p:cNvCxnSpPr>
            <p:nvPr/>
          </p:nvCxnSpPr>
          <p:spPr>
            <a:xfrm>
              <a:off x="3224885" y="4783059"/>
              <a:ext cx="672041" cy="332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Прямая со стрелкой 81"/>
            <p:cNvCxnSpPr>
              <a:stCxn id="54" idx="6"/>
              <a:endCxn id="61" idx="2"/>
            </p:cNvCxnSpPr>
            <p:nvPr/>
          </p:nvCxnSpPr>
          <p:spPr>
            <a:xfrm flipV="1">
              <a:off x="4184958" y="923595"/>
              <a:ext cx="1107123" cy="192021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3" name="Прямая со стрелкой 82"/>
            <p:cNvCxnSpPr>
              <a:stCxn id="54" idx="6"/>
              <a:endCxn id="62" idx="2"/>
            </p:cNvCxnSpPr>
            <p:nvPr/>
          </p:nvCxnSpPr>
          <p:spPr>
            <a:xfrm>
              <a:off x="4184958" y="1115616"/>
              <a:ext cx="1107123" cy="286947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4" name="Прямая со стрелкой 83"/>
            <p:cNvCxnSpPr>
              <a:stCxn id="58" idx="6"/>
              <a:endCxn id="63" idx="2"/>
            </p:cNvCxnSpPr>
            <p:nvPr/>
          </p:nvCxnSpPr>
          <p:spPr>
            <a:xfrm>
              <a:off x="4184958" y="2311723"/>
              <a:ext cx="1107123" cy="0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5" name="Прямая со стрелкой 84"/>
            <p:cNvCxnSpPr>
              <a:stCxn id="59" idx="6"/>
              <a:endCxn id="64" idx="2"/>
            </p:cNvCxnSpPr>
            <p:nvPr/>
          </p:nvCxnSpPr>
          <p:spPr>
            <a:xfrm flipV="1">
              <a:off x="4184958" y="3241604"/>
              <a:ext cx="1107123" cy="220141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6" name="Прямая со стрелкой 85"/>
            <p:cNvCxnSpPr>
              <a:stCxn id="59" idx="6"/>
              <a:endCxn id="65" idx="2"/>
            </p:cNvCxnSpPr>
            <p:nvPr/>
          </p:nvCxnSpPr>
          <p:spPr>
            <a:xfrm>
              <a:off x="4184958" y="3461746"/>
              <a:ext cx="1107123" cy="192021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7" name="Прямая со стрелкой 86"/>
            <p:cNvCxnSpPr>
              <a:stCxn id="60" idx="6"/>
              <a:endCxn id="66" idx="2"/>
            </p:cNvCxnSpPr>
            <p:nvPr/>
          </p:nvCxnSpPr>
          <p:spPr>
            <a:xfrm flipV="1">
              <a:off x="4184958" y="4192996"/>
              <a:ext cx="1107123" cy="593389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8" name="Прямая со стрелкой 87"/>
            <p:cNvCxnSpPr>
              <a:stCxn id="60" idx="6"/>
              <a:endCxn id="67" idx="2"/>
            </p:cNvCxnSpPr>
            <p:nvPr/>
          </p:nvCxnSpPr>
          <p:spPr>
            <a:xfrm flipV="1">
              <a:off x="4184958" y="4647279"/>
              <a:ext cx="1107123" cy="139107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9" name="Прямая со стрелкой 88"/>
            <p:cNvCxnSpPr>
              <a:stCxn id="60" idx="6"/>
              <a:endCxn id="68" idx="2"/>
            </p:cNvCxnSpPr>
            <p:nvPr/>
          </p:nvCxnSpPr>
          <p:spPr>
            <a:xfrm>
              <a:off x="4184958" y="4786386"/>
              <a:ext cx="1107123" cy="325509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90" name="Прямая со стрелкой 89"/>
            <p:cNvCxnSpPr>
              <a:stCxn id="60" idx="6"/>
              <a:endCxn id="69" idx="2"/>
            </p:cNvCxnSpPr>
            <p:nvPr/>
          </p:nvCxnSpPr>
          <p:spPr>
            <a:xfrm>
              <a:off x="4184958" y="4786385"/>
              <a:ext cx="1107123" cy="783707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91" name="Прямая со стрелкой 90"/>
            <p:cNvCxnSpPr>
              <a:stCxn id="41" idx="5"/>
              <a:endCxn id="50" idx="1"/>
            </p:cNvCxnSpPr>
            <p:nvPr/>
          </p:nvCxnSpPr>
          <p:spPr>
            <a:xfrm>
              <a:off x="1337245" y="1251396"/>
              <a:ext cx="708813" cy="9245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Прямая со стрелкой 91"/>
            <p:cNvCxnSpPr>
              <a:stCxn id="42" idx="7"/>
              <a:endCxn id="53" idx="3"/>
            </p:cNvCxnSpPr>
            <p:nvPr/>
          </p:nvCxnSpPr>
          <p:spPr>
            <a:xfrm flipV="1">
              <a:off x="1337245" y="3597526"/>
              <a:ext cx="708813" cy="1049753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Прямая со стрелкой 92"/>
            <p:cNvCxnSpPr>
              <a:stCxn id="51" idx="5"/>
              <a:endCxn id="58" idx="1"/>
            </p:cNvCxnSpPr>
            <p:nvPr/>
          </p:nvCxnSpPr>
          <p:spPr>
            <a:xfrm>
              <a:off x="3182704" y="1251396"/>
              <a:ext cx="756403" cy="9245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Прямая со стрелкой 93"/>
            <p:cNvCxnSpPr>
              <a:stCxn id="55" idx="7"/>
              <a:endCxn id="59" idx="3"/>
            </p:cNvCxnSpPr>
            <p:nvPr/>
          </p:nvCxnSpPr>
          <p:spPr>
            <a:xfrm flipV="1">
              <a:off x="3182704" y="3597526"/>
              <a:ext cx="756403" cy="1049753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Прямая со стрелкой 94"/>
            <p:cNvCxnSpPr>
              <a:stCxn id="53" idx="5"/>
              <a:endCxn id="55" idx="1"/>
            </p:cNvCxnSpPr>
            <p:nvPr/>
          </p:nvCxnSpPr>
          <p:spPr>
            <a:xfrm>
              <a:off x="2249727" y="3597526"/>
              <a:ext cx="729306" cy="1049753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Прямая со стрелкой 95"/>
            <p:cNvCxnSpPr>
              <a:stCxn id="50" idx="7"/>
              <a:endCxn id="51" idx="3"/>
            </p:cNvCxnSpPr>
            <p:nvPr/>
          </p:nvCxnSpPr>
          <p:spPr>
            <a:xfrm flipV="1">
              <a:off x="2249727" y="1251396"/>
              <a:ext cx="729306" cy="9245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Прямая со стрелкой 96"/>
            <p:cNvCxnSpPr>
              <a:stCxn id="50" idx="5"/>
              <a:endCxn id="56" idx="1"/>
            </p:cNvCxnSpPr>
            <p:nvPr/>
          </p:nvCxnSpPr>
          <p:spPr>
            <a:xfrm>
              <a:off x="2249727" y="2447503"/>
              <a:ext cx="729306" cy="878463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Прямая со стрелкой 97"/>
            <p:cNvCxnSpPr>
              <a:stCxn id="57" idx="5"/>
              <a:endCxn id="59" idx="1"/>
            </p:cNvCxnSpPr>
            <p:nvPr/>
          </p:nvCxnSpPr>
          <p:spPr>
            <a:xfrm>
              <a:off x="3182704" y="2447503"/>
              <a:ext cx="756403" cy="878463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Прямая со стрелкой 98"/>
            <p:cNvCxnSpPr>
              <a:stCxn id="43" idx="7"/>
              <a:endCxn id="50" idx="3"/>
            </p:cNvCxnSpPr>
            <p:nvPr/>
          </p:nvCxnSpPr>
          <p:spPr>
            <a:xfrm flipV="1">
              <a:off x="1337167" y="2447503"/>
              <a:ext cx="708891" cy="878463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Прямая со стрелкой 99"/>
            <p:cNvCxnSpPr>
              <a:endCxn id="57" idx="7"/>
            </p:cNvCxnSpPr>
            <p:nvPr/>
          </p:nvCxnSpPr>
          <p:spPr>
            <a:xfrm flipH="1">
              <a:off x="3182704" y="1259090"/>
              <a:ext cx="756403" cy="916853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Прямая со стрелкой 100"/>
            <p:cNvCxnSpPr>
              <a:stCxn id="57" idx="1"/>
              <a:endCxn id="49" idx="5"/>
            </p:cNvCxnSpPr>
            <p:nvPr/>
          </p:nvCxnSpPr>
          <p:spPr>
            <a:xfrm flipH="1" flipV="1">
              <a:off x="2249727" y="1251396"/>
              <a:ext cx="729306" cy="9245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Прямая со стрелкой 101"/>
            <p:cNvCxnSpPr>
              <a:stCxn id="49" idx="3"/>
              <a:endCxn id="44" idx="7"/>
            </p:cNvCxnSpPr>
            <p:nvPr/>
          </p:nvCxnSpPr>
          <p:spPr>
            <a:xfrm flipH="1">
              <a:off x="1337245" y="1251396"/>
              <a:ext cx="708813" cy="9245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Прямая со стрелкой 102"/>
            <p:cNvCxnSpPr>
              <a:stCxn id="58" idx="3"/>
              <a:endCxn id="56" idx="7"/>
            </p:cNvCxnSpPr>
            <p:nvPr/>
          </p:nvCxnSpPr>
          <p:spPr>
            <a:xfrm flipH="1">
              <a:off x="3182704" y="2447503"/>
              <a:ext cx="756403" cy="878463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Прямая со стрелкой 103"/>
            <p:cNvCxnSpPr>
              <a:stCxn id="56" idx="3"/>
              <a:endCxn id="52" idx="7"/>
            </p:cNvCxnSpPr>
            <p:nvPr/>
          </p:nvCxnSpPr>
          <p:spPr>
            <a:xfrm flipH="1">
              <a:off x="2249727" y="3597526"/>
              <a:ext cx="729306" cy="1049753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Прямая со стрелкой 106"/>
            <p:cNvCxnSpPr>
              <a:stCxn id="60" idx="1"/>
              <a:endCxn id="56" idx="5"/>
            </p:cNvCxnSpPr>
            <p:nvPr/>
          </p:nvCxnSpPr>
          <p:spPr>
            <a:xfrm flipH="1" flipV="1">
              <a:off x="3182704" y="3597525"/>
              <a:ext cx="756403" cy="105308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Прямая со стрелкой 111"/>
            <p:cNvCxnSpPr>
              <a:stCxn id="59" idx="3"/>
              <a:endCxn id="52" idx="7"/>
            </p:cNvCxnSpPr>
            <p:nvPr/>
          </p:nvCxnSpPr>
          <p:spPr>
            <a:xfrm flipH="1">
              <a:off x="2249728" y="3597526"/>
              <a:ext cx="1689379" cy="1049753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Прямая со стрелкой 112"/>
            <p:cNvCxnSpPr>
              <a:stCxn id="52" idx="1"/>
              <a:endCxn id="43" idx="5"/>
            </p:cNvCxnSpPr>
            <p:nvPr/>
          </p:nvCxnSpPr>
          <p:spPr>
            <a:xfrm flipH="1" flipV="1">
              <a:off x="1337167" y="3597526"/>
              <a:ext cx="708891" cy="1049753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Объект 3"/>
              <p:cNvSpPr txBox="1">
                <a:spLocks/>
              </p:cNvSpPr>
              <p:nvPr/>
            </p:nvSpPr>
            <p:spPr>
              <a:xfrm>
                <a:off x="3277848" y="502514"/>
                <a:ext cx="5648749" cy="1827979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/>
              <a:lstStyle>
                <a:lvl1pPr marL="180975" indent="-160338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Cambria" pitchFamily="18" charset="0"/>
                    <a:ea typeface="Verdana" pitchFamily="34" charset="0"/>
                    <a:cs typeface="Verdana" pitchFamily="34" charset="0"/>
                  </a:defRPr>
                </a:lvl1pPr>
                <a:lvl2pPr marL="355600" indent="-173038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1200" kern="1200">
                    <a:solidFill>
                      <a:schemeClr val="tx1"/>
                    </a:solidFill>
                    <a:latin typeface="Cambria" pitchFamily="18" charset="0"/>
                    <a:ea typeface="Verdana" pitchFamily="34" charset="0"/>
                    <a:cs typeface="Verdana" pitchFamily="34" charset="0"/>
                  </a:defRPr>
                </a:lvl2pPr>
                <a:lvl3pPr marL="541338" indent="-153988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100" kern="1200">
                    <a:solidFill>
                      <a:schemeClr val="tx1"/>
                    </a:solidFill>
                    <a:latin typeface="Cambria" pitchFamily="18" charset="0"/>
                    <a:ea typeface="Verdana" pitchFamily="34" charset="0"/>
                    <a:cs typeface="Verdana" pitchFamily="34" charset="0"/>
                  </a:defRPr>
                </a:lvl3pPr>
                <a:lvl4pPr marL="717550" indent="-169863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1050" kern="1200">
                    <a:solidFill>
                      <a:schemeClr val="tx1"/>
                    </a:solidFill>
                    <a:latin typeface="Cambria" pitchFamily="18" charset="0"/>
                    <a:ea typeface="Verdana" pitchFamily="34" charset="0"/>
                    <a:cs typeface="Verdana" pitchFamily="34" charset="0"/>
                  </a:defRPr>
                </a:lvl4pPr>
                <a:lvl5pPr marL="895350" indent="-174625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1000" kern="1200" baseline="0">
                    <a:solidFill>
                      <a:schemeClr val="tx1"/>
                    </a:solidFill>
                    <a:latin typeface="Cambria" pitchFamily="18" charset="0"/>
                    <a:ea typeface="Verdana" pitchFamily="34" charset="0"/>
                    <a:cs typeface="Verdana" pitchFamily="34" charset="0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ru-RU" sz="1200" dirty="0"/>
                  <a:t>СПД описывается ориентированным графом </a:t>
                </a:r>
                <a14:m>
                  <m:oMath xmlns:m="http://schemas.openxmlformats.org/officeDocument/2006/math">
                    <m:r>
                      <a:rPr lang="ru-RU" sz="1200" i="1">
                        <a:latin typeface="Cambria Math"/>
                      </a:rPr>
                      <m:t>𝐺</m:t>
                    </m:r>
                    <m:d>
                      <m:dPr>
                        <m:ctrlPr>
                          <a:rPr lang="ru-RU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u-RU" sz="1200" i="1">
                            <a:latin typeface="Cambria Math"/>
                          </a:rPr>
                          <m:t>𝑉</m:t>
                        </m:r>
                        <m:r>
                          <a:rPr lang="ru-RU" sz="1200" i="1">
                            <a:latin typeface="Cambria Math"/>
                          </a:rPr>
                          <m:t>,</m:t>
                        </m:r>
                        <m:r>
                          <a:rPr lang="ru-RU" sz="1200" i="1">
                            <a:latin typeface="Cambria Math"/>
                          </a:rPr>
                          <m:t>𝐸</m:t>
                        </m:r>
                      </m:e>
                    </m:d>
                  </m:oMath>
                </a14:m>
                <a:endParaRPr lang="ru-RU" sz="1200" dirty="0"/>
              </a:p>
              <a:p>
                <a:pPr lvl="1"/>
                <a:r>
                  <a:rPr lang="ru-RU" sz="1100" dirty="0"/>
                  <a:t> множество вершин </a:t>
                </a:r>
                <a14:m>
                  <m:oMath xmlns:m="http://schemas.openxmlformats.org/officeDocument/2006/math">
                    <m:r>
                      <a:rPr lang="ru-RU" sz="1100" i="1">
                        <a:latin typeface="Cambria Math"/>
                      </a:rPr>
                      <m:t>𝑉</m:t>
                    </m:r>
                    <m:r>
                      <a:rPr lang="ru-RU" sz="1100" i="1">
                        <a:latin typeface="Cambria Math"/>
                      </a:rPr>
                      <m:t>=</m:t>
                    </m:r>
                    <m:d>
                      <m:dPr>
                        <m:ctrlPr>
                          <a:rPr lang="ru-RU" sz="11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u-RU" sz="11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1100" i="1">
                                <a:latin typeface="Cambria Math"/>
                              </a:rPr>
                              <m:t>𝑣</m:t>
                            </m:r>
                          </m:e>
                          <m:sub>
                            <m:r>
                              <a:rPr lang="ru-RU" sz="1100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ru-RU" sz="1100" i="1">
                            <a:latin typeface="Cambria Math"/>
                          </a:rPr>
                          <m:t>,…,</m:t>
                        </m:r>
                        <m:sSub>
                          <m:sSubPr>
                            <m:ctrlPr>
                              <a:rPr lang="ru-RU" sz="11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1100" i="1">
                                <a:latin typeface="Cambria Math"/>
                              </a:rPr>
                              <m:t>𝑣</m:t>
                            </m:r>
                          </m:e>
                          <m:sub>
                            <m:r>
                              <a:rPr lang="ru-RU" sz="1100" i="1">
                                <a:latin typeface="Cambria Math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ru-RU" sz="1100" dirty="0"/>
                  <a:t> задает узлы коммутации</a:t>
                </a:r>
              </a:p>
              <a:p>
                <a:pPr lvl="1"/>
                <a:r>
                  <a:rPr lang="ru-RU" sz="1100" dirty="0"/>
                  <a:t>множество дуг </a:t>
                </a:r>
                <a14:m>
                  <m:oMath xmlns:m="http://schemas.openxmlformats.org/officeDocument/2006/math">
                    <m:r>
                      <a:rPr lang="ru-RU" sz="1100" i="1">
                        <a:latin typeface="Cambria Math"/>
                      </a:rPr>
                      <m:t>𝐸</m:t>
                    </m:r>
                    <m:r>
                      <a:rPr lang="ru-RU" sz="1100" i="1">
                        <a:latin typeface="Cambria Math"/>
                      </a:rPr>
                      <m:t>⊆</m:t>
                    </m:r>
                    <m:d>
                      <m:dPr>
                        <m:ctrlPr>
                          <a:rPr lang="ru-RU" sz="11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u-RU" sz="1100" i="1">
                            <a:latin typeface="Cambria Math"/>
                          </a:rPr>
                          <m:t>𝑉</m:t>
                        </m:r>
                        <m:r>
                          <a:rPr lang="ru-RU" sz="1100" i="1">
                            <a:latin typeface="Cambria Math"/>
                          </a:rPr>
                          <m:t>×</m:t>
                        </m:r>
                        <m:r>
                          <a:rPr lang="ru-RU" sz="1100" i="1">
                            <a:latin typeface="Cambria Math"/>
                          </a:rPr>
                          <m:t>𝑉</m:t>
                        </m:r>
                      </m:e>
                    </m:d>
                  </m:oMath>
                </a14:m>
                <a:r>
                  <a:rPr lang="ru-RU" sz="1100" dirty="0"/>
                  <a:t> описывает каналы связи. </a:t>
                </a:r>
              </a:p>
              <a:p>
                <a:r>
                  <a:rPr lang="ru-RU" sz="1200" dirty="0"/>
                  <a:t>Каждый канал (и соответствующая дуга в графе) и каждый узел (и соответствующая вершина графа) имеет ограниченную пропускную способность. </a:t>
                </a:r>
              </a:p>
              <a:p>
                <a:pPr lvl="1"/>
                <a:r>
                  <a:rPr lang="ru-RU" sz="1100" dirty="0"/>
                  <a:t>Будем обозначать через </a:t>
                </a:r>
                <a14:m>
                  <m:oMath xmlns:m="http://schemas.openxmlformats.org/officeDocument/2006/math">
                    <m:r>
                      <a:rPr lang="ru-RU" sz="1100" i="1">
                        <a:latin typeface="Cambria Math"/>
                      </a:rPr>
                      <m:t>𝑥</m:t>
                    </m:r>
                    <m:d>
                      <m:dPr>
                        <m:ctrlPr>
                          <a:rPr lang="ru-RU" sz="11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u-RU" sz="1100" i="1">
                            <a:latin typeface="Cambria Math"/>
                          </a:rPr>
                          <m:t>𝑣</m:t>
                        </m:r>
                        <m:r>
                          <a:rPr lang="ru-RU" sz="1100" i="1">
                            <a:latin typeface="Cambria Math"/>
                          </a:rPr>
                          <m:t>,</m:t>
                        </m:r>
                        <m:r>
                          <a:rPr lang="ru-RU" sz="1100" i="1">
                            <a:latin typeface="Cambria Math"/>
                          </a:rPr>
                          <m:t>𝑢</m:t>
                        </m:r>
                      </m:e>
                    </m:d>
                  </m:oMath>
                </a14:m>
                <a:r>
                  <a:rPr lang="ru-RU" sz="1100" dirty="0"/>
                  <a:t> поток данных, движущийся от канале от вершины </a:t>
                </a:r>
                <a14:m>
                  <m:oMath xmlns:m="http://schemas.openxmlformats.org/officeDocument/2006/math">
                    <m:r>
                      <a:rPr lang="ru-RU" sz="1100" i="1">
                        <a:latin typeface="Cambria Math"/>
                      </a:rPr>
                      <m:t>𝑣</m:t>
                    </m:r>
                  </m:oMath>
                </a14:m>
                <a:r>
                  <a:rPr lang="ru-RU" sz="1100" dirty="0"/>
                  <a:t> к вершине </a:t>
                </a:r>
                <a14:m>
                  <m:oMath xmlns:m="http://schemas.openxmlformats.org/officeDocument/2006/math">
                    <m:r>
                      <a:rPr lang="ru-RU" sz="1100" i="1">
                        <a:latin typeface="Cambria Math"/>
                      </a:rPr>
                      <m:t>𝑢</m:t>
                    </m:r>
                  </m:oMath>
                </a14:m>
                <a:r>
                  <a:rPr lang="ru-RU" sz="1100" dirty="0"/>
                  <a:t>. </a:t>
                </a:r>
              </a:p>
              <a:p>
                <a:endParaRPr lang="ru-RU" sz="800" dirty="0"/>
              </a:p>
            </p:txBody>
          </p:sp>
        </mc:Choice>
        <mc:Fallback xmlns="">
          <p:sp>
            <p:nvSpPr>
              <p:cNvPr id="114" name="Объект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7848" y="502514"/>
                <a:ext cx="5648749" cy="1827979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579693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Балансовые уравнения и ограничения СПД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Объект 6"/>
              <p:cNvSpPr>
                <a:spLocks noGrp="1"/>
              </p:cNvSpPr>
              <p:nvPr>
                <p:ph sz="half" idx="1"/>
              </p:nvPr>
            </p:nvSpPr>
            <p:spPr/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/>
              <a:lstStyle/>
              <a:p>
                <a:r>
                  <a:rPr lang="ru-RU" sz="1400" dirty="0"/>
                  <a:t>Балансовые уравнения узла коммутации:</a:t>
                </a:r>
                <a:br>
                  <a:rPr lang="ru-RU" sz="1400" dirty="0"/>
                </a:br>
                <a:br>
                  <a:rPr lang="ru-RU" sz="1400" dirty="0"/>
                </a:br>
                <a14:m>
                  <m:oMath xmlns:m="http://schemas.openxmlformats.org/officeDocument/2006/math">
                    <m:nary>
                      <m:naryPr>
                        <m:chr m:val="∑"/>
                        <m:limLoc m:val="undOvr"/>
                        <m:supHide m:val="on"/>
                        <m:ctrlPr>
                          <a:rPr lang="ru-RU" sz="12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1200" i="1">
                            <a:latin typeface="Cambria Math"/>
                          </a:rPr>
                          <m:t>𝑖</m:t>
                        </m:r>
                        <m:r>
                          <a:rPr lang="en-US" sz="1200" i="1">
                            <a:latin typeface="Cambria Math"/>
                          </a:rPr>
                          <m:t>∈</m:t>
                        </m:r>
                        <m:r>
                          <a:rPr lang="en-US" sz="1200" i="1">
                            <a:latin typeface="Cambria Math"/>
                          </a:rPr>
                          <m:t>𝐼</m:t>
                        </m:r>
                        <m:d>
                          <m:dPr>
                            <m:ctrlPr>
                              <a:rPr lang="ru-RU" sz="1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ru-RU" sz="1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i="1">
                                    <a:latin typeface="Cambria Math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sz="1200" i="1">
                                    <a:latin typeface="Cambria Math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sub>
                      <m:sup/>
                      <m:e>
                        <m:r>
                          <a:rPr lang="en-US" sz="1200" i="1">
                            <a:latin typeface="Cambria Math"/>
                          </a:rPr>
                          <m:t>𝑥</m:t>
                        </m:r>
                        <m:d>
                          <m:dPr>
                            <m:ctrlPr>
                              <a:rPr lang="ru-RU" sz="1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ru-RU" sz="1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i="1">
                                    <a:latin typeface="Cambria Math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sz="1200" i="1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1200" i="1">
                                <a:latin typeface="Cambria Math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ru-RU" sz="1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i="1">
                                    <a:latin typeface="Cambria Math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sz="1200" i="1">
                                    <a:latin typeface="Cambria Math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e>
                    </m:nary>
                    <m:r>
                      <a:rPr lang="en-US" sz="1200" i="1">
                        <a:latin typeface="Cambria Math"/>
                      </a:rPr>
                      <m:t>+</m:t>
                    </m:r>
                    <m:nary>
                      <m:naryPr>
                        <m:chr m:val="∑"/>
                        <m:limLoc m:val="undOvr"/>
                        <m:supHide m:val="on"/>
                        <m:ctrlPr>
                          <a:rPr lang="ru-RU" sz="12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1200" i="1">
                            <a:latin typeface="Cambria Math"/>
                          </a:rPr>
                          <m:t>𝑘</m:t>
                        </m:r>
                        <m:r>
                          <a:rPr lang="en-US" sz="1200" i="1">
                            <a:latin typeface="Cambria Math"/>
                          </a:rPr>
                          <m:t>∈</m:t>
                        </m:r>
                        <m:r>
                          <a:rPr lang="en-US" sz="1200" i="1">
                            <a:latin typeface="Cambria Math"/>
                          </a:rPr>
                          <m:t>𝑆</m:t>
                        </m:r>
                        <m:d>
                          <m:dPr>
                            <m:ctrlPr>
                              <a:rPr lang="ru-RU" sz="1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ru-RU" sz="1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i="1">
                                    <a:latin typeface="Cambria Math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sz="1200" i="1">
                                    <a:latin typeface="Cambria Math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sub>
                      <m:sup/>
                      <m:e>
                        <m:r>
                          <a:rPr lang="en-US" sz="1200" i="1">
                            <a:latin typeface="Cambria Math"/>
                          </a:rPr>
                          <m:t>𝑥</m:t>
                        </m:r>
                        <m:d>
                          <m:dPr>
                            <m:ctrlPr>
                              <a:rPr lang="ru-RU" sz="1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ru-RU" sz="1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i="1">
                                    <a:latin typeface="Cambria Math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sz="1200" i="1">
                                    <a:latin typeface="Cambria Math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US" sz="1200" i="1">
                                <a:latin typeface="Cambria Math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ru-RU" sz="1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i="1">
                                    <a:latin typeface="Cambria Math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sz="1200" i="1">
                                    <a:latin typeface="Cambria Math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e>
                    </m:nary>
                    <m:r>
                      <a:rPr lang="en-US" sz="1200" i="1">
                        <a:latin typeface="Cambria Math"/>
                      </a:rPr>
                      <m:t>+</m:t>
                    </m:r>
                    <m:nary>
                      <m:naryPr>
                        <m:chr m:val="∑"/>
                        <m:limLoc m:val="undOvr"/>
                        <m:supHide m:val="on"/>
                        <m:ctrlPr>
                          <a:rPr lang="ru-RU" sz="12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1200" i="1">
                            <a:latin typeface="Cambria Math"/>
                          </a:rPr>
                          <m:t>𝑡</m:t>
                        </m:r>
                        <m:r>
                          <a:rPr lang="en-US" sz="1200" i="1">
                            <a:latin typeface="Cambria Math"/>
                          </a:rPr>
                          <m:t>∈</m:t>
                        </m:r>
                        <m:r>
                          <a:rPr lang="en-US" sz="1200" i="1">
                            <a:latin typeface="Cambria Math"/>
                          </a:rPr>
                          <m:t>𝐴</m:t>
                        </m:r>
                        <m:d>
                          <m:dPr>
                            <m:ctrlPr>
                              <a:rPr lang="ru-RU" sz="1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ru-RU" sz="1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i="1">
                                    <a:latin typeface="Cambria Math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sz="1200" i="1">
                                    <a:latin typeface="Cambria Math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sub>
                      <m:sup/>
                      <m:e>
                        <m:r>
                          <a:rPr lang="en-US" sz="1200" i="1">
                            <a:latin typeface="Cambria Math"/>
                          </a:rPr>
                          <m:t>𝑥</m:t>
                        </m:r>
                        <m:d>
                          <m:dPr>
                            <m:ctrlPr>
                              <a:rPr lang="ru-RU" sz="1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ru-RU" sz="1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i="1">
                                    <a:latin typeface="Cambria Math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1200" i="1">
                                    <a:latin typeface="Cambria Math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sz="1200" i="1">
                                <a:latin typeface="Cambria Math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ru-RU" sz="1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i="1">
                                    <a:latin typeface="Cambria Math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sz="1200" i="1">
                                    <a:latin typeface="Cambria Math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e>
                    </m:nary>
                    <m:r>
                      <a:rPr lang="en-US" sz="1200" i="1">
                        <a:latin typeface="Cambria Math"/>
                      </a:rPr>
                      <m:t>=</m:t>
                    </m:r>
                    <m:nary>
                      <m:naryPr>
                        <m:chr m:val="∑"/>
                        <m:limLoc m:val="undOvr"/>
                        <m:supHide m:val="on"/>
                        <m:ctrlPr>
                          <a:rPr lang="ru-RU" sz="12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1200" i="1">
                            <a:latin typeface="Cambria Math"/>
                          </a:rPr>
                          <m:t>𝑖</m:t>
                        </m:r>
                        <m:r>
                          <a:rPr lang="en-US" sz="1200" i="1">
                            <a:latin typeface="Cambria Math"/>
                          </a:rPr>
                          <m:t>∈</m:t>
                        </m:r>
                        <m:r>
                          <a:rPr lang="en-US" sz="1200" i="1">
                            <a:latin typeface="Cambria Math"/>
                          </a:rPr>
                          <m:t>𝑂</m:t>
                        </m:r>
                        <m:d>
                          <m:dPr>
                            <m:ctrlPr>
                              <a:rPr lang="ru-RU" sz="1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ru-RU" sz="1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i="1">
                                    <a:latin typeface="Cambria Math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sz="1200" i="1">
                                    <a:latin typeface="Cambria Math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sub>
                      <m:sup/>
                      <m:e>
                        <m:r>
                          <a:rPr lang="en-US" sz="1200" i="1">
                            <a:latin typeface="Cambria Math"/>
                          </a:rPr>
                          <m:t>𝑥</m:t>
                        </m:r>
                        <m:d>
                          <m:dPr>
                            <m:ctrlPr>
                              <a:rPr lang="ru-RU" sz="1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ru-RU" sz="1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i="1">
                                    <a:latin typeface="Cambria Math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sz="1200" i="1">
                                    <a:latin typeface="Cambria Math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sz="1200" i="1">
                                <a:latin typeface="Cambria Math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ru-RU" sz="1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i="1">
                                    <a:latin typeface="Cambria Math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sz="1200" i="1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nary>
                    <m:r>
                      <a:rPr lang="en-US" sz="1200" i="1">
                        <a:latin typeface="Cambria Math"/>
                      </a:rPr>
                      <m:t>+</m:t>
                    </m:r>
                    <m:nary>
                      <m:naryPr>
                        <m:chr m:val="∑"/>
                        <m:limLoc m:val="undOvr"/>
                        <m:supHide m:val="on"/>
                        <m:ctrlPr>
                          <a:rPr lang="ru-RU" sz="12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1200" i="1">
                            <a:latin typeface="Cambria Math"/>
                          </a:rPr>
                          <m:t>𝑘</m:t>
                        </m:r>
                        <m:r>
                          <a:rPr lang="en-US" sz="1200" i="1">
                            <a:latin typeface="Cambria Math"/>
                          </a:rPr>
                          <m:t>∈</m:t>
                        </m:r>
                        <m:r>
                          <a:rPr lang="en-US" sz="1200" i="1">
                            <a:latin typeface="Cambria Math"/>
                          </a:rPr>
                          <m:t>𝑆</m:t>
                        </m:r>
                        <m:d>
                          <m:dPr>
                            <m:ctrlPr>
                              <a:rPr lang="ru-RU" sz="1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ru-RU" sz="1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i="1">
                                    <a:latin typeface="Cambria Math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sz="1200" i="1">
                                    <a:latin typeface="Cambria Math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sub>
                      <m:sup/>
                      <m:e>
                        <m:r>
                          <a:rPr lang="en-US" sz="1200" i="1">
                            <a:latin typeface="Cambria Math"/>
                          </a:rPr>
                          <m:t>𝑥</m:t>
                        </m:r>
                        <m:d>
                          <m:dPr>
                            <m:ctrlPr>
                              <a:rPr lang="ru-RU" sz="1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ru-RU" sz="1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i="1">
                                    <a:latin typeface="Cambria Math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sz="1200" i="1">
                                    <a:latin typeface="Cambria Math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sz="1200" i="1">
                                <a:latin typeface="Cambria Math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ru-RU" sz="1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i="1">
                                    <a:latin typeface="Cambria Math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sz="1200" i="1">
                                    <a:latin typeface="Cambria Math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</m:e>
                    </m:nary>
                    <m:r>
                      <a:rPr lang="en-US" sz="1200" i="1">
                        <a:latin typeface="Cambria Math"/>
                      </a:rPr>
                      <m:t>+</m:t>
                    </m:r>
                    <m:nary>
                      <m:naryPr>
                        <m:chr m:val="∑"/>
                        <m:limLoc m:val="undOvr"/>
                        <m:supHide m:val="on"/>
                        <m:ctrlPr>
                          <a:rPr lang="ru-RU" sz="12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1200" i="1">
                            <a:latin typeface="Cambria Math"/>
                          </a:rPr>
                          <m:t>𝑡</m:t>
                        </m:r>
                        <m:r>
                          <a:rPr lang="en-US" sz="1200" i="1">
                            <a:latin typeface="Cambria Math"/>
                          </a:rPr>
                          <m:t>∈</m:t>
                        </m:r>
                        <m:r>
                          <a:rPr lang="en-US" sz="1200" i="1">
                            <a:latin typeface="Cambria Math"/>
                          </a:rPr>
                          <m:t>𝐴</m:t>
                        </m:r>
                        <m:d>
                          <m:dPr>
                            <m:ctrlPr>
                              <a:rPr lang="ru-RU" sz="1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ru-RU" sz="1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i="1">
                                    <a:latin typeface="Cambria Math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sz="1200" i="1">
                                    <a:latin typeface="Cambria Math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sub>
                      <m:sup/>
                      <m:e>
                        <m:r>
                          <a:rPr lang="en-US" sz="1200" i="1">
                            <a:latin typeface="Cambria Math"/>
                          </a:rPr>
                          <m:t>𝑥</m:t>
                        </m:r>
                        <m:d>
                          <m:dPr>
                            <m:ctrlPr>
                              <a:rPr lang="ru-RU" sz="1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ru-RU" sz="1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i="1">
                                    <a:latin typeface="Cambria Math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sz="1200" i="1">
                                    <a:latin typeface="Cambria Math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sz="1200" i="1">
                                <a:latin typeface="Cambria Math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ru-RU" sz="1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i="1">
                                    <a:latin typeface="Cambria Math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1200" i="1">
                                    <a:latin typeface="Cambria Math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e>
                    </m:nary>
                    <m:r>
                      <a:rPr lang="en-US" sz="1200" i="1">
                        <a:latin typeface="Cambria Math"/>
                      </a:rPr>
                      <m:t>, </m:t>
                    </m:r>
                    <m:r>
                      <a:rPr lang="en-US" sz="1200" i="1">
                        <a:latin typeface="Cambria Math"/>
                      </a:rPr>
                      <m:t>𝑗</m:t>
                    </m:r>
                    <m:r>
                      <a:rPr lang="en-US" sz="1200" i="1">
                        <a:latin typeface="Cambria Math"/>
                      </a:rPr>
                      <m:t>=</m:t>
                    </m:r>
                    <m:bar>
                      <m:barPr>
                        <m:pos m:val="top"/>
                        <m:ctrlPr>
                          <a:rPr lang="ru-RU" sz="1200" i="1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sz="1200" i="1">
                            <a:latin typeface="Cambria Math"/>
                          </a:rPr>
                          <m:t>1,</m:t>
                        </m:r>
                        <m:r>
                          <a:rPr lang="en-US" sz="1200" i="1">
                            <a:latin typeface="Cambria Math"/>
                          </a:rPr>
                          <m:t>𝑁</m:t>
                        </m:r>
                      </m:e>
                    </m:bar>
                    <m:r>
                      <a:rPr lang="en-US" sz="1200" i="1">
                        <a:latin typeface="Cambria Math"/>
                      </a:rPr>
                      <m:t>.</m:t>
                    </m:r>
                  </m:oMath>
                </a14:m>
                <a:endParaRPr lang="ru-RU" sz="1400" dirty="0"/>
              </a:p>
              <a:p>
                <a:endParaRPr lang="ru-RU" sz="1400" dirty="0"/>
              </a:p>
              <a:p>
                <a:r>
                  <a:rPr lang="ru-RU" sz="1400" dirty="0"/>
                  <a:t>Ограничение по производительности (пропускной способности) узла коммутации:</a:t>
                </a:r>
                <a:br>
                  <a:rPr lang="ru-RU" sz="1400" dirty="0"/>
                </a:br>
                <a:br>
                  <a:rPr lang="ru-RU" sz="1400" dirty="0"/>
                </a:br>
                <a14:m>
                  <m:oMath xmlns:m="http://schemas.openxmlformats.org/officeDocument/2006/math">
                    <m:nary>
                      <m:naryPr>
                        <m:chr m:val="∑"/>
                        <m:limLoc m:val="undOvr"/>
                        <m:supHide m:val="on"/>
                        <m:ctrlPr>
                          <a:rPr lang="ru-RU" sz="1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1400" i="1">
                            <a:latin typeface="Cambria Math"/>
                          </a:rPr>
                          <m:t>𝑖</m:t>
                        </m:r>
                        <m:r>
                          <a:rPr lang="en-US" sz="1400" i="1">
                            <a:latin typeface="Cambria Math"/>
                          </a:rPr>
                          <m:t>∈</m:t>
                        </m:r>
                        <m:r>
                          <a:rPr lang="en-US" sz="1400" i="1">
                            <a:latin typeface="Cambria Math"/>
                          </a:rPr>
                          <m:t>𝐼</m:t>
                        </m:r>
                        <m:d>
                          <m:dPr>
                            <m:ctrlPr>
                              <a:rPr lang="ru-RU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ru-RU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i="1">
                                    <a:latin typeface="Cambria Math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sz="1400" i="1">
                                    <a:latin typeface="Cambria Math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sub>
                      <m:sup/>
                      <m:e>
                        <m:r>
                          <a:rPr lang="en-US" sz="1400" i="1">
                            <a:latin typeface="Cambria Math"/>
                          </a:rPr>
                          <m:t>𝑥</m:t>
                        </m:r>
                        <m:d>
                          <m:dPr>
                            <m:ctrlPr>
                              <a:rPr lang="ru-RU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ru-RU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i="1">
                                    <a:latin typeface="Cambria Math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sz="1400" i="1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1400" i="1">
                                <a:latin typeface="Cambria Math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ru-RU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i="1">
                                    <a:latin typeface="Cambria Math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sz="1400" i="1">
                                    <a:latin typeface="Cambria Math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e>
                    </m:nary>
                    <m:r>
                      <a:rPr lang="en-US" sz="1400" i="1">
                        <a:latin typeface="Cambria Math"/>
                      </a:rPr>
                      <m:t>+</m:t>
                    </m:r>
                    <m:nary>
                      <m:naryPr>
                        <m:chr m:val="∑"/>
                        <m:limLoc m:val="undOvr"/>
                        <m:supHide m:val="on"/>
                        <m:ctrlPr>
                          <a:rPr lang="ru-RU" sz="1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1400" i="1">
                            <a:latin typeface="Cambria Math"/>
                          </a:rPr>
                          <m:t>𝑘</m:t>
                        </m:r>
                        <m:r>
                          <a:rPr lang="en-US" sz="1400" i="1">
                            <a:latin typeface="Cambria Math"/>
                          </a:rPr>
                          <m:t>∈</m:t>
                        </m:r>
                        <m:r>
                          <a:rPr lang="en-US" sz="1400" i="1">
                            <a:latin typeface="Cambria Math"/>
                          </a:rPr>
                          <m:t>𝑆</m:t>
                        </m:r>
                        <m:d>
                          <m:dPr>
                            <m:ctrlPr>
                              <a:rPr lang="ru-RU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ru-RU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i="1">
                                    <a:latin typeface="Cambria Math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sz="1400" i="1">
                                    <a:latin typeface="Cambria Math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sub>
                      <m:sup/>
                      <m:e>
                        <m:r>
                          <a:rPr lang="en-US" sz="1400" i="1">
                            <a:latin typeface="Cambria Math"/>
                          </a:rPr>
                          <m:t>𝑥</m:t>
                        </m:r>
                        <m:d>
                          <m:dPr>
                            <m:ctrlPr>
                              <a:rPr lang="ru-RU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ru-RU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i="1">
                                    <a:latin typeface="Cambria Math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sz="1400" i="1">
                                    <a:latin typeface="Cambria Math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US" sz="1400" i="1">
                                <a:latin typeface="Cambria Math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ru-RU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i="1">
                                    <a:latin typeface="Cambria Math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sz="1400" i="1">
                                    <a:latin typeface="Cambria Math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e>
                    </m:nary>
                    <m:r>
                      <a:rPr lang="en-US" sz="1400" i="1">
                        <a:latin typeface="Cambria Math"/>
                      </a:rPr>
                      <m:t>+</m:t>
                    </m:r>
                    <m:nary>
                      <m:naryPr>
                        <m:chr m:val="∑"/>
                        <m:limLoc m:val="undOvr"/>
                        <m:supHide m:val="on"/>
                        <m:ctrlPr>
                          <a:rPr lang="ru-RU" sz="1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1400" i="1">
                            <a:latin typeface="Cambria Math"/>
                          </a:rPr>
                          <m:t>𝑡</m:t>
                        </m:r>
                        <m:r>
                          <a:rPr lang="en-US" sz="1400" i="1">
                            <a:latin typeface="Cambria Math"/>
                          </a:rPr>
                          <m:t>∈</m:t>
                        </m:r>
                        <m:r>
                          <a:rPr lang="en-US" sz="1400" i="1">
                            <a:latin typeface="Cambria Math"/>
                          </a:rPr>
                          <m:t>𝐴</m:t>
                        </m:r>
                        <m:d>
                          <m:dPr>
                            <m:ctrlPr>
                              <a:rPr lang="ru-RU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ru-RU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i="1">
                                    <a:latin typeface="Cambria Math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sz="1400" i="1">
                                    <a:latin typeface="Cambria Math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sub>
                      <m:sup/>
                      <m:e>
                        <m:r>
                          <a:rPr lang="en-US" sz="1400" i="1">
                            <a:latin typeface="Cambria Math"/>
                          </a:rPr>
                          <m:t>𝑥</m:t>
                        </m:r>
                        <m:d>
                          <m:dPr>
                            <m:ctrlPr>
                              <a:rPr lang="ru-RU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ru-RU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i="1">
                                    <a:latin typeface="Cambria Math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1400" i="1">
                                    <a:latin typeface="Cambria Math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sz="1400" i="1">
                                <a:latin typeface="Cambria Math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ru-RU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i="1">
                                    <a:latin typeface="Cambria Math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sz="1400" i="1">
                                    <a:latin typeface="Cambria Math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e>
                    </m:nary>
                    <m:r>
                      <a:rPr lang="en-US" sz="1400" i="1">
                        <a:latin typeface="Cambria Math"/>
                      </a:rPr>
                      <m:t>≤</m:t>
                    </m:r>
                    <m:sSubSup>
                      <m:sSubSupPr>
                        <m:ctrlPr>
                          <a:rPr lang="ru-RU" sz="1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400" i="1"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en-US" sz="1400" i="1">
                            <a:latin typeface="Cambria Math"/>
                          </a:rPr>
                          <m:t>𝑗</m:t>
                        </m:r>
                      </m:sub>
                      <m:sup>
                        <m:r>
                          <a:rPr lang="en-US" sz="1400" i="1">
                            <a:latin typeface="Cambria Math"/>
                          </a:rPr>
                          <m:t>0</m:t>
                        </m:r>
                      </m:sup>
                    </m:sSubSup>
                    <m:r>
                      <a:rPr lang="en-US" sz="1400" i="1">
                        <a:latin typeface="Cambria Math"/>
                      </a:rPr>
                      <m:t>, </m:t>
                    </m:r>
                    <m:r>
                      <a:rPr lang="ru-RU" sz="1400" b="0" i="1" smtClean="0">
                        <a:latin typeface="Cambria Math"/>
                      </a:rPr>
                      <m:t> </m:t>
                    </m:r>
                    <m:r>
                      <a:rPr lang="en-US" sz="1400" i="1">
                        <a:latin typeface="Cambria Math"/>
                      </a:rPr>
                      <m:t>𝑗</m:t>
                    </m:r>
                    <m:r>
                      <a:rPr lang="en-US" sz="1400" i="1">
                        <a:latin typeface="Cambria Math"/>
                      </a:rPr>
                      <m:t>=</m:t>
                    </m:r>
                    <m:bar>
                      <m:barPr>
                        <m:pos m:val="top"/>
                        <m:ctrlPr>
                          <a:rPr lang="ru-RU" sz="1400" i="1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sz="1400" i="1">
                            <a:latin typeface="Cambria Math"/>
                          </a:rPr>
                          <m:t>1,</m:t>
                        </m:r>
                        <m:r>
                          <a:rPr lang="en-US" sz="1400" i="1">
                            <a:latin typeface="Cambria Math"/>
                          </a:rPr>
                          <m:t>𝑁</m:t>
                        </m:r>
                      </m:e>
                    </m:bar>
                    <m:r>
                      <a:rPr lang="en-US" sz="1400" i="1">
                        <a:latin typeface="Cambria Math"/>
                      </a:rPr>
                      <m:t>.</m:t>
                    </m:r>
                  </m:oMath>
                </a14:m>
                <a:endParaRPr lang="ru-RU" sz="1400" dirty="0"/>
              </a:p>
              <a:p>
                <a:endParaRPr lang="ru-RU" sz="1400" dirty="0"/>
              </a:p>
            </p:txBody>
          </p:sp>
        </mc:Choice>
        <mc:Fallback xmlns="">
          <p:sp>
            <p:nvSpPr>
              <p:cNvPr id="7" name="Объект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25.05.2014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Д.Е.Шапошников</a:t>
            </a: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12</a:t>
            </a:fld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Объект 7"/>
              <p:cNvSpPr>
                <a:spLocks noGrp="1"/>
              </p:cNvSpPr>
              <p:nvPr>
                <p:ph sz="half" idx="13"/>
              </p:nvPr>
            </p:nvSpPr>
            <p:spPr/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/>
              <a:lstStyle/>
              <a:p>
                <a:r>
                  <a:rPr lang="ru-RU" sz="1400" dirty="0"/>
                  <a:t>Ограничение по заданным величинам пропускной способности каналов связи:</a:t>
                </a:r>
                <a:br>
                  <a:rPr lang="ru-RU" sz="1400" dirty="0"/>
                </a:br>
                <a:br>
                  <a:rPr lang="ru-RU" sz="1400" dirty="0"/>
                </a:br>
                <a14:m>
                  <m:oMath xmlns:m="http://schemas.openxmlformats.org/officeDocument/2006/math">
                    <m:r>
                      <a:rPr lang="ru-RU" sz="1400" i="1">
                        <a:latin typeface="Cambria Math"/>
                      </a:rPr>
                      <m:t>𝑥</m:t>
                    </m:r>
                    <m:d>
                      <m:dPr>
                        <m:ctrlPr>
                          <a:rPr lang="ru-RU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u-RU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1400" i="1">
                                <a:latin typeface="Cambria Math"/>
                              </a:rPr>
                              <m:t>𝑆</m:t>
                            </m:r>
                          </m:e>
                          <m:sub>
                            <m:r>
                              <a:rPr lang="ru-RU" sz="1400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  <m:r>
                          <a:rPr lang="ru-RU" sz="1400" i="1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ru-RU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1400" i="1">
                                <a:latin typeface="Cambria Math"/>
                              </a:rPr>
                              <m:t>𝑌</m:t>
                            </m:r>
                          </m:e>
                          <m:sub>
                            <m:r>
                              <a:rPr lang="ru-RU" sz="14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1400" i="1">
                        <a:latin typeface="Cambria Math"/>
                      </a:rPr>
                      <m:t>≤</m:t>
                    </m:r>
                    <m:r>
                      <a:rPr lang="ru-RU" sz="1400" i="1">
                        <a:latin typeface="Cambria Math"/>
                      </a:rPr>
                      <m:t>h</m:t>
                    </m:r>
                    <m:d>
                      <m:dPr>
                        <m:ctrlPr>
                          <a:rPr lang="ru-RU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u-RU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1400" i="1">
                                <a:latin typeface="Cambria Math"/>
                              </a:rPr>
                              <m:t>𝑆</m:t>
                            </m:r>
                          </m:e>
                          <m:sub>
                            <m:r>
                              <a:rPr lang="ru-RU" sz="1400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  <m:r>
                          <a:rPr lang="ru-RU" sz="1400" i="1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ru-RU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1400" i="1">
                                <a:latin typeface="Cambria Math"/>
                              </a:rPr>
                              <m:t>𝑌</m:t>
                            </m:r>
                          </m:e>
                          <m:sub>
                            <m:r>
                              <a:rPr lang="ru-RU" sz="14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ru-RU" sz="1400" i="1">
                        <a:latin typeface="Cambria Math"/>
                      </a:rPr>
                      <m:t>; </m:t>
                    </m:r>
                  </m:oMath>
                </a14:m>
                <a:br>
                  <a:rPr lang="ru-RU" sz="1400" dirty="0"/>
                </a:br>
                <a14:m>
                  <m:oMath xmlns:m="http://schemas.openxmlformats.org/officeDocument/2006/math">
                    <m:r>
                      <a:rPr lang="ru-RU" sz="1400" i="1">
                        <a:latin typeface="Cambria Math"/>
                      </a:rPr>
                      <m:t>𝑥</m:t>
                    </m:r>
                    <m:d>
                      <m:dPr>
                        <m:ctrlPr>
                          <a:rPr lang="ru-RU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u-RU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1400" i="1">
                                <a:latin typeface="Cambria Math"/>
                              </a:rPr>
                              <m:t>𝑌</m:t>
                            </m:r>
                          </m:e>
                          <m:sub>
                            <m:r>
                              <a:rPr lang="ru-RU" sz="14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ru-RU" sz="1400" i="1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ru-RU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1400" i="1">
                                <a:latin typeface="Cambria Math"/>
                              </a:rPr>
                              <m:t>𝑆</m:t>
                            </m:r>
                          </m:e>
                          <m:sub>
                            <m:r>
                              <a:rPr lang="ru-RU" sz="1400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ru-RU" sz="1400" i="1">
                        <a:latin typeface="Cambria Math"/>
                      </a:rPr>
                      <m:t>≤</m:t>
                    </m:r>
                    <m:r>
                      <a:rPr lang="ru-RU" sz="1400" i="1">
                        <a:latin typeface="Cambria Math"/>
                      </a:rPr>
                      <m:t>h</m:t>
                    </m:r>
                    <m:d>
                      <m:dPr>
                        <m:ctrlPr>
                          <a:rPr lang="ru-RU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u-RU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1400" i="1">
                                <a:latin typeface="Cambria Math"/>
                              </a:rPr>
                              <m:t>𝑌</m:t>
                            </m:r>
                          </m:e>
                          <m:sub>
                            <m:r>
                              <a:rPr lang="ru-RU" sz="14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ru-RU" sz="1400" i="1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ru-RU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1400" i="1">
                                <a:latin typeface="Cambria Math"/>
                              </a:rPr>
                              <m:t>𝑆</m:t>
                            </m:r>
                          </m:e>
                          <m:sub>
                            <m:r>
                              <a:rPr lang="ru-RU" sz="1400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ru-RU" sz="1400" i="1">
                        <a:latin typeface="Cambria Math"/>
                      </a:rPr>
                      <m:t>;</m:t>
                    </m:r>
                  </m:oMath>
                </a14:m>
                <a:br>
                  <a:rPr lang="ru-RU" sz="1400" dirty="0"/>
                </a:br>
                <a14:m>
                  <m:oMath xmlns:m="http://schemas.openxmlformats.org/officeDocument/2006/math">
                    <m:r>
                      <a:rPr lang="ru-RU" sz="1400" i="1">
                        <a:latin typeface="Cambria Math"/>
                      </a:rPr>
                      <m:t>𝑥</m:t>
                    </m:r>
                    <m:d>
                      <m:dPr>
                        <m:ctrlPr>
                          <a:rPr lang="ru-RU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u-RU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/>
                              </a:rPr>
                              <m:t>𝑌</m:t>
                            </m:r>
                          </m:e>
                          <m:sub>
                            <m:r>
                              <a:rPr lang="en-US" sz="14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ru-RU" sz="1400" i="1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ru-RU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/>
                              </a:rPr>
                              <m:t>𝐴</m:t>
                            </m:r>
                          </m:e>
                          <m:sub>
                            <m:r>
                              <a:rPr lang="en-US" sz="1400" i="1">
                                <a:latin typeface="Cambria Math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ru-RU" sz="1400" i="1">
                        <a:latin typeface="Cambria Math"/>
                      </a:rPr>
                      <m:t>≤</m:t>
                    </m:r>
                    <m:r>
                      <a:rPr lang="ru-RU" sz="1400" i="1">
                        <a:latin typeface="Cambria Math"/>
                      </a:rPr>
                      <m:t>h</m:t>
                    </m:r>
                    <m:d>
                      <m:dPr>
                        <m:ctrlPr>
                          <a:rPr lang="ru-RU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u-RU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/>
                              </a:rPr>
                              <m:t>𝑌</m:t>
                            </m:r>
                          </m:e>
                          <m:sub>
                            <m:r>
                              <a:rPr lang="en-US" sz="14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ru-RU" sz="1400" i="1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ru-RU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/>
                              </a:rPr>
                              <m:t>𝐴</m:t>
                            </m:r>
                          </m:e>
                          <m:sub>
                            <m:r>
                              <a:rPr lang="en-US" sz="1400" i="1">
                                <a:latin typeface="Cambria Math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ru-RU" sz="1400" i="1">
                        <a:latin typeface="Cambria Math"/>
                      </a:rPr>
                      <m:t>;</m:t>
                    </m:r>
                  </m:oMath>
                </a14:m>
                <a:br>
                  <a:rPr lang="ru-RU" sz="1400" dirty="0"/>
                </a:br>
                <a14:m>
                  <m:oMath xmlns:m="http://schemas.openxmlformats.org/officeDocument/2006/math">
                    <m:r>
                      <a:rPr lang="ru-RU" sz="1400" i="1">
                        <a:latin typeface="Cambria Math"/>
                      </a:rPr>
                      <m:t>𝑥</m:t>
                    </m:r>
                    <m:d>
                      <m:dPr>
                        <m:ctrlPr>
                          <a:rPr lang="ru-RU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u-RU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1400" i="1">
                                <a:latin typeface="Cambria Math"/>
                              </a:rPr>
                              <m:t>𝐴</m:t>
                            </m:r>
                          </m:e>
                          <m:sub>
                            <m:r>
                              <a:rPr lang="ru-RU" sz="1400" i="1">
                                <a:latin typeface="Cambria Math"/>
                              </a:rPr>
                              <m:t>𝑗</m:t>
                            </m:r>
                          </m:sub>
                        </m:sSub>
                        <m:r>
                          <a:rPr lang="ru-RU" sz="1400" i="1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ru-RU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1400" i="1">
                                <a:latin typeface="Cambria Math"/>
                              </a:rPr>
                              <m:t>𝑌</m:t>
                            </m:r>
                          </m:e>
                          <m:sub>
                            <m:r>
                              <a:rPr lang="ru-RU" sz="14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ru-RU" sz="1400" i="1">
                        <a:latin typeface="Cambria Math"/>
                      </a:rPr>
                      <m:t>≤</m:t>
                    </m:r>
                    <m:r>
                      <a:rPr lang="ru-RU" sz="1400" i="1">
                        <a:latin typeface="Cambria Math"/>
                      </a:rPr>
                      <m:t>h</m:t>
                    </m:r>
                    <m:d>
                      <m:dPr>
                        <m:ctrlPr>
                          <a:rPr lang="ru-RU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u-RU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1400" i="1">
                                <a:latin typeface="Cambria Math"/>
                              </a:rPr>
                              <m:t>𝐴</m:t>
                            </m:r>
                          </m:e>
                          <m:sub>
                            <m:r>
                              <a:rPr lang="ru-RU" sz="1400" i="1">
                                <a:latin typeface="Cambria Math"/>
                              </a:rPr>
                              <m:t>𝑗</m:t>
                            </m:r>
                          </m:sub>
                        </m:sSub>
                        <m:r>
                          <a:rPr lang="ru-RU" sz="1400" i="1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ru-RU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1400" i="1">
                                <a:latin typeface="Cambria Math"/>
                              </a:rPr>
                              <m:t>𝑌</m:t>
                            </m:r>
                          </m:e>
                          <m:sub>
                            <m:r>
                              <a:rPr lang="ru-RU" sz="14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ru-RU" sz="1400" i="1">
                        <a:latin typeface="Cambria Math"/>
                      </a:rPr>
                      <m:t>;</m:t>
                    </m:r>
                  </m:oMath>
                </a14:m>
                <a:br>
                  <a:rPr lang="ru-RU" sz="1400" dirty="0"/>
                </a:br>
                <a14:m>
                  <m:oMath xmlns:m="http://schemas.openxmlformats.org/officeDocument/2006/math">
                    <m:r>
                      <a:rPr lang="ru-RU" sz="1400" i="1">
                        <a:latin typeface="Cambria Math"/>
                      </a:rPr>
                      <m:t>𝑥</m:t>
                    </m:r>
                    <m:d>
                      <m:dPr>
                        <m:ctrlPr>
                          <a:rPr lang="ru-RU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u-RU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/>
                              </a:rPr>
                              <m:t>𝑌</m:t>
                            </m:r>
                          </m:e>
                          <m:sub>
                            <m:sSub>
                              <m:sSubPr>
                                <m:ctrlPr>
                                  <a:rPr lang="ru-RU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i="1">
                                    <a:latin typeface="Cambria Math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ru-RU" sz="1400" i="1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</m:sub>
                        </m:sSub>
                        <m:r>
                          <a:rPr lang="ru-RU" sz="1400" i="1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ru-RU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/>
                              </a:rPr>
                              <m:t>𝑌</m:t>
                            </m:r>
                          </m:e>
                          <m:sub>
                            <m:sSub>
                              <m:sSubPr>
                                <m:ctrlPr>
                                  <a:rPr lang="ru-RU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i="1">
                                    <a:latin typeface="Cambria Math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ru-RU" sz="1400" i="1">
                                    <a:latin typeface="Cambria Math"/>
                                  </a:rPr>
                                  <m:t>2</m:t>
                                </m:r>
                              </m:sub>
                            </m:sSub>
                          </m:sub>
                        </m:sSub>
                      </m:e>
                    </m:d>
                    <m:r>
                      <a:rPr lang="ru-RU" sz="1400" i="1">
                        <a:latin typeface="Cambria Math"/>
                      </a:rPr>
                      <m:t>≤</m:t>
                    </m:r>
                    <m:r>
                      <a:rPr lang="ru-RU" sz="1400" i="1">
                        <a:latin typeface="Cambria Math"/>
                      </a:rPr>
                      <m:t>h</m:t>
                    </m:r>
                    <m:d>
                      <m:dPr>
                        <m:ctrlPr>
                          <a:rPr lang="ru-RU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u-RU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/>
                              </a:rPr>
                              <m:t>𝑌</m:t>
                            </m:r>
                          </m:e>
                          <m:sub>
                            <m:sSub>
                              <m:sSubPr>
                                <m:ctrlPr>
                                  <a:rPr lang="ru-RU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i="1">
                                    <a:latin typeface="Cambria Math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ru-RU" sz="1400" i="1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</m:sub>
                        </m:sSub>
                        <m:r>
                          <a:rPr lang="ru-RU" sz="1400" i="1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ru-RU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/>
                              </a:rPr>
                              <m:t>𝑌</m:t>
                            </m:r>
                          </m:e>
                          <m:sub>
                            <m:sSub>
                              <m:sSubPr>
                                <m:ctrlPr>
                                  <a:rPr lang="ru-RU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i="1">
                                    <a:latin typeface="Cambria Math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ru-RU" sz="1400" i="1">
                                    <a:latin typeface="Cambria Math"/>
                                  </a:rPr>
                                  <m:t>2</m:t>
                                </m:r>
                              </m:sub>
                            </m:sSub>
                          </m:sub>
                        </m:sSub>
                      </m:e>
                    </m:d>
                    <m:r>
                      <a:rPr lang="ru-RU" sz="1400" i="1">
                        <a:latin typeface="Cambria Math"/>
                      </a:rPr>
                      <m:t>.</m:t>
                    </m:r>
                  </m:oMath>
                </a14:m>
                <a:endParaRPr lang="ru-RU" sz="1400" dirty="0"/>
              </a:p>
              <a:p>
                <a:endParaRPr lang="ru-RU" sz="1400" dirty="0"/>
              </a:p>
            </p:txBody>
          </p:sp>
        </mc:Choice>
        <mc:Fallback xmlns="">
          <p:sp>
            <p:nvSpPr>
              <p:cNvPr id="8" name="Объект 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3"/>
              </p:nvPr>
            </p:nvSpPr>
            <p:spPr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Объект 8"/>
              <p:cNvSpPr>
                <a:spLocks noGrp="1"/>
              </p:cNvSpPr>
              <p:nvPr>
                <p:ph sz="half" idx="14"/>
              </p:nvPr>
            </p:nvSpPr>
            <p:spPr/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/>
              <a:lstStyle/>
              <a:p>
                <a:r>
                  <a:rPr lang="ru-RU" sz="1400" dirty="0"/>
                  <a:t>Абонент подключается только к одному узлу коммутации. Для учета безусловных потребностей абонентов введем ограничение снизу на потребление трафика (если оно задано) или на суммарную скорость входящего и исходящего трафика:</a:t>
                </a:r>
                <a:br>
                  <a:rPr lang="ru-RU" sz="1400" dirty="0"/>
                </a:br>
                <a:br>
                  <a:rPr lang="ru-RU" sz="1400" dirty="0"/>
                </a:br>
                <a14:m>
                  <m:oMath xmlns:m="http://schemas.openxmlformats.org/officeDocument/2006/math">
                    <m:r>
                      <a:rPr lang="en-US" sz="1400" i="1">
                        <a:latin typeface="Cambria Math"/>
                      </a:rPr>
                      <m:t>𝑥</m:t>
                    </m:r>
                    <m:d>
                      <m:dPr>
                        <m:ctrlPr>
                          <a:rPr lang="ru-RU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u-RU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/>
                              </a:rPr>
                              <m:t>𝑌</m:t>
                            </m:r>
                          </m:e>
                          <m:sub>
                            <m:sSub>
                              <m:sSubPr>
                                <m:ctrlPr>
                                  <a:rPr lang="ru-RU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i="1">
                                    <a:latin typeface="Cambria Math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en-US" sz="1400" i="1">
                                    <a:latin typeface="Cambria Math"/>
                                  </a:rPr>
                                  <m:t>𝑗</m:t>
                                </m:r>
                              </m:sub>
                            </m:sSub>
                          </m:sub>
                        </m:sSub>
                        <m:r>
                          <a:rPr lang="en-US" sz="1400" i="1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ru-RU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/>
                              </a:rPr>
                              <m:t>𝐴</m:t>
                            </m:r>
                          </m:e>
                          <m:sub>
                            <m:r>
                              <a:rPr lang="en-US" sz="1400" i="1">
                                <a:latin typeface="Cambria Math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sz="1400" i="1">
                        <a:latin typeface="Cambria Math"/>
                      </a:rPr>
                      <m:t>+</m:t>
                    </m:r>
                    <m:r>
                      <a:rPr lang="en-US" sz="1400" i="1">
                        <a:latin typeface="Cambria Math"/>
                      </a:rPr>
                      <m:t>𝑥</m:t>
                    </m:r>
                    <m:d>
                      <m:dPr>
                        <m:ctrlPr>
                          <a:rPr lang="ru-RU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u-RU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/>
                              </a:rPr>
                              <m:t>𝐴</m:t>
                            </m:r>
                          </m:e>
                          <m:sub>
                            <m:r>
                              <a:rPr lang="en-US" sz="1400" i="1">
                                <a:latin typeface="Cambria Math"/>
                              </a:rPr>
                              <m:t>𝑗</m:t>
                            </m:r>
                          </m:sub>
                        </m:sSub>
                        <m:r>
                          <a:rPr lang="en-US" sz="1400" i="1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ru-RU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/>
                              </a:rPr>
                              <m:t>𝑌</m:t>
                            </m:r>
                          </m:e>
                          <m:sub>
                            <m:sSub>
                              <m:sSubPr>
                                <m:ctrlPr>
                                  <a:rPr lang="ru-RU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i="1">
                                    <a:latin typeface="Cambria Math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en-US" sz="1400" i="1">
                                    <a:latin typeface="Cambria Math"/>
                                  </a:rPr>
                                  <m:t>𝑗</m:t>
                                </m:r>
                              </m:sub>
                            </m:sSub>
                          </m:sub>
                        </m:sSub>
                      </m:e>
                    </m:d>
                    <m:r>
                      <a:rPr lang="en-US" sz="1400" i="1">
                        <a:latin typeface="Cambria Math"/>
                      </a:rPr>
                      <m:t>≥</m:t>
                    </m:r>
                    <m:sSubSup>
                      <m:sSubSupPr>
                        <m:ctrlPr>
                          <a:rPr lang="ru-RU" sz="1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400" i="1">
                            <a:latin typeface="Cambria Math"/>
                          </a:rPr>
                          <m:t>𝑎</m:t>
                        </m:r>
                      </m:e>
                      <m:sub>
                        <m:r>
                          <a:rPr lang="en-US" sz="1400" i="1">
                            <a:latin typeface="Cambria Math"/>
                          </a:rPr>
                          <m:t>𝑗</m:t>
                        </m:r>
                      </m:sub>
                      <m:sup>
                        <m:r>
                          <a:rPr lang="en-US" sz="1400" i="1">
                            <a:latin typeface="Cambria Math"/>
                          </a:rPr>
                          <m:t>−</m:t>
                        </m:r>
                      </m:sup>
                    </m:sSubSup>
                    <m:r>
                      <a:rPr lang="en-US" sz="1400" i="1">
                        <a:latin typeface="Cambria Math"/>
                      </a:rPr>
                      <m:t>, </m:t>
                    </m:r>
                    <m:r>
                      <a:rPr lang="ru-RU" sz="1400" b="0" i="1" smtClean="0">
                        <a:latin typeface="Cambria Math"/>
                      </a:rPr>
                      <m:t> </m:t>
                    </m:r>
                    <m:r>
                      <a:rPr lang="en-US" sz="1400" i="1">
                        <a:latin typeface="Cambria Math"/>
                      </a:rPr>
                      <m:t>𝑗</m:t>
                    </m:r>
                    <m:r>
                      <a:rPr lang="en-US" sz="1400" i="1">
                        <a:latin typeface="Cambria Math"/>
                      </a:rPr>
                      <m:t>=</m:t>
                    </m:r>
                    <m:bar>
                      <m:barPr>
                        <m:pos m:val="top"/>
                        <m:ctrlPr>
                          <a:rPr lang="ru-RU" sz="1400" i="1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sz="1400" i="1">
                            <a:latin typeface="Cambria Math"/>
                          </a:rPr>
                          <m:t>1,</m:t>
                        </m:r>
                        <m:r>
                          <a:rPr lang="en-US" sz="1400" i="1">
                            <a:latin typeface="Cambria Math"/>
                          </a:rPr>
                          <m:t>𝑀</m:t>
                        </m:r>
                      </m:e>
                    </m:bar>
                    <m:r>
                      <a:rPr lang="en-US" sz="1400" i="1">
                        <a:latin typeface="Cambria Math"/>
                      </a:rPr>
                      <m:t>;</m:t>
                    </m:r>
                  </m:oMath>
                </a14:m>
                <a:br>
                  <a:rPr lang="ru-RU" sz="1400" dirty="0"/>
                </a:br>
                <a14:m>
                  <m:oMath xmlns:m="http://schemas.openxmlformats.org/officeDocument/2006/math">
                    <m:r>
                      <a:rPr lang="ru-RU" sz="1400" b="0" i="1" smtClean="0">
                        <a:latin typeface="Cambria Math"/>
                      </a:rPr>
                      <m:t> </m:t>
                    </m:r>
                  </m:oMath>
                </a14:m>
                <a:br>
                  <a:rPr lang="ru-RU" sz="1400" dirty="0"/>
                </a:br>
                <a14:m>
                  <m:oMath xmlns:m="http://schemas.openxmlformats.org/officeDocument/2006/math">
                    <m:r>
                      <a:rPr lang="en-US" sz="1400" i="1">
                        <a:latin typeface="Cambria Math"/>
                      </a:rPr>
                      <m:t>𝑥</m:t>
                    </m:r>
                    <m:d>
                      <m:dPr>
                        <m:ctrlPr>
                          <a:rPr lang="ru-RU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u-RU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/>
                              </a:rPr>
                              <m:t>𝑌</m:t>
                            </m:r>
                          </m:e>
                          <m:sub>
                            <m:sSub>
                              <m:sSubPr>
                                <m:ctrlPr>
                                  <a:rPr lang="ru-RU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i="1">
                                    <a:latin typeface="Cambria Math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en-US" sz="1400" i="1">
                                    <a:latin typeface="Cambria Math"/>
                                  </a:rPr>
                                  <m:t>𝑗</m:t>
                                </m:r>
                              </m:sub>
                            </m:sSub>
                          </m:sub>
                        </m:sSub>
                        <m:r>
                          <a:rPr lang="en-US" sz="1400" i="1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ru-RU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/>
                              </a:rPr>
                              <m:t>𝐴</m:t>
                            </m:r>
                          </m:e>
                          <m:sub>
                            <m:r>
                              <a:rPr lang="en-US" sz="1400" i="1">
                                <a:latin typeface="Cambria Math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sz="1400" i="1">
                        <a:latin typeface="Cambria Math"/>
                      </a:rPr>
                      <m:t>≥</m:t>
                    </m:r>
                    <m:sSubSup>
                      <m:sSubSupPr>
                        <m:ctrlPr>
                          <a:rPr lang="ru-RU" sz="1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400" i="1">
                            <a:latin typeface="Cambria Math"/>
                          </a:rPr>
                          <m:t>𝑎</m:t>
                        </m:r>
                      </m:e>
                      <m:sub>
                        <m:r>
                          <a:rPr lang="en-US" sz="1400" i="1">
                            <a:latin typeface="Cambria Math"/>
                          </a:rPr>
                          <m:t>𝑗</m:t>
                        </m:r>
                      </m:sub>
                      <m:sup>
                        <m:r>
                          <a:rPr lang="en-US" sz="1400" i="1">
                            <a:latin typeface="Cambria Math"/>
                          </a:rPr>
                          <m:t>−</m:t>
                        </m:r>
                      </m:sup>
                    </m:sSubSup>
                    <m:r>
                      <a:rPr lang="en-US" sz="1400" i="1">
                        <a:latin typeface="Cambria Math"/>
                      </a:rPr>
                      <m:t>, </m:t>
                    </m:r>
                    <m:r>
                      <a:rPr lang="ru-RU" sz="1400" b="0" i="1" smtClean="0">
                        <a:latin typeface="Cambria Math"/>
                      </a:rPr>
                      <m:t> </m:t>
                    </m:r>
                    <m:r>
                      <a:rPr lang="en-US" sz="1400" i="1">
                        <a:latin typeface="Cambria Math"/>
                      </a:rPr>
                      <m:t>𝑗</m:t>
                    </m:r>
                    <m:r>
                      <a:rPr lang="en-US" sz="1400" i="1">
                        <a:latin typeface="Cambria Math"/>
                      </a:rPr>
                      <m:t>=</m:t>
                    </m:r>
                    <m:bar>
                      <m:barPr>
                        <m:pos m:val="top"/>
                        <m:ctrlPr>
                          <a:rPr lang="ru-RU" sz="1400" i="1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sz="1400" i="1">
                            <a:latin typeface="Cambria Math"/>
                          </a:rPr>
                          <m:t>1,</m:t>
                        </m:r>
                        <m:r>
                          <a:rPr lang="en-US" sz="1400" i="1">
                            <a:latin typeface="Cambria Math"/>
                          </a:rPr>
                          <m:t>𝑀</m:t>
                        </m:r>
                      </m:e>
                    </m:bar>
                  </m:oMath>
                </a14:m>
                <a:endParaRPr lang="ru-RU" sz="1400" dirty="0"/>
              </a:p>
              <a:p>
                <a:endParaRPr lang="ru-RU" sz="1400" dirty="0"/>
              </a:p>
            </p:txBody>
          </p:sp>
        </mc:Choice>
        <mc:Fallback xmlns="">
          <p:sp>
            <p:nvSpPr>
              <p:cNvPr id="9" name="Объект 8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4"/>
              </p:nvPr>
            </p:nvSpPr>
            <p:spPr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457613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Заметки</a:t>
            </a:r>
          </a:p>
        </p:txBody>
      </p:sp>
      <p:sp>
        <p:nvSpPr>
          <p:cNvPr id="10" name="Объект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  <a:p>
            <a:r>
              <a:rPr lang="ru-RU" dirty="0"/>
              <a:t>Как известно ([</a:t>
            </a:r>
            <a:r>
              <a:rPr lang="ru-RU" dirty="0" err="1"/>
              <a:t>Таха</a:t>
            </a:r>
            <a:r>
              <a:rPr lang="ru-RU" dirty="0"/>
              <a:t>, 2005], [Давыдов, 1990]), особенностью данного типа математических моделей является применение моделей оптимизации не только в собственно задачах принятия оптимальных или рациональных решений, но и в задачах определения параметров и возможностей СПД на основе смоделированной потоковой сетевой модели. </a:t>
            </a:r>
          </a:p>
          <a:p>
            <a:endParaRPr lang="ru-RU" dirty="0"/>
          </a:p>
          <a:p>
            <a:r>
              <a:rPr lang="ru-RU" dirty="0"/>
              <a:t>Для определения максимальной пропускной способности сети (в том числе сети передачи данных) существуют и могут быть применены известные алгоритмы </a:t>
            </a:r>
            <a:r>
              <a:rPr lang="ru-RU" i="1" dirty="0"/>
              <a:t>поиска максимального потока</a:t>
            </a:r>
            <a:r>
              <a:rPr lang="ru-RU" dirty="0"/>
              <a:t> ([</a:t>
            </a:r>
            <a:r>
              <a:rPr lang="ru-RU" dirty="0" err="1"/>
              <a:t>Таха</a:t>
            </a:r>
            <a:r>
              <a:rPr lang="ru-RU" dirty="0"/>
              <a:t>, 2005], [Ху, 1970]). </a:t>
            </a:r>
          </a:p>
          <a:p>
            <a:endParaRPr lang="ru-RU" dirty="0"/>
          </a:p>
          <a:p>
            <a:r>
              <a:rPr lang="ru-RU" dirty="0"/>
              <a:t>Данная задача может быть решена также путем построения линейной математической модели телекоммуникационной сети и нахождении максимального потока как оптимизационной задачи на этой модели. </a:t>
            </a:r>
          </a:p>
          <a:p>
            <a:pPr lvl="1"/>
            <a:r>
              <a:rPr lang="ru-RU" dirty="0"/>
              <a:t>Линейная модель сети ([</a:t>
            </a:r>
            <a:r>
              <a:rPr lang="ru-RU" dirty="0" err="1"/>
              <a:t>Таха</a:t>
            </a:r>
            <a:r>
              <a:rPr lang="ru-RU" dirty="0"/>
              <a:t>, 2005], [Ху, 1970]) позволяет также моделировать и решать более сложный класс задач распределения потоков, для которого задача определения максимального потока является частным случаем.</a:t>
            </a:r>
          </a:p>
          <a:p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22.04.2016</a:t>
            </a: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ИСТ 2016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65264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Графовая модель СПД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Объект 8"/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ru-RU" sz="1800" b="0" dirty="0"/>
                  <a:t>СПД описывается ориентированным графом </a:t>
                </a:r>
                <a14:m>
                  <m:oMath xmlns:m="http://schemas.openxmlformats.org/officeDocument/2006/math">
                    <m:r>
                      <a:rPr lang="ru-RU" sz="1800" b="0" i="1">
                        <a:latin typeface="Cambria Math"/>
                      </a:rPr>
                      <m:t>𝐺</m:t>
                    </m:r>
                    <m:d>
                      <m:dPr>
                        <m:ctrlPr>
                          <a:rPr lang="ru-RU" sz="1800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u-RU" sz="1800" b="0" i="1">
                            <a:latin typeface="Cambria Math"/>
                          </a:rPr>
                          <m:t>𝑉</m:t>
                        </m:r>
                        <m:r>
                          <a:rPr lang="ru-RU" sz="1800" b="0" i="1">
                            <a:latin typeface="Cambria Math"/>
                          </a:rPr>
                          <m:t>,</m:t>
                        </m:r>
                        <m:r>
                          <a:rPr lang="ru-RU" sz="1800" b="0" i="1">
                            <a:latin typeface="Cambria Math"/>
                          </a:rPr>
                          <m:t>𝐸</m:t>
                        </m:r>
                      </m:e>
                    </m:d>
                  </m:oMath>
                </a14:m>
                <a:endParaRPr lang="ru-RU" sz="1800" b="0" dirty="0"/>
              </a:p>
              <a:p>
                <a:pPr lvl="1"/>
                <a:r>
                  <a:rPr lang="ru-RU" sz="1600" dirty="0"/>
                  <a:t> множество вершин </a:t>
                </a:r>
                <a14:m>
                  <m:oMath xmlns:m="http://schemas.openxmlformats.org/officeDocument/2006/math">
                    <m:r>
                      <a:rPr lang="ru-RU" sz="1600" b="0" i="1">
                        <a:latin typeface="Cambria Math"/>
                      </a:rPr>
                      <m:t>𝑉</m:t>
                    </m:r>
                    <m:r>
                      <a:rPr lang="ru-RU" sz="1600" b="0" i="1">
                        <a:latin typeface="Cambria Math"/>
                      </a:rPr>
                      <m:t>=</m:t>
                    </m:r>
                    <m:d>
                      <m:dPr>
                        <m:ctrlPr>
                          <a:rPr lang="ru-RU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u-RU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1600" b="0" i="1">
                                <a:latin typeface="Cambria Math"/>
                              </a:rPr>
                              <m:t>𝑣</m:t>
                            </m:r>
                          </m:e>
                          <m:sub>
                            <m:r>
                              <a:rPr lang="ru-RU" sz="1600" b="0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ru-RU" sz="1600" b="0" i="1">
                            <a:latin typeface="Cambria Math"/>
                          </a:rPr>
                          <m:t>,…,</m:t>
                        </m:r>
                        <m:sSub>
                          <m:sSubPr>
                            <m:ctrlPr>
                              <a:rPr lang="ru-RU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1600" b="0" i="1">
                                <a:latin typeface="Cambria Math"/>
                              </a:rPr>
                              <m:t>𝑣</m:t>
                            </m:r>
                          </m:e>
                          <m:sub>
                            <m:r>
                              <a:rPr lang="ru-RU" sz="1600" b="0" i="1">
                                <a:latin typeface="Cambria Math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ru-RU" sz="1600" dirty="0"/>
                  <a:t> задает узлы коммутации</a:t>
                </a:r>
              </a:p>
              <a:p>
                <a:pPr lvl="1"/>
                <a:r>
                  <a:rPr lang="ru-RU" sz="1600" dirty="0"/>
                  <a:t>множество дуг </a:t>
                </a:r>
                <a14:m>
                  <m:oMath xmlns:m="http://schemas.openxmlformats.org/officeDocument/2006/math">
                    <m:r>
                      <a:rPr lang="ru-RU" sz="1600" b="0" i="1">
                        <a:latin typeface="Cambria Math"/>
                      </a:rPr>
                      <m:t>𝐸</m:t>
                    </m:r>
                    <m:r>
                      <a:rPr lang="ru-RU" sz="1600" b="0" i="1">
                        <a:latin typeface="Cambria Math"/>
                      </a:rPr>
                      <m:t>⊆</m:t>
                    </m:r>
                    <m:d>
                      <m:dPr>
                        <m:ctrlPr>
                          <a:rPr lang="ru-RU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u-RU" sz="1600" b="0" i="1">
                            <a:latin typeface="Cambria Math"/>
                          </a:rPr>
                          <m:t>𝑉</m:t>
                        </m:r>
                        <m:r>
                          <a:rPr lang="ru-RU" sz="1600" b="0" i="1">
                            <a:latin typeface="Cambria Math"/>
                          </a:rPr>
                          <m:t>×</m:t>
                        </m:r>
                        <m:r>
                          <a:rPr lang="ru-RU" sz="1600" b="0" i="1">
                            <a:latin typeface="Cambria Math"/>
                          </a:rPr>
                          <m:t>𝑉</m:t>
                        </m:r>
                      </m:e>
                    </m:d>
                  </m:oMath>
                </a14:m>
                <a:r>
                  <a:rPr lang="ru-RU" sz="1600" dirty="0"/>
                  <a:t> описывает каналы связи. </a:t>
                </a:r>
              </a:p>
              <a:p>
                <a:r>
                  <a:rPr lang="ru-RU" sz="1800" b="0" dirty="0"/>
                  <a:t>Каждый канал (и соответствующая дуга в графе) и каждый узел (и соответствующая вершина графа) имеет ограниченную пропускную способность. </a:t>
                </a:r>
              </a:p>
              <a:p>
                <a:pPr lvl="1"/>
                <a:r>
                  <a:rPr lang="ru-RU" sz="1600" dirty="0"/>
                  <a:t>Будем обозначать через </a:t>
                </a:r>
                <a14:m>
                  <m:oMath xmlns:m="http://schemas.openxmlformats.org/officeDocument/2006/math">
                    <m:r>
                      <a:rPr lang="ru-RU" sz="1600" b="0" i="1">
                        <a:latin typeface="Cambria Math"/>
                      </a:rPr>
                      <m:t>𝑥</m:t>
                    </m:r>
                    <m:d>
                      <m:dPr>
                        <m:ctrlPr>
                          <a:rPr lang="ru-RU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u-RU" sz="1600" b="0" i="1">
                            <a:latin typeface="Cambria Math"/>
                          </a:rPr>
                          <m:t>𝑣</m:t>
                        </m:r>
                        <m:r>
                          <a:rPr lang="ru-RU" sz="1600" b="0" i="1">
                            <a:latin typeface="Cambria Math"/>
                          </a:rPr>
                          <m:t>,</m:t>
                        </m:r>
                        <m:r>
                          <a:rPr lang="ru-RU" sz="1600" b="0" i="1">
                            <a:latin typeface="Cambria Math"/>
                          </a:rPr>
                          <m:t>𝑢</m:t>
                        </m:r>
                      </m:e>
                    </m:d>
                  </m:oMath>
                </a14:m>
                <a:r>
                  <a:rPr lang="ru-RU" sz="1600" dirty="0"/>
                  <a:t> поток данных, движущийся от канале от вершины </a:t>
                </a:r>
                <a14:m>
                  <m:oMath xmlns:m="http://schemas.openxmlformats.org/officeDocument/2006/math">
                    <m:r>
                      <a:rPr lang="ru-RU" sz="1600" b="0" i="1">
                        <a:latin typeface="Cambria Math"/>
                      </a:rPr>
                      <m:t>𝑣</m:t>
                    </m:r>
                  </m:oMath>
                </a14:m>
                <a:r>
                  <a:rPr lang="ru-RU" sz="1600" dirty="0"/>
                  <a:t> к вершине </a:t>
                </a:r>
                <a14:m>
                  <m:oMath xmlns:m="http://schemas.openxmlformats.org/officeDocument/2006/math">
                    <m:r>
                      <a:rPr lang="ru-RU" sz="1600" b="0" i="1">
                        <a:latin typeface="Cambria Math"/>
                      </a:rPr>
                      <m:t>𝑢</m:t>
                    </m:r>
                  </m:oMath>
                </a14:m>
                <a:r>
                  <a:rPr lang="ru-RU" sz="1600" dirty="0"/>
                  <a:t>. </a:t>
                </a:r>
              </a:p>
              <a:p>
                <a:r>
                  <a:rPr lang="ru-RU" sz="1800" b="0" dirty="0"/>
                  <a:t>Потоком сети назовем вектор </a:t>
                </a:r>
                <a14:m>
                  <m:oMath xmlns:m="http://schemas.openxmlformats.org/officeDocument/2006/math">
                    <m:r>
                      <a:rPr lang="ru-RU" sz="1800" b="0" i="1">
                        <a:latin typeface="Cambria Math"/>
                      </a:rPr>
                      <m:t>𝑥</m:t>
                    </m:r>
                    <m:r>
                      <a:rPr lang="ru-RU" sz="1800" b="0" i="1">
                        <a:latin typeface="Cambria Math"/>
                      </a:rPr>
                      <m:t>=</m:t>
                    </m:r>
                    <m:d>
                      <m:dPr>
                        <m:ctrlPr>
                          <a:rPr lang="ru-RU" sz="1800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u-RU" sz="1800" b="0" i="1">
                            <a:latin typeface="Cambria Math"/>
                          </a:rPr>
                          <m:t>𝑥</m:t>
                        </m:r>
                        <m:d>
                          <m:dPr>
                            <m:ctrlPr>
                              <a:rPr lang="ru-RU" sz="1800" b="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ru-RU" sz="1800" b="0" i="1">
                                <a:latin typeface="Cambria Math"/>
                              </a:rPr>
                              <m:t>𝑣</m:t>
                            </m:r>
                            <m:r>
                              <a:rPr lang="ru-RU" sz="1800" b="0" i="1">
                                <a:latin typeface="Cambria Math"/>
                              </a:rPr>
                              <m:t>,</m:t>
                            </m:r>
                            <m:r>
                              <a:rPr lang="ru-RU" sz="1800" b="0" i="1">
                                <a:latin typeface="Cambria Math"/>
                              </a:rPr>
                              <m:t>𝑢</m:t>
                            </m:r>
                          </m:e>
                        </m:d>
                      </m:e>
                    </m:d>
                  </m:oMath>
                </a14:m>
                <a:endParaRPr lang="ru-RU" sz="1800" b="0" dirty="0"/>
              </a:p>
              <a:p>
                <a:pPr lvl="1"/>
                <a:r>
                  <a:rPr lang="ru-RU" sz="1600" dirty="0"/>
                  <a:t>Объединяет все величины потоков </a:t>
                </a:r>
                <a:br>
                  <a:rPr lang="ru-RU" sz="1600" dirty="0"/>
                </a:br>
                <a:r>
                  <a:rPr lang="ru-RU" sz="1600" dirty="0"/>
                  <a:t>во всех каналах сети </a:t>
                </a:r>
                <a:br>
                  <a:rPr lang="ru-RU" sz="1600" dirty="0"/>
                </a:br>
                <a:r>
                  <a:rPr lang="ru-RU" sz="1600" dirty="0"/>
                  <a:t>(и, соответственно, во всех дугах графа </a:t>
                </a:r>
                <a14:m>
                  <m:oMath xmlns:m="http://schemas.openxmlformats.org/officeDocument/2006/math">
                    <m:r>
                      <a:rPr lang="ru-RU" sz="1600" b="0" i="1">
                        <a:latin typeface="Cambria Math"/>
                      </a:rPr>
                      <m:t>𝐺</m:t>
                    </m:r>
                    <m:d>
                      <m:dPr>
                        <m:ctrlPr>
                          <a:rPr lang="ru-RU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u-RU" sz="1600" b="0" i="1">
                            <a:latin typeface="Cambria Math"/>
                          </a:rPr>
                          <m:t>𝑉</m:t>
                        </m:r>
                        <m:r>
                          <a:rPr lang="ru-RU" sz="1600" b="0" i="1">
                            <a:latin typeface="Cambria Math"/>
                          </a:rPr>
                          <m:t>,</m:t>
                        </m:r>
                        <m:r>
                          <a:rPr lang="ru-RU" sz="1600" b="0" i="1">
                            <a:latin typeface="Cambria Math"/>
                          </a:rPr>
                          <m:t>𝐸</m:t>
                        </m:r>
                      </m:e>
                    </m:d>
                  </m:oMath>
                </a14:m>
                <a:r>
                  <a:rPr lang="ru-RU" sz="1600" dirty="0"/>
                  <a:t>). </a:t>
                </a:r>
              </a:p>
              <a:p>
                <a:r>
                  <a:rPr lang="ru-RU" sz="1800" b="0" dirty="0"/>
                  <a:t>Область допустимых значений вектора </a:t>
                </a:r>
                <a14:m>
                  <m:oMath xmlns:m="http://schemas.openxmlformats.org/officeDocument/2006/math">
                    <m:r>
                      <a:rPr lang="ru-RU" sz="1800" b="0" i="1">
                        <a:latin typeface="Cambria Math"/>
                      </a:rPr>
                      <m:t>𝑥</m:t>
                    </m:r>
                  </m:oMath>
                </a14:m>
                <a:r>
                  <a:rPr lang="ru-RU" sz="1800" b="0" dirty="0"/>
                  <a:t>, которую обозначим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8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1800" b="0" i="1">
                            <a:latin typeface="Cambria Math"/>
                          </a:rPr>
                          <m:t>𝐷</m:t>
                        </m:r>
                      </m:e>
                      <m:sub>
                        <m:r>
                          <a:rPr lang="ru-RU" sz="1800" b="0" i="1">
                            <a:latin typeface="Cambria Math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ru-RU" sz="1800" b="0" dirty="0"/>
                  <a:t> </a:t>
                </a:r>
              </a:p>
              <a:p>
                <a:pPr lvl="1"/>
                <a:r>
                  <a:rPr lang="ru-RU" dirty="0"/>
                  <a:t>Определяется топологией сети и величинами параметров узлов и каналов сети, в частности, величинами пропускных способностей каналов. </a:t>
                </a:r>
              </a:p>
            </p:txBody>
          </p:sp>
        </mc:Choice>
        <mc:Fallback xmlns="">
          <p:sp>
            <p:nvSpPr>
              <p:cNvPr id="9" name="Объект 8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 rotWithShape="1">
                <a:blip r:embed="rId2"/>
                <a:stretch>
                  <a:fillRect l="-319" t="-656" r="-74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Объект 9"/>
          <p:cNvSpPr>
            <a:spLocks noGrp="1"/>
          </p:cNvSpPr>
          <p:nvPr>
            <p:ph sz="half" idx="2"/>
          </p:nvPr>
        </p:nvSpPr>
        <p:spPr/>
        <p:txBody>
          <a:bodyPr>
            <a:normAutofit fontScale="77500" lnSpcReduction="20000"/>
          </a:bodyPr>
          <a:lstStyle/>
          <a:p>
            <a:r>
              <a:rPr lang="ru-RU" b="0" dirty="0"/>
              <a:t>Как известно ([</a:t>
            </a:r>
            <a:r>
              <a:rPr lang="ru-RU" b="0" dirty="0" err="1"/>
              <a:t>Таха</a:t>
            </a:r>
            <a:r>
              <a:rPr lang="ru-RU" b="0" dirty="0"/>
              <a:t>, 2005], [Давыдов, 1990]), особенностью данного типа математических моделей является применение моделей оптимизации не только в собственно задачах принятия оптимальных или рациональных решений, но и в задачах определения параметров и возможностей смоделированной с помощью потоковой сетевой модели ИРКС. </a:t>
            </a:r>
          </a:p>
          <a:p>
            <a:r>
              <a:rPr lang="ru-RU" b="0" dirty="0"/>
              <a:t>Для определения максимальной пропускной способности сети (в том числе, </a:t>
            </a:r>
            <a:r>
              <a:rPr lang="ru-RU" b="0" dirty="0" err="1"/>
              <a:t>телекоммуника-ционной</a:t>
            </a:r>
            <a:r>
              <a:rPr lang="ru-RU" b="0" dirty="0"/>
              <a:t>) существуют и могут быть применены известные алгоритмы поиска максимального потока ([</a:t>
            </a:r>
            <a:r>
              <a:rPr lang="ru-RU" b="0" dirty="0" err="1"/>
              <a:t>Таха</a:t>
            </a:r>
            <a:r>
              <a:rPr lang="ru-RU" b="0" dirty="0"/>
              <a:t>, 2005], [Ху, 1970]). </a:t>
            </a:r>
          </a:p>
          <a:p>
            <a:r>
              <a:rPr lang="ru-RU" b="0" dirty="0"/>
              <a:t>Данная задача может быть решена также путем построения линейной математической модели телекоммуникационной сети и нахождении максимального потока как оптимизационной задачи на этой модели. Линейная модель сети ([</a:t>
            </a:r>
            <a:r>
              <a:rPr lang="ru-RU" b="0" dirty="0" err="1"/>
              <a:t>Таха</a:t>
            </a:r>
            <a:r>
              <a:rPr lang="ru-RU" b="0" dirty="0"/>
              <a:t>, 2005], [Ху, 1970]) позволяет также моделировать и решать более сложный класс задач распределения потоков, для которого задача определения максимального потока является частным случаем.</a:t>
            </a:r>
          </a:p>
          <a:p>
            <a:endParaRPr lang="ru-RU" b="0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25.05.2014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Д.Е.Шапошников</a:t>
            </a: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147191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Схема принятия решений</a:t>
            </a:r>
          </a:p>
        </p:txBody>
      </p:sp>
      <p:graphicFrame>
        <p:nvGraphicFramePr>
          <p:cNvPr id="8" name="Объект 7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925359085"/>
              </p:ext>
            </p:extLst>
          </p:nvPr>
        </p:nvGraphicFramePr>
        <p:xfrm>
          <a:off x="206515" y="638690"/>
          <a:ext cx="2557487" cy="56499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Объект 9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ru-RU" dirty="0"/>
          </a:p>
          <a:p>
            <a:endParaRPr lang="ru-RU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22.04.2016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ИСТ 2016</a:t>
            </a: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15</a:t>
            </a:fld>
            <a:endParaRPr lang="ru-RU"/>
          </a:p>
        </p:txBody>
      </p:sp>
      <p:graphicFrame>
        <p:nvGraphicFramePr>
          <p:cNvPr id="11" name="Объект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65626567"/>
              </p:ext>
            </p:extLst>
          </p:nvPr>
        </p:nvGraphicFramePr>
        <p:xfrm>
          <a:off x="3176846" y="638690"/>
          <a:ext cx="5766652" cy="55768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38006042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Особенности современных СПД при потоковом моделировании</a:t>
            </a:r>
          </a:p>
        </p:txBody>
      </p:sp>
      <p:graphicFrame>
        <p:nvGraphicFramePr>
          <p:cNvPr id="12" name="Объект 1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76022490"/>
              </p:ext>
            </p:extLst>
          </p:nvPr>
        </p:nvGraphicFramePr>
        <p:xfrm>
          <a:off x="214313" y="549275"/>
          <a:ext cx="8715375" cy="56880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25.05.2014</a:t>
            </a: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Д.Е.Шапошников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16</a:t>
            </a:fld>
            <a:endParaRPr lang="ru-RU"/>
          </a:p>
        </p:txBody>
      </p:sp>
      <p:sp>
        <p:nvSpPr>
          <p:cNvPr id="11" name="Объект 10"/>
          <p:cNvSpPr>
            <a:spLocks noGrp="1"/>
          </p:cNvSpPr>
          <p:nvPr>
            <p:ph sz="half" idx="4294967295"/>
          </p:nvPr>
        </p:nvSpPr>
        <p:spPr>
          <a:xfrm>
            <a:off x="6299200" y="549275"/>
            <a:ext cx="2844800" cy="5576888"/>
          </a:xfrm>
        </p:spPr>
        <p:txBody>
          <a:bodyPr/>
          <a:lstStyle/>
          <a:p>
            <a:endParaRPr lang="ru-RU" dirty="0"/>
          </a:p>
          <a:p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539162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Цели и критерии комплекса задач</a:t>
            </a:r>
          </a:p>
        </p:txBody>
      </p:sp>
      <p:graphicFrame>
        <p:nvGraphicFramePr>
          <p:cNvPr id="9" name="Объект 8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999943975"/>
              </p:ext>
            </p:extLst>
          </p:nvPr>
        </p:nvGraphicFramePr>
        <p:xfrm>
          <a:off x="179388" y="549275"/>
          <a:ext cx="4321175" cy="27352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0" name="Объект 9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40292912"/>
              </p:ext>
            </p:extLst>
          </p:nvPr>
        </p:nvGraphicFramePr>
        <p:xfrm>
          <a:off x="4648200" y="549275"/>
          <a:ext cx="4316413" cy="5664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22.04.2016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ИСТ 2016</a:t>
            </a: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17</a:t>
            </a:fld>
            <a:endParaRPr lang="ru-RU"/>
          </a:p>
        </p:txBody>
      </p:sp>
      <p:sp>
        <p:nvSpPr>
          <p:cNvPr id="11" name="Объект 10"/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endParaRPr lang="ru-RU" b="0" dirty="0"/>
          </a:p>
          <a:p>
            <a:endParaRPr lang="ru-RU" b="0" dirty="0"/>
          </a:p>
          <a:p>
            <a:r>
              <a:rPr lang="ru-RU" b="0" dirty="0"/>
              <a:t>В современном состоянии развития сетей передачи данных скорость трафика становится ограничением</a:t>
            </a:r>
          </a:p>
          <a:p>
            <a:pPr lvl="1"/>
            <a:r>
              <a:rPr lang="ru-RU" dirty="0"/>
              <a:t>Её значение как критерия неуклонно снижается</a:t>
            </a:r>
            <a:endParaRPr lang="ru-RU" b="0" dirty="0"/>
          </a:p>
        </p:txBody>
      </p:sp>
    </p:spTree>
    <p:extLst>
      <p:ext uri="{BB962C8B-B14F-4D97-AF65-F5344CB8AC3E}">
        <p14:creationId xmlns:p14="http://schemas.microsoft.com/office/powerpoint/2010/main" val="8471694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2. Многофакторная оценка качества услуг сети передачи данных </a:t>
            </a:r>
          </a:p>
        </p:txBody>
      </p:sp>
      <p:sp>
        <p:nvSpPr>
          <p:cNvPr id="8" name="Текст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25.05.2014</a:t>
            </a: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Д.Е.Шапошников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700774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Показатели качества в сети передачи данных</a:t>
            </a:r>
          </a:p>
        </p:txBody>
      </p:sp>
      <p:graphicFrame>
        <p:nvGraphicFramePr>
          <p:cNvPr id="9" name="Объект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4135242"/>
              </p:ext>
            </p:extLst>
          </p:nvPr>
        </p:nvGraphicFramePr>
        <p:xfrm>
          <a:off x="214313" y="549275"/>
          <a:ext cx="8715375" cy="56880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25.05.2014</a:t>
            </a: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Д.Е.Шапошников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290854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Общая схема методологии</a:t>
            </a:r>
          </a:p>
        </p:txBody>
      </p:sp>
      <p:graphicFrame>
        <p:nvGraphicFramePr>
          <p:cNvPr id="7" name="Объект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9284122"/>
              </p:ext>
            </p:extLst>
          </p:nvPr>
        </p:nvGraphicFramePr>
        <p:xfrm>
          <a:off x="214313" y="549275"/>
          <a:ext cx="8715375" cy="56880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25.05.2014</a:t>
            </a: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Д.Е.Шапошников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700222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Расчетные показатели пропускной способности СПД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Объект 8"/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ru-RU" dirty="0"/>
                  <a:t>Исходные данные:</a:t>
                </a:r>
              </a:p>
              <a:p>
                <a:pPr lvl="1"/>
                <a:r>
                  <a:rPr lang="ru-RU" dirty="0"/>
                  <a:t>Имеется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𝑛</m:t>
                    </m:r>
                  </m:oMath>
                </a14:m>
                <a:r>
                  <a:rPr lang="ru-RU" dirty="0"/>
                  <a:t> подключенных к сети абонентов: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𝑗</m:t>
                    </m:r>
                    <m:r>
                      <a:rPr lang="en-US" b="0" i="1" smtClean="0">
                        <a:latin typeface="Cambria Math"/>
                      </a:rPr>
                      <m:t>=1,…,</m:t>
                    </m:r>
                    <m:r>
                      <a:rPr lang="en-US" b="0" i="1" smtClean="0">
                        <a:latin typeface="Cambria Math"/>
                      </a:rPr>
                      <m:t>𝑛</m:t>
                    </m:r>
                    <m:r>
                      <a:rPr lang="en-US" b="0" i="1" smtClean="0">
                        <a:latin typeface="Cambria Math"/>
                      </a:rPr>
                      <m:t>.</m:t>
                    </m:r>
                  </m:oMath>
                </a14:m>
                <a:endParaRPr lang="ru-RU" dirty="0"/>
              </a:p>
              <a:p>
                <a:pPr lvl="1"/>
                <a:r>
                  <a:rPr lang="ru-RU" dirty="0"/>
                  <a:t>Обозначим через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=</m:t>
                    </m:r>
                    <m:r>
                      <a:rPr lang="ru-RU" i="1">
                        <a:latin typeface="Cambria Math"/>
                      </a:rPr>
                      <m:t>𝑥</m:t>
                    </m:r>
                    <m:d>
                      <m:d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𝑌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ru-RU" i="1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/>
                      </a:rPr>
                      <m:t>, </m:t>
                    </m:r>
                    <m:r>
                      <a:rPr lang="en-US" b="0" i="1" smtClean="0">
                        <a:latin typeface="Cambria Math"/>
                      </a:rPr>
                      <m:t>𝑗</m:t>
                    </m:r>
                    <m:r>
                      <a:rPr lang="en-US" b="0" i="1" smtClean="0">
                        <a:latin typeface="Cambria Math"/>
                      </a:rPr>
                      <m:t>=1,…,</m:t>
                    </m:r>
                    <m:r>
                      <a:rPr lang="en-US" b="0" i="1" smtClean="0">
                        <a:latin typeface="Cambria Math"/>
                      </a:rPr>
                      <m:t>𝑛</m:t>
                    </m:r>
                    <m:r>
                      <a:rPr lang="en-US" b="0" i="1" smtClean="0">
                        <a:latin typeface="Cambria Math"/>
                      </a:rPr>
                      <m:t>,</m:t>
                    </m:r>
                  </m:oMath>
                </a14:m>
                <a:r>
                  <a:rPr lang="ru-RU" dirty="0"/>
                  <a:t> скорость (поток) до абонента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𝑗</m:t>
                    </m:r>
                  </m:oMath>
                </a14:m>
                <a:r>
                  <a:rPr lang="ru-RU" dirty="0"/>
                  <a:t>. </a:t>
                </a:r>
              </a:p>
              <a:p>
                <a:r>
                  <a:rPr lang="ru-RU" dirty="0"/>
                  <a:t>Рассматриваем два расчетных показателя: </a:t>
                </a:r>
              </a:p>
              <a:p>
                <a:pPr lvl="1"/>
                <a:r>
                  <a:rPr lang="ru-RU" dirty="0"/>
                  <a:t>максимальная скорость до абонента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𝑗</m:t>
                    </m:r>
                  </m:oMath>
                </a14:m>
                <a:r>
                  <a:rPr lang="ru-RU" dirty="0"/>
                  <a:t>: гипотетическая ситуация, при которой все остальные абоненты не работают в сети:</a:t>
                </a:r>
                <a:br>
                  <a:rPr lang="ru-RU" dirty="0"/>
                </a:br>
                <a14:m>
                  <m:oMath xmlns:m="http://schemas.openxmlformats.org/officeDocument/2006/math">
                    <m:func>
                      <m:func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i="0" smtClean="0">
                                <a:latin typeface="Cambria Math"/>
                              </a:rPr>
                              <m:t>max</m:t>
                            </m:r>
                          </m:e>
                          <m:lim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/>
                                    </a:rPr>
                                    <m:t>𝑥</m:t>
                                  </m:r>
                                  <m:r>
                                    <a:rPr lang="en-US" b="0" i="1" smtClean="0">
                                      <a:latin typeface="Cambria Math"/>
                                      <a:ea typeface="Cambria Math"/>
                                    </a:rPr>
                                    <m:t>∈</m:t>
                                  </m:r>
                                  <m:r>
                                    <a:rPr lang="en-US" b="0" i="1" smtClean="0">
                                      <a:latin typeface="Cambria Math"/>
                                      <a:ea typeface="Cambria Math"/>
                                    </a:rPr>
                                    <m:t>𝐷</m:t>
                                  </m:r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=0, </m:t>
                                  </m:r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=</m:t>
                                  </m:r>
                                  <m:bar>
                                    <m:barPr>
                                      <m:pos m:val="top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barPr>
                                    <m:e>
                                      <m:r>
                                        <a:rPr lang="en-US" b="0" i="1" smtClean="0">
                                          <a:latin typeface="Cambria Math"/>
                                        </a:rPr>
                                        <m:t>1,</m:t>
                                      </m:r>
                                      <m:r>
                                        <a:rPr lang="en-US" b="0" i="1" smtClean="0">
                                          <a:latin typeface="Cambria Math"/>
                                        </a:rPr>
                                        <m:t>𝑛</m:t>
                                      </m:r>
                                    </m:e>
                                  </m:bar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/>
                                      <a:ea typeface="Cambria Math"/>
                                    </a:rPr>
                                    <m:t>≠</m:t>
                                  </m:r>
                                  <m:r>
                                    <a:rPr lang="en-US" b="0" i="1" smtClean="0">
                                      <a:latin typeface="Cambria Math"/>
                                      <a:ea typeface="Cambria Math"/>
                                    </a:rPr>
                                    <m:t>𝑗</m:t>
                                  </m:r>
                                </m:e>
                              </m:mr>
                            </m:m>
                          </m:lim>
                        </m:limLow>
                      </m:fName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en-US" b="0" i="1" smtClean="0">
                        <a:latin typeface="Cambria Math"/>
                      </a:rPr>
                      <m:t>,  </m:t>
                    </m:r>
                    <m:r>
                      <a:rPr lang="en-US" b="0" i="1" smtClean="0">
                        <a:latin typeface="Cambria Math"/>
                      </a:rPr>
                      <m:t>𝑗</m:t>
                    </m:r>
                    <m:r>
                      <a:rPr lang="en-US" b="0" i="1" smtClean="0">
                        <a:latin typeface="Cambria Math"/>
                      </a:rPr>
                      <m:t>=1,…,</m:t>
                    </m:r>
                    <m:r>
                      <a:rPr lang="en-US" b="0" i="1" smtClean="0">
                        <a:latin typeface="Cambria Math"/>
                      </a:rPr>
                      <m:t>𝑛</m:t>
                    </m:r>
                    <m:r>
                      <a:rPr lang="ru-RU" b="0" i="1" smtClean="0">
                        <a:latin typeface="Cambria Math"/>
                      </a:rPr>
                      <m:t>;</m:t>
                    </m:r>
                  </m:oMath>
                </a14:m>
                <a:endParaRPr lang="ru-RU" dirty="0"/>
              </a:p>
              <a:p>
                <a:pPr lvl="1"/>
                <a:r>
                  <a:rPr lang="ru-RU" dirty="0"/>
                  <a:t>минимальная гарантированная скорость: гипотетическая ситуация, при которой все абоненты в сети работают с максимальной нагрузкой.</a:t>
                </a:r>
              </a:p>
            </p:txBody>
          </p:sp>
        </mc:Choice>
        <mc:Fallback xmlns="">
          <p:sp>
            <p:nvSpPr>
              <p:cNvPr id="9" name="Объект 8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 rotWithShape="1">
                <a:blip r:embed="rId2"/>
                <a:stretch>
                  <a:fillRect t="-89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25.05.2014</a:t>
            </a: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Д.Е.Шапошников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20</a:t>
            </a:fld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Объект 9"/>
              <p:cNvSpPr>
                <a:spLocks noGrp="1"/>
              </p:cNvSpPr>
              <p:nvPr>
                <p:ph sz="half" idx="13"/>
              </p:nvPr>
            </p:nvSpPr>
            <p:spPr/>
            <p:txBody>
              <a:bodyPr/>
              <a:lstStyle/>
              <a:p>
                <a:r>
                  <a:rPr lang="ru-RU" dirty="0"/>
                  <a:t>Задача (1): Показатель сети: минимальное значение максимальной достижимой скорости:</a:t>
                </a:r>
                <a:br>
                  <a:rPr lang="en-US" dirty="0"/>
                </a:br>
                <a:br>
                  <a:rPr lang="ru-RU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𝑎</m:t>
                    </m:r>
                    <m:r>
                      <a:rPr lang="en-US" b="0" i="1" smtClean="0">
                        <a:latin typeface="Cambria Math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/>
                              </a:rPr>
                              <m:t>min</m:t>
                            </m:r>
                          </m:e>
                          <m:lim>
                            <m:r>
                              <a:rPr lang="en-US" b="0" i="1" smtClean="0">
                                <a:latin typeface="Cambria Math"/>
                              </a:rPr>
                              <m:t>1</m:t>
                            </m:r>
                            <m:r>
                              <a:rPr lang="en-US" b="0" i="1" smtClean="0">
                                <a:latin typeface="Cambria Math"/>
                                <a:ea typeface="Cambria Math"/>
                              </a:rPr>
                              <m:t>≤</m:t>
                            </m:r>
                            <m:r>
                              <a:rPr lang="en-US" b="0" i="1" smtClean="0">
                                <a:latin typeface="Cambria Math"/>
                                <a:ea typeface="Cambria Math"/>
                              </a:rPr>
                              <m:t>𝑗</m:t>
                            </m:r>
                            <m:r>
                              <a:rPr lang="en-US" b="0" i="1" smtClean="0">
                                <a:latin typeface="Cambria Math"/>
                                <a:ea typeface="Cambria Math"/>
                              </a:rPr>
                              <m:t>≤</m:t>
                            </m:r>
                            <m:r>
                              <a:rPr lang="en-US" b="0" i="1" smtClean="0">
                                <a:latin typeface="Cambria Math"/>
                                <a:ea typeface="Cambria Math"/>
                              </a:rPr>
                              <m:t>𝑛</m:t>
                            </m:r>
                          </m:lim>
                        </m:limLow>
                      </m:fName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limLow>
                                  <m:limLow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limLow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/>
                                      </a:rPr>
                                      <m:t>max</m:t>
                                    </m:r>
                                  </m:e>
                                  <m:lim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i="1">
                                              <a:latin typeface="Cambria Math"/>
                                            </a:rPr>
                                            <m:t>𝑥</m:t>
                                          </m:r>
                                          <m:r>
                                            <a:rPr lang="en-US" i="1">
                                              <a:latin typeface="Cambria Math"/>
                                              <a:ea typeface="Cambria Math"/>
                                            </a:rPr>
                                            <m:t>∈</m:t>
                                          </m:r>
                                          <m:r>
                                            <a:rPr lang="en-US" i="1">
                                              <a:latin typeface="Cambria Math"/>
                                              <a:ea typeface="Cambria Math"/>
                                            </a:rPr>
                                            <m:t>𝐷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=0, </m:t>
                                          </m:r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𝑖</m:t>
                                          </m:r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=</m:t>
                                          </m:r>
                                          <m:bar>
                                            <m:barPr>
                                              <m:pos m:val="top"/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barPr>
                                            <m:e>
                                              <m:r>
                                                <a:rPr lang="en-US" i="1">
                                                  <a:latin typeface="Cambria Math"/>
                                                </a:rPr>
                                                <m:t>1,</m:t>
                                              </m:r>
                                              <m:r>
                                                <a:rPr lang="en-US" i="1">
                                                  <a:latin typeface="Cambria Math"/>
                                                </a:rPr>
                                                <m:t>𝑛</m:t>
                                              </m:r>
                                            </m:e>
                                          </m:bar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,</m:t>
                                          </m:r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𝑖</m:t>
                                          </m:r>
                                          <m:r>
                                            <a:rPr lang="en-US" i="1">
                                              <a:latin typeface="Cambria Math"/>
                                              <a:ea typeface="Cambria Math"/>
                                            </a:rPr>
                                            <m:t>≠</m:t>
                                          </m:r>
                                          <m:r>
                                            <a:rPr lang="en-US" i="1">
                                              <a:latin typeface="Cambria Math"/>
                                              <a:ea typeface="Cambria Math"/>
                                            </a:rPr>
                                            <m:t>𝑗</m:t>
                                          </m:r>
                                        </m:e>
                                      </m:mr>
                                    </m:m>
                                  </m:lim>
                                </m:limLow>
                              </m:fName>
                              <m:e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func>
                          </m:e>
                        </m:d>
                      </m:e>
                    </m:func>
                    <m:r>
                      <a:rPr lang="en-US" b="0" i="1" smtClean="0">
                        <a:latin typeface="Cambria Math"/>
                      </a:rPr>
                      <m:t>.</m:t>
                    </m:r>
                  </m:oMath>
                </a14:m>
                <a:endParaRPr lang="en-US" b="0" dirty="0"/>
              </a:p>
              <a:p>
                <a:pPr lvl="1"/>
                <a:r>
                  <a:rPr lang="ru-RU" dirty="0"/>
                  <a:t>Теоретически достижимая скорость у абонентов</a:t>
                </a:r>
              </a:p>
            </p:txBody>
          </p:sp>
        </mc:Choice>
        <mc:Fallback xmlns="">
          <p:sp>
            <p:nvSpPr>
              <p:cNvPr id="10" name="Объект 9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3"/>
              </p:nvPr>
            </p:nvSpPr>
            <p:spPr>
              <a:blipFill rotWithShape="1">
                <a:blip r:embed="rId3"/>
                <a:stretch>
                  <a:fillRect t="-899" r="-155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Объект 10"/>
              <p:cNvSpPr>
                <a:spLocks noGrp="1"/>
              </p:cNvSpPr>
              <p:nvPr>
                <p:ph sz="half" idx="14"/>
              </p:nvPr>
            </p:nvSpPr>
            <p:spPr/>
            <p:txBody>
              <a:bodyPr/>
              <a:lstStyle/>
              <a:p>
                <a:r>
                  <a:rPr lang="ru-RU" dirty="0"/>
                  <a:t>Задача (2): Показатель сети: максимальное значение гарантированной скорости:</a:t>
                </a:r>
                <a:br>
                  <a:rPr lang="ru-RU" dirty="0"/>
                </a:br>
                <a:br>
                  <a:rPr lang="ru-RU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𝑏</m:t>
                    </m:r>
                    <m:r>
                      <a:rPr lang="en-US" b="0" i="1" smtClean="0">
                        <a:latin typeface="Cambria Math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/>
                              </a:rPr>
                              <m:t>max</m:t>
                            </m:r>
                          </m:e>
                          <m:lim>
                            <m:r>
                              <a:rPr lang="en-US" b="0" i="1" smtClean="0">
                                <a:latin typeface="Cambria Math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/>
                                <a:ea typeface="Cambria Math"/>
                              </a:rPr>
                              <m:t>∈</m:t>
                            </m:r>
                            <m:r>
                              <a:rPr lang="en-US" b="0" i="1" smtClean="0">
                                <a:latin typeface="Cambria Math"/>
                                <a:ea typeface="Cambria Math"/>
                              </a:rPr>
                              <m:t>𝐷</m:t>
                            </m:r>
                          </m:lim>
                        </m:limLow>
                      </m:fName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limLow>
                                  <m:limLow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limLow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/>
                                      </a:rPr>
                                      <m:t>min</m:t>
                                    </m:r>
                                  </m:e>
                                  <m:lim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1</m:t>
                                    </m:r>
                                    <m:r>
                                      <a:rPr lang="en-US" b="0" i="1" smtClean="0">
                                        <a:latin typeface="Cambria Math"/>
                                        <a:ea typeface="Cambria Math"/>
                                      </a:rPr>
                                      <m:t>≤</m:t>
                                    </m:r>
                                    <m:r>
                                      <a:rPr lang="en-US" b="0" i="1" smtClean="0">
                                        <a:latin typeface="Cambria Math"/>
                                        <a:ea typeface="Cambria Math"/>
                                      </a:rPr>
                                      <m:t>𝑗</m:t>
                                    </m:r>
                                    <m:r>
                                      <a:rPr lang="en-US" b="0" i="1" smtClean="0">
                                        <a:latin typeface="Cambria Math"/>
                                        <a:ea typeface="Cambria Math"/>
                                      </a:rPr>
                                      <m:t>≤</m:t>
                                    </m:r>
                                    <m:r>
                                      <a:rPr lang="en-US" b="0" i="1" smtClean="0">
                                        <a:latin typeface="Cambria Math"/>
                                        <a:ea typeface="Cambria Math"/>
                                      </a:rPr>
                                      <m:t>𝑛</m:t>
                                    </m:r>
                                  </m:lim>
                                </m:limLow>
                              </m:fNam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func>
                          </m:e>
                        </m:d>
                      </m:e>
                    </m:func>
                    <m:r>
                      <a:rPr lang="en-US" b="0" i="1" smtClean="0">
                        <a:latin typeface="Cambria Math"/>
                      </a:rPr>
                      <m:t>.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pPr lvl="1"/>
                <a:r>
                  <a:rPr lang="ru-RU" dirty="0"/>
                  <a:t>Максимальное значение гарантированной скорости.</a:t>
                </a:r>
              </a:p>
            </p:txBody>
          </p:sp>
        </mc:Choice>
        <mc:Fallback xmlns="">
          <p:sp>
            <p:nvSpPr>
              <p:cNvPr id="11" name="Объект 10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4"/>
              </p:nvPr>
            </p:nvSpPr>
            <p:spPr>
              <a:blipFill rotWithShape="1">
                <a:blip r:embed="rId4"/>
                <a:stretch>
                  <a:fillRect t="-899" r="-84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179431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Решение задач оценки пропускной способности сети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Объект 9"/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ru-RU" dirty="0"/>
                  <a:t>Для задачи (1) адаптирован алгоритм Форда-</a:t>
                </a:r>
                <a:r>
                  <a:rPr lang="ru-RU" dirty="0" err="1"/>
                  <a:t>Фалкерсона</a:t>
                </a:r>
                <a:r>
                  <a:rPr lang="ru-RU" dirty="0"/>
                  <a:t> для параллельного применения.</a:t>
                </a:r>
              </a:p>
              <a:p>
                <a:endParaRPr lang="ru-RU" dirty="0"/>
              </a:p>
              <a:p>
                <a:endParaRPr lang="ru-RU" dirty="0"/>
              </a:p>
              <a:p>
                <a:endParaRPr lang="ru-RU" dirty="0"/>
              </a:p>
              <a:p>
                <a:endParaRPr lang="ru-RU" dirty="0"/>
              </a:p>
              <a:p>
                <a:endParaRPr lang="ru-RU" dirty="0"/>
              </a:p>
              <a:p>
                <a:endParaRPr lang="ru-RU" dirty="0"/>
              </a:p>
              <a:p>
                <a:endParaRPr lang="ru-RU" dirty="0"/>
              </a:p>
              <a:p>
                <a:endParaRPr lang="en-US" dirty="0"/>
              </a:p>
              <a:p>
                <a:endParaRPr lang="ru-RU" dirty="0"/>
              </a:p>
              <a:p>
                <a:endParaRPr lang="ru-RU" dirty="0"/>
              </a:p>
              <a:p>
                <a:endParaRPr lang="ru-RU" dirty="0"/>
              </a:p>
              <a:p>
                <a:r>
                  <a:rPr lang="ru-RU" dirty="0"/>
                  <a:t>Задачу (2) можно решить при помощи модели фон Неймана для смешанных стратегий теории игр:</a:t>
                </a:r>
              </a:p>
              <a:p>
                <a:pPr lvl="1"/>
                <a:r>
                  <a:rPr lang="ru-RU" dirty="0"/>
                  <a:t>добавляем ограничение </a:t>
                </a:r>
                <a:br>
                  <a:rPr lang="ru-RU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≥</m:t>
                    </m:r>
                    <m:r>
                      <a:rPr lang="en-US" b="0" i="1" smtClean="0">
                        <a:latin typeface="Cambria Math"/>
                      </a:rPr>
                      <m:t>𝑣</m:t>
                    </m:r>
                    <m:r>
                      <a:rPr lang="en-US" b="0" i="1" smtClean="0">
                        <a:latin typeface="Cambria Math"/>
                      </a:rPr>
                      <m:t>,  </m:t>
                    </m:r>
                    <m:r>
                      <a:rPr lang="en-US" b="0" i="1" smtClean="0">
                        <a:latin typeface="Cambria Math"/>
                      </a:rPr>
                      <m:t>𝑗</m:t>
                    </m:r>
                    <m:r>
                      <a:rPr lang="en-US" b="0" i="1" smtClean="0">
                        <a:latin typeface="Cambria Math"/>
                      </a:rPr>
                      <m:t>=1,…,</m:t>
                    </m:r>
                    <m:r>
                      <a:rPr lang="en-US" b="0" i="1" smtClean="0">
                        <a:latin typeface="Cambria Math"/>
                      </a:rPr>
                      <m:t>𝑛</m:t>
                    </m:r>
                    <m:r>
                      <a:rPr lang="en-US" b="0" i="1" smtClean="0">
                        <a:latin typeface="Cambria Math"/>
                      </a:rPr>
                      <m:t>;</m:t>
                    </m:r>
                  </m:oMath>
                </a14:m>
                <a:endParaRPr lang="en-US" dirty="0"/>
              </a:p>
              <a:p>
                <a:pPr lvl="1"/>
                <a:r>
                  <a:rPr lang="ru-RU" dirty="0"/>
                  <a:t>решаем задачу </a:t>
                </a:r>
                <a:br>
                  <a:rPr lang="ru-RU" dirty="0"/>
                </a:br>
                <a14:m>
                  <m:oMath xmlns:m="http://schemas.openxmlformats.org/officeDocument/2006/math">
                    <m:func>
                      <m:func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i="0" smtClean="0">
                                <a:latin typeface="Cambria Math"/>
                              </a:rPr>
                              <m:t>max</m:t>
                            </m:r>
                          </m:e>
                          <m:lim>
                            <m:r>
                              <a:rPr lang="en-US" b="0" i="1" smtClean="0">
                                <a:latin typeface="Cambria Math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/>
                                <a:ea typeface="Cambria Math"/>
                              </a:rPr>
                              <m:t>∈</m:t>
                            </m:r>
                            <m:r>
                              <a:rPr lang="en-US" b="0" i="1" smtClean="0">
                                <a:latin typeface="Cambria Math"/>
                                <a:ea typeface="Cambria Math"/>
                              </a:rPr>
                              <m:t>𝐷</m:t>
                            </m:r>
                          </m:lim>
                        </m:limLow>
                      </m:fName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𝑣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/>
                      </a:rPr>
                      <m:t>.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10" name="Объект 9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 rotWithShape="1">
                <a:blip r:embed="rId2"/>
                <a:stretch>
                  <a:fillRect t="-437" b="-469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22.04.2016</a:t>
            </a: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ИСТ 2016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21</a:t>
            </a:fld>
            <a:endParaRPr lang="ru-RU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358770"/>
            <a:ext cx="4230470" cy="31728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Объект 12"/>
              <p:cNvSpPr>
                <a:spLocks noGrp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:endParaRPr lang="en-US" dirty="0"/>
              </a:p>
              <a:p>
                <a:endParaRPr lang="en-US" dirty="0"/>
              </a:p>
              <a:p>
                <a:endParaRPr lang="ru-RU" dirty="0"/>
              </a:p>
              <a:p>
                <a:endParaRPr lang="ru-RU" dirty="0"/>
              </a:p>
              <a:p>
                <a:endParaRPr lang="ru-RU" dirty="0"/>
              </a:p>
              <a:p>
                <a:r>
                  <a:rPr lang="ru-RU" dirty="0"/>
                  <a:t>Очевидно, что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𝑏</m:t>
                    </m:r>
                    <m:r>
                      <a:rPr lang="en-US" b="0" i="1" smtClean="0">
                        <a:latin typeface="Cambria Math"/>
                      </a:rPr>
                      <m:t>≤</m:t>
                    </m:r>
                    <m:r>
                      <a:rPr lang="en-US" b="0" i="1" smtClean="0">
                        <a:latin typeface="Cambria Math"/>
                      </a:rPr>
                      <m:t>𝑎</m:t>
                    </m:r>
                  </m:oMath>
                </a14:m>
                <a:r>
                  <a:rPr lang="en-US" dirty="0"/>
                  <a:t>: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/>
                              </a:rPr>
                              <m:t>max</m:t>
                            </m:r>
                          </m:e>
                          <m:lim>
                            <m:r>
                              <a:rPr lang="en-US" i="1">
                                <a:latin typeface="Cambria Math"/>
                              </a:rPr>
                              <m:t>𝑥</m:t>
                            </m:r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∈</m:t>
                            </m:r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𝐷</m:t>
                            </m:r>
                          </m:lim>
                        </m:limLow>
                      </m:fName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limLow>
                                  <m:limLow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limLow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/>
                                      </a:rPr>
                                      <m:t>min</m:t>
                                    </m:r>
                                  </m:e>
                                  <m:lim>
                                    <m:r>
                                      <a:rPr lang="en-US" i="1">
                                        <a:latin typeface="Cambria Math"/>
                                      </a:rPr>
                                      <m:t>1</m:t>
                                    </m:r>
                                    <m:r>
                                      <a:rPr lang="en-US" i="1">
                                        <a:latin typeface="Cambria Math"/>
                                        <a:ea typeface="Cambria Math"/>
                                      </a:rPr>
                                      <m:t>≤</m:t>
                                    </m:r>
                                    <m:r>
                                      <a:rPr lang="en-US" i="1">
                                        <a:latin typeface="Cambria Math"/>
                                        <a:ea typeface="Cambria Math"/>
                                      </a:rPr>
                                      <m:t>𝑗</m:t>
                                    </m:r>
                                    <m:r>
                                      <a:rPr lang="en-US" i="1">
                                        <a:latin typeface="Cambria Math"/>
                                        <a:ea typeface="Cambria Math"/>
                                      </a:rPr>
                                      <m:t>≤</m:t>
                                    </m:r>
                                    <m:r>
                                      <a:rPr lang="en-US" i="1">
                                        <a:latin typeface="Cambria Math"/>
                                        <a:ea typeface="Cambria Math"/>
                                      </a:rPr>
                                      <m:t>𝑛</m:t>
                                    </m:r>
                                  </m:lim>
                                </m:limLow>
                              </m:fNam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func>
                          </m:e>
                        </m:d>
                      </m:e>
                    </m:func>
                    <m:r>
                      <a:rPr lang="en-US" b="0" i="1" smtClean="0">
                        <a:latin typeface="Cambria Math"/>
                      </a:rPr>
                      <m:t>≤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/>
                              </a:rPr>
                              <m:t>min</m:t>
                            </m:r>
                          </m:e>
                          <m:lim>
                            <m:r>
                              <a:rPr lang="en-US" i="1">
                                <a:latin typeface="Cambria Math"/>
                              </a:rPr>
                              <m:t>1</m:t>
                            </m:r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≤</m:t>
                            </m:r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𝑗</m:t>
                            </m:r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≤</m:t>
                            </m:r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𝑛</m:t>
                            </m:r>
                          </m:lim>
                        </m:limLow>
                      </m:fName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limLow>
                                  <m:limLow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limLow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/>
                                      </a:rPr>
                                      <m:t>max</m:t>
                                    </m:r>
                                  </m:e>
                                  <m:lim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i="1">
                                              <a:latin typeface="Cambria Math"/>
                                            </a:rPr>
                                            <m:t>𝑥</m:t>
                                          </m:r>
                                          <m:r>
                                            <a:rPr lang="en-US" i="1">
                                              <a:latin typeface="Cambria Math"/>
                                              <a:ea typeface="Cambria Math"/>
                                            </a:rPr>
                                            <m:t>∈</m:t>
                                          </m:r>
                                          <m:r>
                                            <a:rPr lang="en-US" i="1">
                                              <a:latin typeface="Cambria Math"/>
                                              <a:ea typeface="Cambria Math"/>
                                            </a:rPr>
                                            <m:t>𝐷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=0, </m:t>
                                          </m:r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𝑖</m:t>
                                          </m:r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=</m:t>
                                          </m:r>
                                          <m:bar>
                                            <m:barPr>
                                              <m:pos m:val="top"/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barPr>
                                            <m:e>
                                              <m:r>
                                                <a:rPr lang="en-US" i="1">
                                                  <a:latin typeface="Cambria Math"/>
                                                </a:rPr>
                                                <m:t>1,</m:t>
                                              </m:r>
                                              <m:r>
                                                <a:rPr lang="en-US" i="1">
                                                  <a:latin typeface="Cambria Math"/>
                                                </a:rPr>
                                                <m:t>𝑛</m:t>
                                              </m:r>
                                            </m:e>
                                          </m:bar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,</m:t>
                                          </m:r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𝑖</m:t>
                                          </m:r>
                                          <m:r>
                                            <a:rPr lang="en-US" i="1">
                                              <a:latin typeface="Cambria Math"/>
                                              <a:ea typeface="Cambria Math"/>
                                            </a:rPr>
                                            <m:t>≠</m:t>
                                          </m:r>
                                          <m:r>
                                            <a:rPr lang="en-US" i="1">
                                              <a:latin typeface="Cambria Math"/>
                                              <a:ea typeface="Cambria Math"/>
                                            </a:rPr>
                                            <m:t>𝑗</m:t>
                                          </m:r>
                                        </m:e>
                                      </m:mr>
                                    </m:m>
                                  </m:lim>
                                </m:limLow>
                              </m:fName>
                              <m:e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func>
                          </m:e>
                        </m:d>
                      </m:e>
                    </m:func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13" name="Объект 1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877257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Иерархия индикаторов: подсистемы и показатели</a:t>
            </a:r>
          </a:p>
        </p:txBody>
      </p:sp>
      <p:graphicFrame>
        <p:nvGraphicFramePr>
          <p:cNvPr id="10" name="Объект 9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83661077"/>
              </p:ext>
            </p:extLst>
          </p:nvPr>
        </p:nvGraphicFramePr>
        <p:xfrm>
          <a:off x="214314" y="692151"/>
          <a:ext cx="8715375" cy="5545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25.05.2014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Д.Е.Шапошников</a:t>
            </a: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925972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Структура оценки функционирования СПД</a:t>
            </a:r>
          </a:p>
        </p:txBody>
      </p:sp>
      <p:graphicFrame>
        <p:nvGraphicFramePr>
          <p:cNvPr id="8" name="Объект 7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4116254488"/>
              </p:ext>
            </p:extLst>
          </p:nvPr>
        </p:nvGraphicFramePr>
        <p:xfrm>
          <a:off x="214313" y="549275"/>
          <a:ext cx="5726112" cy="55768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Объект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ru-RU" sz="1400" dirty="0"/>
          </a:p>
          <a:p>
            <a:r>
              <a:rPr lang="ru-RU" sz="1400" dirty="0"/>
              <a:t>Минимально необходимый</a:t>
            </a:r>
          </a:p>
          <a:p>
            <a:pPr lvl="1"/>
            <a:r>
              <a:rPr lang="ru-RU" sz="1200" dirty="0">
                <a:solidFill>
                  <a:srgbClr val="7030A0"/>
                </a:solidFill>
              </a:rPr>
              <a:t>Уровень, указанный в соглашении об уровне качества при оказании услуг связи </a:t>
            </a:r>
            <a:r>
              <a:rPr lang="en-US" sz="1200" dirty="0">
                <a:solidFill>
                  <a:srgbClr val="7030A0"/>
                </a:solidFill>
              </a:rPr>
              <a:t>(Service Level Agreement – SLA)</a:t>
            </a:r>
          </a:p>
          <a:p>
            <a:pPr lvl="1"/>
            <a:r>
              <a:rPr lang="ru-RU" sz="1200" dirty="0">
                <a:solidFill>
                  <a:srgbClr val="7030A0"/>
                </a:solidFill>
              </a:rPr>
              <a:t>Минимальный уровень, принятый в данной отрасли (в данном регионе) при выводе данной услуги на рынок.</a:t>
            </a:r>
          </a:p>
          <a:p>
            <a:endParaRPr lang="ru-RU" sz="1400" dirty="0"/>
          </a:p>
          <a:p>
            <a:r>
              <a:rPr lang="ru-RU" sz="1400" dirty="0"/>
              <a:t>Желательный</a:t>
            </a:r>
          </a:p>
          <a:p>
            <a:pPr lvl="1"/>
            <a:r>
              <a:rPr lang="ru-RU" sz="1200" dirty="0">
                <a:solidFill>
                  <a:srgbClr val="7030A0"/>
                </a:solidFill>
              </a:rPr>
              <a:t>Уровень качества, при котором обеспечивается надлежащий конкурентный уровень качества, способный привлекать новых и удерживать существующих абонентов.</a:t>
            </a:r>
          </a:p>
          <a:p>
            <a:endParaRPr lang="ru-RU" sz="1400" dirty="0"/>
          </a:p>
          <a:p>
            <a:r>
              <a:rPr lang="ru-RU" sz="1400" dirty="0"/>
              <a:t>Превосходный</a:t>
            </a:r>
          </a:p>
          <a:p>
            <a:pPr lvl="1"/>
            <a:r>
              <a:rPr lang="ru-RU" sz="1200" dirty="0">
                <a:solidFill>
                  <a:srgbClr val="7030A0"/>
                </a:solidFill>
              </a:rPr>
              <a:t>Уровень качества, превосходящий конкурентов и позволяющий занять среди них доминирующее положение. </a:t>
            </a:r>
            <a:endParaRPr lang="en-US" sz="1200" dirty="0">
              <a:solidFill>
                <a:srgbClr val="7030A0"/>
              </a:solidFill>
            </a:endParaRPr>
          </a:p>
          <a:p>
            <a:endParaRPr lang="ru-RU" sz="1400" dirty="0"/>
          </a:p>
          <a:p>
            <a:endParaRPr lang="ru-RU" sz="1400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25.05.2014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Д.Е.Шапошников</a:t>
            </a: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237547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Подсистемы управления и приоритеты</a:t>
            </a:r>
          </a:p>
        </p:txBody>
      </p:sp>
      <p:graphicFrame>
        <p:nvGraphicFramePr>
          <p:cNvPr id="10" name="Объект 9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428002374"/>
              </p:ext>
            </p:extLst>
          </p:nvPr>
        </p:nvGraphicFramePr>
        <p:xfrm>
          <a:off x="214313" y="549275"/>
          <a:ext cx="4281487" cy="55768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Объект 8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ru-RU" sz="1800" dirty="0"/>
              <a:t>Именно в таком порядке расставлены приоритеты в задачах мониторинга и оценки работы ИРКС</a:t>
            </a:r>
          </a:p>
          <a:p>
            <a:pPr lvl="1"/>
            <a:endParaRPr lang="ru-RU" sz="1600" dirty="0"/>
          </a:p>
          <a:p>
            <a:pPr lvl="1"/>
            <a:r>
              <a:rPr lang="ru-RU" sz="1600" dirty="0"/>
              <a:t>Стабильность работы</a:t>
            </a:r>
          </a:p>
          <a:p>
            <a:pPr lvl="2"/>
            <a:r>
              <a:rPr lang="ru-RU" sz="1400" dirty="0">
                <a:solidFill>
                  <a:srgbClr val="7030A0"/>
                </a:solidFill>
              </a:rPr>
              <a:t>Точка зрения технических обеспечивающих служб. </a:t>
            </a:r>
          </a:p>
          <a:p>
            <a:pPr lvl="3"/>
            <a:r>
              <a:rPr lang="ru-RU" sz="1050" dirty="0">
                <a:solidFill>
                  <a:srgbClr val="7030A0"/>
                </a:solidFill>
              </a:rPr>
              <a:t>Подразумевается надежность и безаварийность. То есть, сама сеть и составляющие ее элементы функционируют в режиме (режимах), предусмотренном (предусмотренными) техническим проектом</a:t>
            </a:r>
            <a:endParaRPr lang="ru-RU" sz="1050" dirty="0"/>
          </a:p>
          <a:p>
            <a:pPr lvl="1"/>
            <a:r>
              <a:rPr lang="ru-RU" sz="1600" dirty="0"/>
              <a:t>Производительность</a:t>
            </a:r>
          </a:p>
          <a:p>
            <a:pPr lvl="2"/>
            <a:r>
              <a:rPr lang="ru-RU" sz="1400" dirty="0">
                <a:solidFill>
                  <a:srgbClr val="7030A0"/>
                </a:solidFill>
              </a:rPr>
              <a:t>Точка зрения технических обеспечивающих служб.</a:t>
            </a:r>
          </a:p>
          <a:p>
            <a:pPr lvl="3"/>
            <a:r>
              <a:rPr lang="ru-RU" sz="1050" dirty="0">
                <a:solidFill>
                  <a:srgbClr val="7030A0"/>
                </a:solidFill>
              </a:rPr>
              <a:t>Физические и логические элементы сети обеспечивают необходимый уровень технических характеристик производительности (скорости передачи данных, вероятности блокировок, время реакции на события и т.д.)</a:t>
            </a:r>
          </a:p>
          <a:p>
            <a:pPr lvl="1"/>
            <a:r>
              <a:rPr lang="ru-RU" sz="1600" dirty="0"/>
              <a:t>Качество услуг</a:t>
            </a:r>
          </a:p>
          <a:p>
            <a:pPr lvl="2"/>
            <a:r>
              <a:rPr lang="ru-RU" sz="1400" dirty="0">
                <a:solidFill>
                  <a:srgbClr val="7030A0"/>
                </a:solidFill>
              </a:rPr>
              <a:t>Точка зрения технических обеспечивающих служб. </a:t>
            </a:r>
          </a:p>
          <a:p>
            <a:pPr lvl="3"/>
            <a:r>
              <a:rPr lang="ru-RU" sz="1050" dirty="0">
                <a:solidFill>
                  <a:srgbClr val="7030A0"/>
                </a:solidFill>
              </a:rPr>
              <a:t>Качество сервиса обладает заданным требованиям (с точки зрения конечного пользователя)</a:t>
            </a:r>
          </a:p>
          <a:p>
            <a:endParaRPr lang="ru-RU" sz="1800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25.05.2014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Д.Е.Шапошников</a:t>
            </a: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43596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Качество услуг сети для абонента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Объект 6"/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ru-RU" dirty="0"/>
                  <a:t>Качество продукции (услуг) </a:t>
                </a:r>
              </a:p>
              <a:p>
                <a:pPr lvl="1"/>
                <a:r>
                  <a:rPr lang="ru-RU" dirty="0"/>
                  <a:t>критическая оценка потребителем степени соответствия ее (их) свойств и показателей индивидуальным и общественным ожиданиям, обязательным нормам в соответствии с ее (их) назначением [БСЭ]</a:t>
                </a:r>
              </a:p>
              <a:p>
                <a:r>
                  <a:rPr lang="ru-RU" dirty="0"/>
                  <a:t>Главная задача операторов в современных условиях</a:t>
                </a:r>
              </a:p>
              <a:p>
                <a:pPr lvl="1"/>
                <a:r>
                  <a:rPr lang="ru-RU" dirty="0"/>
                  <a:t>поиск компромисса между уровнями качества и финансовыми средствами, необходимыми для их достижения. </a:t>
                </a:r>
              </a:p>
              <a:p>
                <a:pPr lvl="2"/>
                <a:r>
                  <a:rPr lang="ru-RU" dirty="0"/>
                  <a:t>Основной задачей математического моделирования является поиск оптимально-компромиссного рационального решения в двухцелевой модели «затраты-качество».</a:t>
                </a:r>
              </a:p>
              <a:p>
                <a:r>
                  <a:rPr lang="ru-RU" dirty="0"/>
                  <a:t>Обеспечение потребностей абонента</a:t>
                </a:r>
              </a:p>
              <a:p>
                <a:pPr lvl="1"/>
                <a:r>
                  <a:rPr lang="ru-RU" dirty="0"/>
                  <a:t>безусловное выполнение ограничений снизу на входящий трафик (входящую мощность) </a:t>
                </a:r>
                <a:br>
                  <a:rPr lang="ru-RU" dirty="0"/>
                </a:br>
                <a:r>
                  <a:rPr lang="ru-RU" dirty="0"/>
                  <a:t>у абонента </a:t>
                </a:r>
                <a:br>
                  <a:rPr lang="ru-RU" dirty="0"/>
                </a:br>
                <a:r>
                  <a:rPr lang="ru-RU" dirty="0"/>
                  <a:t>(скорость доступа не менее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𝑗</m:t>
                        </m:r>
                      </m:sub>
                      <m:sup>
                        <m:r>
                          <a:rPr lang="ru-RU" i="1">
                            <a:latin typeface="Cambria Math"/>
                          </a:rPr>
                          <m:t>−</m:t>
                        </m:r>
                      </m:sup>
                    </m:sSubSup>
                  </m:oMath>
                </a14:m>
                <a:r>
                  <a:rPr lang="ru-RU" dirty="0"/>
                  <a:t>);</a:t>
                </a:r>
              </a:p>
              <a:p>
                <a:pPr lvl="1"/>
                <a:r>
                  <a:rPr lang="ru-RU" dirty="0"/>
                  <a:t>целевое снижение размера «неудовлетворенности» абонента </a:t>
                </a:r>
                <a:br>
                  <a:rPr lang="ru-RU" dirty="0"/>
                </a:br>
                <a:r>
                  <a:rPr lang="ru-RU" dirty="0"/>
                  <a:t>(разности между желательным и действительным значениями скорости)</a:t>
                </a:r>
              </a:p>
            </p:txBody>
          </p:sp>
        </mc:Choice>
        <mc:Fallback xmlns="">
          <p:sp>
            <p:nvSpPr>
              <p:cNvPr id="7" name="Объект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 rotWithShape="1">
                <a:blip r:embed="rId2"/>
                <a:stretch>
                  <a:fillRect t="-431" r="-141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Объект 9"/>
              <p:cNvSpPr>
                <a:spLocks noGrp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:r>
                  <a:rPr lang="ru-RU" dirty="0"/>
                  <a:t>Максимальная пропускная способность до каждого абонента</a:t>
                </a:r>
              </a:p>
              <a:p>
                <a:pPr lvl="1"/>
                <a:r>
                  <a:rPr lang="ru-RU" dirty="0"/>
                  <a:t>Многокритериальная задача: для всех абонентов </a:t>
                </a:r>
                <a14:m>
                  <m:oMath xmlns:m="http://schemas.openxmlformats.org/officeDocument/2006/math">
                    <m:r>
                      <a:rPr lang="ru-RU" i="1">
                        <a:latin typeface="Cambria Math"/>
                      </a:rPr>
                      <m:t>𝑗</m:t>
                    </m:r>
                    <m:r>
                      <a:rPr lang="ru-RU" i="1">
                        <a:latin typeface="Cambria Math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u-RU" i="1">
                            <a:latin typeface="Cambria Math"/>
                          </a:rPr>
                          <m:t>1,…,</m:t>
                        </m:r>
                        <m:r>
                          <a:rPr lang="ru-RU" i="1">
                            <a:latin typeface="Cambria Math"/>
                          </a:rPr>
                          <m:t>𝑀</m:t>
                        </m:r>
                      </m:e>
                    </m:d>
                  </m:oMath>
                </a14:m>
                <a:r>
                  <a:rPr lang="ru-RU" dirty="0"/>
                  <a:t> необходимо решить оптимизационную задачу:</a:t>
                </a:r>
                <a:br>
                  <a:rPr lang="ru-RU" dirty="0"/>
                </a:br>
                <a14:m>
                  <m:oMath xmlns:m="http://schemas.openxmlformats.org/officeDocument/2006/math">
                    <m:sSubSup>
                      <m:sSubSupPr>
                        <m:ctrlPr>
                          <a:rPr lang="ru-RU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𝑗</m:t>
                        </m:r>
                      </m:sub>
                      <m:sup>
                        <m:r>
                          <a:rPr lang="en-US" i="1">
                            <a:latin typeface="Cambria Math"/>
                          </a:rPr>
                          <m:t>∗</m:t>
                        </m:r>
                      </m:sup>
                    </m:sSubSup>
                    <m:r>
                      <a:rPr lang="en-US" i="1">
                        <a:latin typeface="Cambria Math"/>
                      </a:rPr>
                      <m:t>=</m:t>
                    </m:r>
                    <m:func>
                      <m:func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/>
                          </a:rPr>
                          <m:t>arg</m:t>
                        </m:r>
                      </m:fName>
                      <m:e>
                        <m:func>
                          <m:func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ru-RU" i="1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/>
                                  </a:rPr>
                                  <m:t>max</m:t>
                                </m:r>
                              </m:e>
                              <m:lim>
                                <m:r>
                                  <a:rPr lang="en-US" i="1">
                                    <a:latin typeface="Cambria Math"/>
                                  </a:rPr>
                                  <m:t>𝑥</m:t>
                                </m:r>
                                <m:r>
                                  <a:rPr lang="en-US" i="1">
                                    <a:latin typeface="Cambria Math"/>
                                  </a:rPr>
                                  <m:t>∈</m:t>
                                </m:r>
                                <m:sSub>
                                  <m:sSubPr>
                                    <m:ctrlPr>
                                      <a:rPr lang="ru-RU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𝐷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𝑥</m:t>
                                    </m:r>
                                  </m:sub>
                                </m:sSub>
                              </m:lim>
                            </m:limLow>
                          </m:fName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ru-RU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𝑥</m:t>
                                </m:r>
                                <m:d>
                                  <m:dPr>
                                    <m:ctrlPr>
                                      <a:rPr lang="ru-RU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ru-RU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𝑌</m:t>
                                        </m:r>
                                      </m:e>
                                      <m:sub>
                                        <m:sSub>
                                          <m:sSubPr>
                                            <m:ctrlPr>
                                              <a:rPr lang="ru-RU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𝑖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𝑗</m:t>
                                            </m:r>
                                          </m:sub>
                                        </m:sSub>
                                      </m:sub>
                                    </m:sSub>
                                    <m:r>
                                      <a:rPr lang="ru-RU" i="1">
                                        <a:latin typeface="Cambria Math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ru-RU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𝐴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e>
                        </m:func>
                      </m:e>
                    </m:func>
                    <m:r>
                      <a:rPr lang="ru-RU" b="0" i="1" smtClean="0">
                        <a:latin typeface="Cambria Math"/>
                      </a:rPr>
                      <m:t>.</m:t>
                    </m:r>
                  </m:oMath>
                </a14:m>
                <a:endParaRPr lang="ru-RU" dirty="0"/>
              </a:p>
              <a:p>
                <a:pPr lvl="1"/>
                <a:r>
                  <a:rPr lang="ru-RU" dirty="0">
                    <a:solidFill>
                      <a:schemeClr val="tx2">
                        <a:lumMod val="50000"/>
                      </a:schemeClr>
                    </a:solidFill>
                  </a:rPr>
                  <a:t>Максимальная (абсолютная) пропускная способность сети до данного абонента </a:t>
                </a:r>
                <a14:m>
                  <m:oMath xmlns:m="http://schemas.openxmlformats.org/officeDocument/2006/math">
                    <m:r>
                      <a:rPr lang="ru-RU" i="1">
                        <a:solidFill>
                          <a:schemeClr val="tx2">
                            <a:lumMod val="50000"/>
                          </a:schemeClr>
                        </a:solidFill>
                        <a:latin typeface="Cambria Math"/>
                      </a:rPr>
                      <m:t>𝑗</m:t>
                    </m:r>
                  </m:oMath>
                </a14:m>
                <a:r>
                  <a:rPr lang="ru-RU" dirty="0">
                    <a:solidFill>
                      <a:schemeClr val="tx2">
                        <a:lumMod val="50000"/>
                      </a:schemeClr>
                    </a:solidFill>
                  </a:rPr>
                  <a:t> </a:t>
                </a:r>
              </a:p>
              <a:p>
                <a:pPr lvl="2"/>
                <a:r>
                  <a:rPr lang="ru-RU" dirty="0">
                    <a:solidFill>
                      <a:schemeClr val="tx2">
                        <a:lumMod val="50000"/>
                      </a:schemeClr>
                    </a:solidFill>
                  </a:rPr>
                  <a:t>Возможности СПД при гипотетической ситуации, что в данный момент времени никто, кроме абонента </a:t>
                </a:r>
                <a14:m>
                  <m:oMath xmlns:m="http://schemas.openxmlformats.org/officeDocument/2006/math">
                    <m:r>
                      <a:rPr lang="ru-RU" i="1">
                        <a:solidFill>
                          <a:schemeClr val="tx2">
                            <a:lumMod val="50000"/>
                          </a:schemeClr>
                        </a:solidFill>
                        <a:latin typeface="Cambria Math"/>
                      </a:rPr>
                      <m:t>𝑗</m:t>
                    </m:r>
                  </m:oMath>
                </a14:m>
                <a:r>
                  <a:rPr lang="ru-RU" dirty="0">
                    <a:solidFill>
                      <a:schemeClr val="tx2">
                        <a:lumMod val="50000"/>
                      </a:schemeClr>
                    </a:solidFill>
                  </a:rPr>
                  <a:t> не является потребителем трафика.</a:t>
                </a:r>
              </a:p>
            </p:txBody>
          </p:sp>
        </mc:Choice>
        <mc:Fallback>
          <p:sp>
            <p:nvSpPr>
              <p:cNvPr id="10" name="Объект 9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3"/>
                <a:stretch>
                  <a:fillRect t="-891" r="-84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25.05.2014</a:t>
            </a: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Д.Е.Шапошников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25</a:t>
            </a:fld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Объект 10"/>
              <p:cNvSpPr>
                <a:spLocks noGrp="1"/>
              </p:cNvSpPr>
              <p:nvPr>
                <p:ph sz="half" idx="14"/>
              </p:nvPr>
            </p:nvSpPr>
            <p:spPr/>
            <p:txBody>
              <a:bodyPr/>
              <a:lstStyle/>
              <a:p>
                <a:r>
                  <a:rPr lang="ru-RU" dirty="0"/>
                  <a:t>Неудовлетворенность абонентов</a:t>
                </a:r>
              </a:p>
              <a:p>
                <a:pPr lvl="1"/>
                <a:r>
                  <a:rPr lang="ru-RU" dirty="0"/>
                  <a:t>При выполнении условия обеспечения всех абонентов минимально необходимой скоростью (мощностью)</a:t>
                </a:r>
              </a:p>
              <a:p>
                <a:pPr lvl="1"/>
                <a:r>
                  <a:rPr lang="ru-RU" dirty="0"/>
                  <a:t>Многокритериальная задача: для всех абонентов </a:t>
                </a:r>
                <a14:m>
                  <m:oMath xmlns:m="http://schemas.openxmlformats.org/officeDocument/2006/math">
                    <m:r>
                      <a:rPr lang="ru-RU" i="1">
                        <a:latin typeface="Cambria Math"/>
                      </a:rPr>
                      <m:t>𝑗</m:t>
                    </m:r>
                    <m:r>
                      <a:rPr lang="ru-RU" i="1">
                        <a:latin typeface="Cambria Math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u-RU" i="1">
                            <a:latin typeface="Cambria Math"/>
                          </a:rPr>
                          <m:t>1,…,</m:t>
                        </m:r>
                        <m:r>
                          <a:rPr lang="ru-RU" i="1">
                            <a:latin typeface="Cambria Math"/>
                          </a:rPr>
                          <m:t>𝑀</m:t>
                        </m:r>
                      </m:e>
                    </m:d>
                  </m:oMath>
                </a14:m>
                <a:r>
                  <a:rPr lang="ru-RU" dirty="0"/>
                  <a:t> необходимо решить оптимизационную задачу:</a:t>
                </a:r>
                <a:br>
                  <a:rPr lang="ru-RU" dirty="0"/>
                </a:br>
                <a14:m>
                  <m:oMath xmlns:m="http://schemas.openxmlformats.org/officeDocument/2006/math">
                    <m:func>
                      <m:func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/>
                              </a:rPr>
                              <m:t>min</m:t>
                            </m:r>
                          </m:e>
                          <m:lim>
                            <m:r>
                              <a:rPr lang="en-US" i="1">
                                <a:latin typeface="Cambria Math"/>
                              </a:rPr>
                              <m:t>𝑥</m:t>
                            </m:r>
                            <m:r>
                              <a:rPr lang="en-US" i="1">
                                <a:latin typeface="Cambria Math"/>
                              </a:rPr>
                              <m:t>∈</m:t>
                            </m:r>
                            <m:sSub>
                              <m:sSubPr>
                                <m:ctrlPr>
                                  <a:rPr lang="ru-RU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</a:rPr>
                                  <m:t>𝑥</m:t>
                                </m:r>
                              </m:sub>
                            </m:sSub>
                          </m:lim>
                        </m:limLow>
                      </m:fName>
                      <m:e>
                        <m:d>
                          <m:dPr>
                            <m:begChr m:val="{"/>
                            <m:endChr m:val="}"/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ru-RU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i="1">
                                <a:latin typeface="Cambria Math"/>
                              </a:rPr>
                              <m:t>=</m:t>
                            </m:r>
                            <m:d>
                              <m:dPr>
                                <m:ctrlPr>
                                  <a:rPr lang="ru-RU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ru-RU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ru-RU" i="1">
                                    <a:latin typeface="Cambria Math"/>
                                  </a:rPr>
                                  <m:t>−</m:t>
                                </m:r>
                                <m:r>
                                  <a:rPr lang="en-US" i="1">
                                    <a:latin typeface="Cambria Math"/>
                                  </a:rPr>
                                  <m:t>𝑥</m:t>
                                </m:r>
                                <m:d>
                                  <m:dPr>
                                    <m:ctrlPr>
                                      <a:rPr lang="ru-RU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ru-RU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𝑌</m:t>
                                        </m:r>
                                      </m:e>
                                      <m:sub>
                                        <m:sSub>
                                          <m:sSubPr>
                                            <m:ctrlPr>
                                              <a:rPr lang="ru-RU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𝑖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𝑗</m:t>
                                            </m:r>
                                          </m:sub>
                                        </m:sSub>
                                      </m:sub>
                                    </m:sSub>
                                    <m:r>
                                      <a:rPr lang="ru-RU" i="1">
                                        <a:latin typeface="Cambria Math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ru-RU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𝐴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e>
                        </m:d>
                      </m:e>
                    </m:func>
                    <m:r>
                      <a:rPr lang="ru-RU" b="0" i="1" smtClean="0">
                        <a:latin typeface="Cambria Math"/>
                      </a:rPr>
                      <m:t>.</m:t>
                    </m:r>
                  </m:oMath>
                </a14:m>
                <a:br>
                  <a:rPr lang="ru-RU" dirty="0"/>
                </a:br>
                <a:endParaRPr lang="ru-RU" dirty="0"/>
              </a:p>
            </p:txBody>
          </p:sp>
        </mc:Choice>
        <mc:Fallback xmlns="">
          <p:sp>
            <p:nvSpPr>
              <p:cNvPr id="11" name="Объект 10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4"/>
              </p:nvPr>
            </p:nvSpPr>
            <p:spPr>
              <a:blipFill rotWithShape="1">
                <a:blip r:embed="rId4"/>
                <a:stretch>
                  <a:fillRect t="-89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812684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Критические показатели и область допустимых значений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Объект 8"/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ru-RU" sz="1800" dirty="0"/>
                  <a:t>На каждом уровне оценки все показатели делятся на критические и некритические.</a:t>
                </a:r>
              </a:p>
              <a:p>
                <a:pPr lvl="1"/>
                <a:r>
                  <a:rPr lang="ru-RU" sz="1600" dirty="0"/>
                  <a:t>При низком (или нулевом) уровне критического показателя дальнейшая оценка бессмысленна</a:t>
                </a:r>
              </a:p>
              <a:p>
                <a:pPr lvl="1"/>
                <a:r>
                  <a:rPr lang="ru-RU" sz="1600" dirty="0"/>
                  <a:t>При низком (или нулевом) уровне некритического показателя это значение участвует в обобщенном критерии со своей предпочтительностью</a:t>
                </a:r>
              </a:p>
              <a:p>
                <a:endParaRPr lang="ru-RU" sz="1800" dirty="0"/>
              </a:p>
              <a:p>
                <a:r>
                  <a:rPr lang="ru-RU" sz="1800" dirty="0"/>
                  <a:t>Пусть всего в системе существуют </a:t>
                </a:r>
                <a14:m>
                  <m:oMath xmlns:m="http://schemas.openxmlformats.org/officeDocument/2006/math">
                    <m:r>
                      <a:rPr lang="en-US" sz="1800" i="1" dirty="0">
                        <a:latin typeface="Cambria Math"/>
                      </a:rPr>
                      <m:t>𝑛</m:t>
                    </m:r>
                  </m:oMath>
                </a14:m>
                <a:r>
                  <a:rPr lang="ru-RU" sz="1800" dirty="0"/>
                  <a:t> показателей качества сети</a:t>
                </a:r>
              </a:p>
              <a:p>
                <a:pPr lvl="1"/>
                <a:r>
                  <a:rPr lang="ru-RU" sz="1600" dirty="0"/>
                  <a:t>Им соответствуют </a:t>
                </a:r>
                <a14:m>
                  <m:oMath xmlns:m="http://schemas.openxmlformats.org/officeDocument/2006/math">
                    <m:r>
                      <a:rPr lang="en-US" sz="1600" i="1" dirty="0">
                        <a:latin typeface="Cambria Math"/>
                      </a:rPr>
                      <m:t>𝑛</m:t>
                    </m:r>
                  </m:oMath>
                </a14:m>
                <a:r>
                  <a:rPr lang="ru-RU" sz="1600" dirty="0"/>
                  <a:t> частных критериев оптимальности</a:t>
                </a:r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/>
                          </a:rPr>
                          <m:t>𝑄</m:t>
                        </m:r>
                      </m:e>
                      <m:sub>
                        <m:r>
                          <a:rPr lang="en-US" sz="1600" i="1">
                            <a:latin typeface="Cambria Math"/>
                          </a:rPr>
                          <m:t>𝑗</m:t>
                        </m:r>
                      </m:sub>
                    </m:sSub>
                    <m:r>
                      <a:rPr lang="en-US" sz="1600" i="1">
                        <a:latin typeface="Cambria Math"/>
                      </a:rPr>
                      <m:t>, </m:t>
                    </m:r>
                    <m:r>
                      <a:rPr lang="en-US" sz="1600" i="1">
                        <a:latin typeface="Cambria Math"/>
                      </a:rPr>
                      <m:t>𝑗</m:t>
                    </m:r>
                    <m:r>
                      <a:rPr lang="en-US" sz="1600" i="1">
                        <a:latin typeface="Cambria Math"/>
                      </a:rPr>
                      <m:t>=</m:t>
                    </m:r>
                    <m:bar>
                      <m:barPr>
                        <m:pos m:val="top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sz="1600" i="1">
                            <a:latin typeface="Cambria Math"/>
                          </a:rPr>
                          <m:t>1,</m:t>
                        </m:r>
                        <m:r>
                          <a:rPr lang="en-US" sz="1600" i="1">
                            <a:latin typeface="Cambria Math"/>
                          </a:rPr>
                          <m:t>𝑛</m:t>
                        </m:r>
                      </m:e>
                    </m:bar>
                  </m:oMath>
                </a14:m>
                <a:r>
                  <a:rPr lang="ru-RU" sz="1600" dirty="0"/>
                  <a:t>.</a:t>
                </a:r>
              </a:p>
              <a:p>
                <a:pPr lvl="1"/>
                <a:r>
                  <a:rPr lang="ru-RU" sz="1600" dirty="0"/>
                  <a:t>Значениями частных критериев являются функции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/>
                          </a:rPr>
                          <m:t>𝑞</m:t>
                        </m:r>
                      </m:e>
                      <m:sub>
                        <m:r>
                          <a:rPr lang="en-US" sz="1600" i="1">
                            <a:latin typeface="Cambria Math"/>
                          </a:rPr>
                          <m:t>𝑗</m:t>
                        </m:r>
                      </m:sub>
                    </m:sSub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/>
                          </a:rPr>
                          <m:t>𝑥</m:t>
                        </m:r>
                      </m:e>
                    </m:d>
                    <m:r>
                      <a:rPr lang="en-US" sz="1600" i="1">
                        <a:latin typeface="Cambria Math"/>
                      </a:rPr>
                      <m:t>, </m:t>
                    </m:r>
                    <m:r>
                      <a:rPr lang="en-US" sz="1600" i="1">
                        <a:latin typeface="Cambria Math"/>
                      </a:rPr>
                      <m:t>𝑗</m:t>
                    </m:r>
                    <m:r>
                      <a:rPr lang="en-US" sz="1600" i="1">
                        <a:latin typeface="Cambria Math"/>
                      </a:rPr>
                      <m:t>=</m:t>
                    </m:r>
                    <m:bar>
                      <m:barPr>
                        <m:pos m:val="top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sz="1600" i="1">
                            <a:latin typeface="Cambria Math"/>
                          </a:rPr>
                          <m:t>1,</m:t>
                        </m:r>
                        <m:r>
                          <a:rPr lang="en-US" sz="1600" i="1">
                            <a:latin typeface="Cambria Math"/>
                          </a:rPr>
                          <m:t>𝑛</m:t>
                        </m:r>
                      </m:e>
                    </m:bar>
                  </m:oMath>
                </a14:m>
                <a:r>
                  <a:rPr lang="en-US" sz="1600" dirty="0"/>
                  <a:t>, </a:t>
                </a:r>
                <a:r>
                  <a:rPr lang="ru-RU" sz="1600" dirty="0"/>
                  <a:t>где </a:t>
                </a:r>
                <a14:m>
                  <m:oMath xmlns:m="http://schemas.openxmlformats.org/officeDocument/2006/math">
                    <m:r>
                      <a:rPr lang="en-US" sz="1600" i="1" dirty="0">
                        <a:latin typeface="Cambria Math"/>
                      </a:rPr>
                      <m:t>𝑥</m:t>
                    </m:r>
                  </m:oMath>
                </a14:m>
                <a:r>
                  <a:rPr lang="ru-RU" sz="1600" dirty="0"/>
                  <a:t> – вектор варьируемых параметров (в частном случае – номер варианта)</a:t>
                </a:r>
              </a:p>
              <a:p>
                <a:endParaRPr lang="ru-RU" sz="1400" dirty="0"/>
              </a:p>
            </p:txBody>
          </p:sp>
        </mc:Choice>
        <mc:Fallback xmlns="">
          <p:sp>
            <p:nvSpPr>
              <p:cNvPr id="9" name="Объект 8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 rotWithShape="1">
                <a:blip r:embed="rId2"/>
                <a:stretch>
                  <a:fillRect l="-282" t="-646" r="-112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Объект 9"/>
              <p:cNvSpPr>
                <a:spLocks noGrp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:r>
                  <a:rPr lang="ru-RU" dirty="0">
                    <a:solidFill>
                      <a:schemeClr val="tx2">
                        <a:lumMod val="50000"/>
                      </a:schemeClr>
                    </a:solidFill>
                  </a:rPr>
                  <a:t>Логично предположить, что оценки качества функционирования сети (на каждом уровне) могут принимать следующие значения: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2">
                                <a:lumMod val="50000"/>
                              </a:schemeClr>
                            </a:solidFill>
                            <a:latin typeface="Cambria Math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solidFill>
                              <a:schemeClr val="tx2">
                                <a:lumMod val="50000"/>
                              </a:schemeClr>
                            </a:solidFill>
                            <a:latin typeface="Cambria Math"/>
                          </a:rPr>
                          <m:t>𝑗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tx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tx2">
                                <a:lumMod val="50000"/>
                              </a:schemeClr>
                            </a:solidFill>
                            <a:latin typeface="Cambria Math"/>
                          </a:rPr>
                          <m:t>𝑥</m:t>
                        </m:r>
                      </m:e>
                    </m:d>
                    <m:r>
                      <a:rPr lang="en-US" i="1">
                        <a:solidFill>
                          <a:schemeClr val="tx2">
                            <a:lumMod val="50000"/>
                          </a:schemeClr>
                        </a:solidFill>
                        <a:latin typeface="Cambria Math"/>
                      </a:rPr>
                      <m:t>=0</m:t>
                    </m:r>
                  </m:oMath>
                </a14:m>
                <a:r>
                  <a:rPr lang="ru-RU" dirty="0">
                    <a:solidFill>
                      <a:schemeClr val="tx2">
                        <a:lumMod val="50000"/>
                      </a:schemeClr>
                    </a:solidFill>
                  </a:rPr>
                  <a:t>, если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tx2">
                            <a:lumMod val="50000"/>
                          </a:schemeClr>
                        </a:solidFill>
                        <a:latin typeface="Cambria Math"/>
                      </a:rPr>
                      <m:t>𝑗</m:t>
                    </m:r>
                  </m:oMath>
                </a14:m>
                <a:r>
                  <a:rPr lang="ru-RU" dirty="0">
                    <a:solidFill>
                      <a:schemeClr val="tx2">
                        <a:lumMod val="50000"/>
                      </a:schemeClr>
                    </a:solidFill>
                  </a:rPr>
                  <a:t>-й показатель не удовлетворяет минимальным требованиям (по работоспособности, производительности или качеству услуг);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2">
                                <a:lumMod val="50000"/>
                              </a:schemeClr>
                            </a:solidFill>
                            <a:latin typeface="Cambria Math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solidFill>
                              <a:schemeClr val="tx2">
                                <a:lumMod val="50000"/>
                              </a:schemeClr>
                            </a:solidFill>
                            <a:latin typeface="Cambria Math"/>
                          </a:rPr>
                          <m:t>𝑗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tx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tx2">
                                <a:lumMod val="50000"/>
                              </a:schemeClr>
                            </a:solidFill>
                            <a:latin typeface="Cambria Math"/>
                          </a:rPr>
                          <m:t>𝑥</m:t>
                        </m:r>
                      </m:e>
                    </m:d>
                    <m:r>
                      <a:rPr lang="en-US" i="1">
                        <a:solidFill>
                          <a:schemeClr val="tx2">
                            <a:lumMod val="50000"/>
                          </a:schemeClr>
                        </a:solidFill>
                        <a:latin typeface="Cambria Math"/>
                        <a:ea typeface="Cambria Math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tx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ru-RU" i="1">
                            <a:solidFill>
                              <a:schemeClr val="tx2">
                                <a:lumMod val="50000"/>
                              </a:schemeClr>
                            </a:solidFill>
                            <a:latin typeface="Cambria Math"/>
                            <a:ea typeface="Cambria Math"/>
                          </a:rPr>
                          <m:t>1</m:t>
                        </m:r>
                        <m:r>
                          <a:rPr lang="en-US" i="1">
                            <a:solidFill>
                              <a:schemeClr val="tx2">
                                <a:lumMod val="50000"/>
                              </a:schemeClr>
                            </a:solidFill>
                            <a:latin typeface="Cambria Math"/>
                            <a:ea typeface="Cambria Math"/>
                          </a:rPr>
                          <m:t>,</m:t>
                        </m:r>
                        <m:r>
                          <a:rPr lang="ru-RU" i="1">
                            <a:solidFill>
                              <a:schemeClr val="tx2">
                                <a:lumMod val="50000"/>
                              </a:schemeClr>
                            </a:solidFill>
                            <a:latin typeface="Cambria Math"/>
                            <a:ea typeface="Cambria Math"/>
                          </a:rPr>
                          <m:t>2</m:t>
                        </m:r>
                      </m:e>
                    </m:d>
                  </m:oMath>
                </a14:m>
                <a:r>
                  <a:rPr lang="ru-RU" dirty="0">
                    <a:solidFill>
                      <a:schemeClr val="tx2">
                        <a:lumMod val="50000"/>
                      </a:schemeClr>
                    </a:solidFill>
                  </a:rPr>
                  <a:t>, если </a:t>
                </a:r>
                <a:r>
                  <a:rPr lang="en-US" dirty="0">
                    <a:solidFill>
                      <a:schemeClr val="tx2">
                        <a:lumMod val="50000"/>
                      </a:schemeClr>
                    </a:solidFill>
                  </a:rPr>
                  <a:t>j</a:t>
                </a:r>
                <a:r>
                  <a:rPr lang="ru-RU" dirty="0">
                    <a:solidFill>
                      <a:schemeClr val="tx2">
                        <a:lumMod val="50000"/>
                      </a:schemeClr>
                    </a:solidFill>
                  </a:rPr>
                  <a:t>-й показатель выше по качеству минимально допустимых требований.</a:t>
                </a:r>
              </a:p>
              <a:p>
                <a:endParaRPr lang="ru-RU" sz="1200" dirty="0"/>
              </a:p>
            </p:txBody>
          </p:sp>
        </mc:Choice>
        <mc:Fallback xmlns="">
          <p:sp>
            <p:nvSpPr>
              <p:cNvPr id="10" name="Объект 9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 rotWithShape="1">
                <a:blip r:embed="rId3"/>
                <a:stretch>
                  <a:fillRect t="-891" r="-98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25.05.2014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Д.Е.Шапошников</a:t>
            </a: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26</a:t>
            </a:fld>
            <a:endParaRPr lang="ru-RU"/>
          </a:p>
        </p:txBody>
      </p:sp>
      <p:pic>
        <p:nvPicPr>
          <p:cNvPr id="12" name="Picture 4" descr="Удовлетворенность абонента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426" r="8290" b="1"/>
          <a:stretch/>
        </p:blipFill>
        <p:spPr bwMode="auto">
          <a:xfrm>
            <a:off x="4752020" y="3699030"/>
            <a:ext cx="4095455" cy="2087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002011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Обобщенные иерархические критерии оптимальности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Объект 9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ru-RU" dirty="0"/>
                  <a:t>Трехуровневой иерархии показателей качества наибольшим образом соответствуют два обобщенных критерия:</a:t>
                </a:r>
                <a:br>
                  <a:rPr lang="ru-RU" dirty="0"/>
                </a:br>
                <a:endParaRPr lang="ru-RU" dirty="0"/>
              </a:p>
              <a:p>
                <a:pPr lvl="1"/>
                <a:r>
                  <a:rPr lang="ru-RU" dirty="0"/>
                  <a:t>Комбинированный обобщенный критерий</a:t>
                </a:r>
                <a:br>
                  <a:rPr lang="ru-RU" dirty="0"/>
                </a:br>
                <a:br>
                  <a:rPr lang="ru-RU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𝑐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𝑤</m:t>
                        </m:r>
                        <m:r>
                          <a:rPr lang="en-US" i="1">
                            <a:latin typeface="Cambria Math"/>
                          </a:rPr>
                          <m:t>,</m:t>
                        </m:r>
                        <m:r>
                          <a:rPr lang="en-US" i="1">
                            <a:latin typeface="Cambria Math"/>
                          </a:rPr>
                          <m:t>𝑞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lang="en-US" i="1">
                        <a:latin typeface="Cambria Math"/>
                      </a:rPr>
                      <m:t>=</m:t>
                    </m:r>
                    <m:r>
                      <a:rPr lang="en-US" i="1">
                        <a:latin typeface="Cambria Math"/>
                      </a:rPr>
                      <m:t>𝑆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𝐼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br>
                  <a:rPr lang="ru-RU" dirty="0"/>
                </a:b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𝑆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𝐼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/>
                      </a:rPr>
                      <m:t>=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∏"/>
                            <m:sup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i="1">
                                <a:latin typeface="Cambria Math"/>
                              </a:rPr>
                              <m:t>𝑗</m:t>
                            </m:r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∈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/>
                                    <a:ea typeface="Cambria Math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/>
                                    <a:ea typeface="Cambria Math"/>
                                  </a:rPr>
                                  <m:t>𝑡</m:t>
                                </m:r>
                              </m:sub>
                            </m:sSub>
                          </m:sub>
                          <m:sup/>
                          <m:e>
                            <m:sSubSup>
                              <m:sSub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</a:rPr>
                                  <m:t>𝑗</m:t>
                                </m:r>
                              </m:sub>
                              <m:sup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𝑡</m:t>
                                    </m:r>
                                  </m:sub>
                                </m:sSub>
                              </m:sup>
                            </m:sSubSup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𝑥</m:t>
                                </m:r>
                              </m:e>
                            </m:d>
                          </m:e>
                        </m:nary>
                      </m:e>
                    </m:d>
                    <m:r>
                      <a:rPr lang="en-US" i="1">
                        <a:latin typeface="Cambria Math"/>
                        <a:ea typeface="Cambria Math"/>
                      </a:rPr>
                      <m:t>∙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supHide m:val="on"/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/>
                                    <a:ea typeface="Cambria Math"/>
                                  </a:rPr>
                                  <m:t>𝑗</m:t>
                                </m:r>
                                <m:r>
                                  <a:rPr lang="en-US" i="1">
                                    <a:latin typeface="Cambria Math"/>
                                    <a:ea typeface="Cambria Math"/>
                                  </a:rPr>
                                  <m:t>∈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/>
                                        <a:ea typeface="Cambria Math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/>
                                        <a:ea typeface="Cambria Math"/>
                                      </a:rPr>
                                      <m:t>𝑡</m:t>
                                    </m:r>
                                  </m:sub>
                                </m:sSub>
                              </m:sub>
                              <m:sup/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  <a:ea typeface="Cambria Math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  <a:ea typeface="Cambria Math"/>
                                      </a:rPr>
                                      <m:t>𝑖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  <a:ea typeface="Cambria Math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  <a:ea typeface="Cambria Math"/>
                                      </a:rPr>
                                      <m:t>𝑖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/>
                                        <a:ea typeface="Cambria Math"/>
                                      </a:rPr>
                                      <m:t>𝑥</m:t>
                                    </m:r>
                                  </m:e>
                                </m:d>
                              </m:e>
                            </m:nary>
                          </m:e>
                        </m:d>
                        <m:r>
                          <a:rPr lang="en-US" i="1">
                            <a:latin typeface="Cambria Math"/>
                            <a:ea typeface="Cambria Math"/>
                          </a:rPr>
                          <m:t>+</m:t>
                        </m:r>
                        <m:r>
                          <a:rPr lang="en-US" i="1">
                            <a:latin typeface="Cambria Math"/>
                            <a:ea typeface="Cambria Math"/>
                          </a:rPr>
                          <m:t>𝑆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/>
                                    <a:ea typeface="Cambria Math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  <a:ea typeface="Cambria Math"/>
                                  </a:rPr>
                                  <m:t>𝑡</m:t>
                                </m:r>
                                <m:r>
                                  <a:rPr lang="en-US" i="1">
                                    <a:latin typeface="Cambria Math"/>
                                    <a:ea typeface="Cambria Math"/>
                                  </a:rPr>
                                  <m:t>−1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i="1">
                        <a:latin typeface="Cambria Math"/>
                        <a:ea typeface="Cambria Math"/>
                      </a:rPr>
                      <m:t>, 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𝑡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=1,2,3,…</m:t>
                    </m:r>
                  </m:oMath>
                </a14:m>
                <a:br>
                  <a:rPr lang="ru-RU" dirty="0"/>
                </a:br>
                <a:r>
                  <a:rPr lang="ru-RU" dirty="0"/>
                  <a:t>или</a:t>
                </a:r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/>
                          </a:rPr>
                          <m:t>𝑡</m:t>
                        </m:r>
                        <m:r>
                          <a:rPr lang="en-US" i="1">
                            <a:latin typeface="Cambria Math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/>
                          </a:rPr>
                          <m:t>𝑇</m:t>
                        </m:r>
                      </m:sup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∏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i="1">
                                    <a:latin typeface="Cambria Math"/>
                                  </a:rPr>
                                  <m:t>𝑗</m:t>
                                </m:r>
                                <m:r>
                                  <a:rPr lang="en-US" i="1">
                                    <a:latin typeface="Cambria Math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i="1">
                                    <a:latin typeface="Cambria Math"/>
                                  </a:rPr>
                                  <m:t>𝑛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  <a:ea typeface="Cambria Math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  <a:ea typeface="Cambria Math"/>
                                      </a:rPr>
                                      <m:t>𝑖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  <a:ea typeface="Cambria Math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  <a:ea typeface="Cambria Math"/>
                                      </a:rPr>
                                      <m:t>𝑖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/>
                                        <a:ea typeface="Cambria Math"/>
                                      </a:rPr>
                                      <m:t>𝑥</m:t>
                                    </m:r>
                                  </m:e>
                                </m:d>
                              </m:e>
                            </m:nary>
                          </m:e>
                        </m:d>
                      </m:e>
                    </m:nary>
                  </m:oMath>
                </a14:m>
                <a:endParaRPr lang="en-US" dirty="0"/>
              </a:p>
              <a:p>
                <a:pPr lvl="2"/>
                <a:r>
                  <a:rPr lang="ru-RU" dirty="0">
                    <a:solidFill>
                      <a:schemeClr val="tx2">
                        <a:lumMod val="50000"/>
                      </a:schemeClr>
                    </a:solidFill>
                  </a:rPr>
                  <a:t>Пример:</a:t>
                </a:r>
                <a:br>
                  <a:rPr lang="ru-RU" dirty="0">
                    <a:solidFill>
                      <a:schemeClr val="tx2">
                        <a:lumMod val="50000"/>
                      </a:schemeClr>
                    </a:solidFill>
                  </a:rPr>
                </a:b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2">
                            <a:lumMod val="50000"/>
                          </a:schemeClr>
                        </a:solidFill>
                        <a:latin typeface="Cambria Math"/>
                      </a:rPr>
                      <m:t>𝐹</m:t>
                    </m:r>
                    <m:d>
                      <m:dPr>
                        <m:ctrlPr>
                          <a:rPr lang="en-US" i="1">
                            <a:solidFill>
                              <a:schemeClr val="tx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tx2">
                                <a:lumMod val="50000"/>
                              </a:schemeClr>
                            </a:solidFill>
                            <a:latin typeface="Cambria Math"/>
                          </a:rPr>
                          <m:t>𝑤</m:t>
                        </m:r>
                        <m:r>
                          <a:rPr lang="en-US" i="1">
                            <a:solidFill>
                              <a:schemeClr val="tx2">
                                <a:lumMod val="50000"/>
                              </a:schemeClr>
                            </a:solidFill>
                            <a:latin typeface="Cambria Math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tx2">
                                <a:lumMod val="50000"/>
                              </a:schemeClr>
                            </a:solidFill>
                            <a:latin typeface="Cambria Math"/>
                          </a:rPr>
                          <m:t>𝑞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tx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tx2">
                                    <a:lumMod val="50000"/>
                                  </a:schemeClr>
                                </a:solidFill>
                                <a:latin typeface="Cambria Math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lang="en-US" i="1">
                        <a:solidFill>
                          <a:schemeClr val="tx2">
                            <a:lumMod val="50000"/>
                          </a:schemeClr>
                        </a:solidFill>
                        <a:latin typeface="Cambria Math"/>
                      </a:rPr>
                      <m:t>=</m:t>
                    </m:r>
                    <m:sSubSup>
                      <m:sSubSupPr>
                        <m:ctrlPr>
                          <a:rPr lang="en-US" i="1">
                            <a:solidFill>
                              <a:schemeClr val="tx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tx2">
                                <a:lumMod val="50000"/>
                              </a:schemeClr>
                            </a:solidFill>
                            <a:latin typeface="Cambria Math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solidFill>
                              <a:schemeClr val="tx2">
                                <a:lumMod val="50000"/>
                              </a:schemeClr>
                            </a:solidFill>
                            <a:latin typeface="Cambria Math"/>
                          </a:rPr>
                          <m:t>1</m:t>
                        </m:r>
                      </m:sub>
                      <m:sup>
                        <m:sSub>
                          <m:sSubPr>
                            <m:ctrlPr>
                              <a:rPr lang="en-US" i="1">
                                <a:solidFill>
                                  <a:schemeClr val="tx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2">
                                    <a:lumMod val="50000"/>
                                  </a:schemeClr>
                                </a:solidFill>
                                <a:latin typeface="Cambria Math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2">
                                    <a:lumMod val="50000"/>
                                  </a:schemeClr>
                                </a:solidFill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sup>
                    </m:sSubSup>
                    <m:sSubSup>
                      <m:sSubSupPr>
                        <m:ctrlPr>
                          <a:rPr lang="en-US" i="1">
                            <a:solidFill>
                              <a:schemeClr val="tx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tx2">
                                <a:lumMod val="50000"/>
                              </a:schemeClr>
                            </a:solidFill>
                            <a:latin typeface="Cambria Math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solidFill>
                              <a:schemeClr val="tx2">
                                <a:lumMod val="50000"/>
                              </a:schemeClr>
                            </a:solidFill>
                            <a:latin typeface="Cambria Math"/>
                          </a:rPr>
                          <m:t>2</m:t>
                        </m:r>
                      </m:sub>
                      <m:sup>
                        <m:sSub>
                          <m:sSubPr>
                            <m:ctrlPr>
                              <a:rPr lang="en-US" i="1">
                                <a:solidFill>
                                  <a:schemeClr val="tx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2">
                                    <a:lumMod val="50000"/>
                                  </a:schemeClr>
                                </a:solidFill>
                                <a:latin typeface="Cambria Math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2">
                                    <a:lumMod val="50000"/>
                                  </a:schemeClr>
                                </a:solidFill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sup>
                    </m:sSubSup>
                    <m:d>
                      <m:dPr>
                        <m:ctrlPr>
                          <a:rPr lang="en-US" i="1">
                            <a:solidFill>
                              <a:schemeClr val="tx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tx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2">
                                    <a:lumMod val="50000"/>
                                  </a:schemeClr>
                                </a:solidFill>
                                <a:latin typeface="Cambria Math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2">
                                    <a:lumMod val="50000"/>
                                  </a:schemeClr>
                                </a:solidFill>
                                <a:latin typeface="Cambria Math"/>
                              </a:rPr>
                              <m:t>3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solidFill>
                                  <a:schemeClr val="tx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2">
                                    <a:lumMod val="50000"/>
                                  </a:schemeClr>
                                </a:solidFill>
                                <a:latin typeface="Cambria Math"/>
                              </a:rPr>
                              <m:t>𝑞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2">
                                    <a:lumMod val="50000"/>
                                  </a:schemeClr>
                                </a:solidFill>
                                <a:latin typeface="Cambria Math"/>
                              </a:rPr>
                              <m:t>3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tx2">
                                <a:lumMod val="50000"/>
                              </a:schemeClr>
                            </a:solidFill>
                            <a:latin typeface="Cambria Math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tx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2">
                                    <a:lumMod val="50000"/>
                                  </a:schemeClr>
                                </a:solidFill>
                                <a:latin typeface="Cambria Math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2">
                                    <a:lumMod val="50000"/>
                                  </a:schemeClr>
                                </a:solidFill>
                                <a:latin typeface="Cambria Math"/>
                              </a:rPr>
                              <m:t>4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solidFill>
                                  <a:schemeClr val="tx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2">
                                    <a:lumMod val="50000"/>
                                  </a:schemeClr>
                                </a:solidFill>
                                <a:latin typeface="Cambria Math"/>
                              </a:rPr>
                              <m:t>𝑞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2">
                                    <a:lumMod val="50000"/>
                                  </a:schemeClr>
                                </a:solidFill>
                                <a:latin typeface="Cambria Math"/>
                              </a:rPr>
                              <m:t>4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tx2">
                                <a:lumMod val="50000"/>
                              </a:schemeClr>
                            </a:solidFill>
                            <a:latin typeface="Cambria Math"/>
                          </a:rPr>
                          <m:t>+</m:t>
                        </m:r>
                        <m:sSubSup>
                          <m:sSubSupPr>
                            <m:ctrlPr>
                              <a:rPr lang="en-US" i="1">
                                <a:solidFill>
                                  <a:schemeClr val="tx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tx2">
                                    <a:lumMod val="50000"/>
                                  </a:schemeClr>
                                </a:solidFill>
                                <a:latin typeface="Cambria Math"/>
                              </a:rPr>
                              <m:t>𝑞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2">
                                    <a:lumMod val="50000"/>
                                  </a:schemeClr>
                                </a:solidFill>
                                <a:latin typeface="Cambria Math"/>
                              </a:rPr>
                              <m:t>5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tx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tx2">
                                        <a:lumMod val="50000"/>
                                      </a:schemeClr>
                                    </a:solidFill>
                                    <a:latin typeface="Cambria Math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tx2">
                                        <a:lumMod val="50000"/>
                                      </a:schemeClr>
                                    </a:solidFill>
                                    <a:latin typeface="Cambria Math"/>
                                  </a:rPr>
                                  <m:t>5</m:t>
                                </m:r>
                              </m:sub>
                            </m:sSub>
                          </m:sup>
                        </m:sSubSup>
                        <m:sSubSup>
                          <m:sSubSupPr>
                            <m:ctrlPr>
                              <a:rPr lang="en-US" i="1">
                                <a:solidFill>
                                  <a:schemeClr val="tx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tx2">
                                    <a:lumMod val="50000"/>
                                  </a:schemeClr>
                                </a:solidFill>
                                <a:latin typeface="Cambria Math"/>
                              </a:rPr>
                              <m:t>𝑞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2">
                                    <a:lumMod val="50000"/>
                                  </a:schemeClr>
                                </a:solidFill>
                                <a:latin typeface="Cambria Math"/>
                              </a:rPr>
                              <m:t>6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tx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tx2">
                                        <a:lumMod val="50000"/>
                                      </a:schemeClr>
                                    </a:solidFill>
                                    <a:latin typeface="Cambria Math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tx2">
                                        <a:lumMod val="50000"/>
                                      </a:schemeClr>
                                    </a:solidFill>
                                    <a:latin typeface="Cambria Math"/>
                                  </a:rPr>
                                  <m:t>6</m:t>
                                </m:r>
                              </m:sub>
                            </m:sSub>
                          </m:sup>
                        </m:sSubSup>
                        <m:d>
                          <m:dPr>
                            <m:ctrlPr>
                              <a:rPr lang="en-US" i="1">
                                <a:solidFill>
                                  <a:schemeClr val="tx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tx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tx2">
                                        <a:lumMod val="50000"/>
                                      </a:schemeClr>
                                    </a:solidFill>
                                    <a:latin typeface="Cambria Math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tx2">
                                        <a:lumMod val="50000"/>
                                      </a:schemeClr>
                                    </a:solidFill>
                                    <a:latin typeface="Cambria Math"/>
                                  </a:rPr>
                                  <m:t>7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tx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tx2">
                                        <a:lumMod val="50000"/>
                                      </a:schemeClr>
                                    </a:solidFill>
                                    <a:latin typeface="Cambria Math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tx2">
                                        <a:lumMod val="50000"/>
                                      </a:schemeClr>
                                    </a:solidFill>
                                    <a:latin typeface="Cambria Math"/>
                                  </a:rPr>
                                  <m:t>7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tx2">
                                    <a:lumMod val="50000"/>
                                  </a:schemeClr>
                                </a:solidFill>
                                <a:latin typeface="Cambria Math"/>
                              </a:rPr>
                              <m:t>+</m:t>
                            </m:r>
                            <m:sSubSup>
                              <m:sSubSupPr>
                                <m:ctrlPr>
                                  <a:rPr lang="en-US" i="1">
                                    <a:solidFill>
                                      <a:schemeClr val="tx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solidFill>
                                      <a:schemeClr val="tx2">
                                        <a:lumMod val="50000"/>
                                      </a:schemeClr>
                                    </a:solidFill>
                                    <a:latin typeface="Cambria Math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tx2">
                                        <a:lumMod val="50000"/>
                                      </a:schemeClr>
                                    </a:solidFill>
                                    <a:latin typeface="Cambria Math"/>
                                  </a:rPr>
                                  <m:t>5</m:t>
                                </m:r>
                              </m:sub>
                              <m:sup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tx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tx2">
                                            <a:lumMod val="50000"/>
                                          </a:schemeClr>
                                        </a:solidFill>
                                        <a:latin typeface="Cambria Math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tx2">
                                            <a:lumMod val="50000"/>
                                          </a:schemeClr>
                                        </a:solidFill>
                                        <a:latin typeface="Cambria Math"/>
                                      </a:rPr>
                                      <m:t>5</m:t>
                                    </m:r>
                                  </m:sub>
                                </m:sSub>
                              </m:sup>
                            </m:sSubSup>
                            <m:sSubSup>
                              <m:sSubSupPr>
                                <m:ctrlPr>
                                  <a:rPr lang="en-US" i="1">
                                    <a:solidFill>
                                      <a:schemeClr val="tx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solidFill>
                                      <a:schemeClr val="tx2">
                                        <a:lumMod val="50000"/>
                                      </a:schemeClr>
                                    </a:solidFill>
                                    <a:latin typeface="Cambria Math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tx2">
                                        <a:lumMod val="50000"/>
                                      </a:schemeClr>
                                    </a:solidFill>
                                    <a:latin typeface="Cambria Math"/>
                                  </a:rPr>
                                  <m:t>6</m:t>
                                </m:r>
                              </m:sub>
                              <m:sup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tx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tx2">
                                            <a:lumMod val="50000"/>
                                          </a:schemeClr>
                                        </a:solidFill>
                                        <a:latin typeface="Cambria Math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tx2">
                                            <a:lumMod val="50000"/>
                                          </a:schemeClr>
                                        </a:solidFill>
                                        <a:latin typeface="Cambria Math"/>
                                      </a:rPr>
                                      <m:t>6</m:t>
                                    </m:r>
                                  </m:sub>
                                </m:sSub>
                              </m:sup>
                            </m:sSubSup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tx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tx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tx2">
                                            <a:lumMod val="50000"/>
                                          </a:schemeClr>
                                        </a:solidFill>
                                        <a:latin typeface="Cambria Math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tx2">
                                            <a:lumMod val="50000"/>
                                          </a:schemeClr>
                                        </a:solidFill>
                                        <a:latin typeface="Cambria Math"/>
                                      </a:rPr>
                                      <m:t>10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tx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tx2">
                                            <a:lumMod val="50000"/>
                                          </a:schemeClr>
                                        </a:solidFill>
                                        <a:latin typeface="Cambria Math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tx2">
                                            <a:lumMod val="50000"/>
                                          </a:schemeClr>
                                        </a:solidFill>
                                        <a:latin typeface="Cambria Math"/>
                                      </a:rPr>
                                      <m:t>10</m:t>
                                    </m:r>
                                  </m:sub>
                                </m:sSub>
                                <m:r>
                                  <a:rPr lang="en-US" i="1">
                                    <a:solidFill>
                                      <a:schemeClr val="tx2">
                                        <a:lumMod val="50000"/>
                                      </a:schemeClr>
                                    </a:solidFill>
                                    <a:latin typeface="Cambria Math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tx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tx2">
                                            <a:lumMod val="50000"/>
                                          </a:schemeClr>
                                        </a:solidFill>
                                        <a:latin typeface="Cambria Math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tx2">
                                            <a:lumMod val="50000"/>
                                          </a:schemeClr>
                                        </a:solidFill>
                                        <a:latin typeface="Cambria Math"/>
                                      </a:rPr>
                                      <m:t>11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tx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tx2">
                                            <a:lumMod val="50000"/>
                                          </a:schemeClr>
                                        </a:solidFill>
                                        <a:latin typeface="Cambria Math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tx2">
                                            <a:lumMod val="50000"/>
                                          </a:schemeClr>
                                        </a:solidFill>
                                        <a:latin typeface="Cambria Math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</m:d>
                  </m:oMath>
                </a14:m>
                <a:endParaRPr lang="en-US" dirty="0">
                  <a:solidFill>
                    <a:schemeClr val="tx2">
                      <a:lumMod val="50000"/>
                    </a:schemeClr>
                  </a:solidFill>
                </a:endParaRPr>
              </a:p>
              <a:p>
                <a:pPr lvl="2"/>
                <a:endParaRPr lang="ru-RU" dirty="0">
                  <a:solidFill>
                    <a:schemeClr val="tx2">
                      <a:lumMod val="50000"/>
                    </a:schemeClr>
                  </a:solidFill>
                </a:endParaRPr>
              </a:p>
              <a:p>
                <a:pPr lvl="2"/>
                <a:r>
                  <a:rPr lang="ru-RU" dirty="0">
                    <a:solidFill>
                      <a:schemeClr val="tx2">
                        <a:lumMod val="50000"/>
                      </a:schemeClr>
                    </a:solidFill>
                  </a:rPr>
                  <a:t>Аддитивные и мультипликативные критерии являются частным случаем.</a:t>
                </a:r>
              </a:p>
              <a:p>
                <a:pPr lvl="2"/>
                <a:r>
                  <a:rPr lang="ru-RU" b="1" dirty="0">
                    <a:solidFill>
                      <a:schemeClr val="tx2">
                        <a:lumMod val="50000"/>
                      </a:schemeClr>
                    </a:solidFill>
                  </a:rPr>
                  <a:t>Исследованы свойства комбинированного критерия и его применимость</a:t>
                </a:r>
              </a:p>
              <a:p>
                <a:pPr lvl="1"/>
                <a:endParaRPr lang="en-US" dirty="0"/>
              </a:p>
              <a:p>
                <a:pPr lvl="1"/>
                <a:r>
                  <a:rPr lang="ru-RU" dirty="0"/>
                  <a:t>Обобщенный логический критерий (критерий </a:t>
                </a:r>
                <a:r>
                  <a:rPr lang="ru-RU" dirty="0" err="1"/>
                  <a:t>Гермейера</a:t>
                </a:r>
                <a:r>
                  <a:rPr lang="ru-RU" dirty="0"/>
                  <a:t>)</a:t>
                </a:r>
                <a:br>
                  <a:rPr lang="ru-RU" dirty="0"/>
                </a:br>
                <a:br>
                  <a:rPr lang="ru-RU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𝑚𝑛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𝑤</m:t>
                        </m:r>
                        <m:r>
                          <a:rPr lang="en-US" i="1">
                            <a:latin typeface="Cambria Math"/>
                          </a:rPr>
                          <m:t>,</m:t>
                        </m:r>
                        <m:r>
                          <a:rPr lang="en-US" i="1">
                            <a:latin typeface="Cambria Math"/>
                          </a:rPr>
                          <m:t>𝑞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lang="en-US" i="1">
                        <a:latin typeface="Cambria Math"/>
                      </a:rPr>
                      <m:t>=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/>
                              </a:rPr>
                              <m:t>min</m:t>
                            </m:r>
                          </m:e>
                          <m:lim>
                            <m:r>
                              <a:rPr lang="en-US" i="1">
                                <a:latin typeface="Cambria Math"/>
                              </a:rPr>
                              <m:t>1≤</m:t>
                            </m:r>
                            <m:r>
                              <a:rPr lang="en-US" i="1">
                                <a:latin typeface="Cambria Math"/>
                              </a:rPr>
                              <m:t>𝑖</m:t>
                            </m:r>
                            <m:r>
                              <a:rPr lang="en-US" i="1">
                                <a:latin typeface="Cambria Math"/>
                              </a:rPr>
                              <m:t>≤</m:t>
                            </m:r>
                            <m:r>
                              <a:rPr lang="en-US" i="1">
                                <a:latin typeface="Cambria Math"/>
                              </a:rPr>
                              <m:t>𝑛</m:t>
                            </m:r>
                          </m:lim>
                        </m:limLow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</m:e>
                    </m:func>
                  </m:oMath>
                </a14:m>
                <a:endParaRPr lang="ru-RU" dirty="0"/>
              </a:p>
              <a:p>
                <a:pPr lvl="1"/>
                <a:endParaRPr lang="ru-RU" dirty="0"/>
              </a:p>
              <a:p>
                <a:pPr lvl="1"/>
                <a:endParaRPr lang="ru-RU" dirty="0"/>
              </a:p>
            </p:txBody>
          </p:sp>
        </mc:Choice>
        <mc:Fallback xmlns="">
          <p:sp>
            <p:nvSpPr>
              <p:cNvPr id="10" name="Объект 9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t="-42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25.05.2014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Д.Е.Шапошников</a:t>
            </a: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27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319714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Формирование обобщенного критерия по иерархии подсистем</a:t>
            </a:r>
          </a:p>
        </p:txBody>
      </p:sp>
      <p:sp>
        <p:nvSpPr>
          <p:cNvPr id="8" name="Объект 7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ru-RU" dirty="0"/>
          </a:p>
          <a:p>
            <a:r>
              <a:rPr lang="ru-RU" dirty="0"/>
              <a:t>Решаемая проблема:</a:t>
            </a:r>
          </a:p>
          <a:p>
            <a:pPr lvl="1"/>
            <a:r>
              <a:rPr lang="ru-RU" dirty="0"/>
              <a:t>Осуществляется оценка по нескольким критериям качества для каждой подсистемы в иерархии</a:t>
            </a:r>
          </a:p>
          <a:p>
            <a:pPr lvl="1"/>
            <a:r>
              <a:rPr lang="ru-RU" dirty="0"/>
              <a:t>Требуется построить обобщенные оценки по критериям с учетом важности или иной характеристики каждой подсистемы</a:t>
            </a:r>
          </a:p>
          <a:p>
            <a:pPr lvl="1"/>
            <a:r>
              <a:rPr lang="ru-RU" dirty="0"/>
              <a:t>Требуется учесть возможную ситуацию о качественной формулировке предпочтений по подсистемам</a:t>
            </a:r>
          </a:p>
          <a:p>
            <a:pPr lvl="1"/>
            <a:endParaRPr lang="ru-RU" dirty="0"/>
          </a:p>
          <a:p>
            <a:endParaRPr lang="ru-RU" dirty="0"/>
          </a:p>
          <a:p>
            <a:endParaRPr lang="ru-RU" dirty="0"/>
          </a:p>
        </p:txBody>
      </p:sp>
      <p:sp>
        <p:nvSpPr>
          <p:cNvPr id="9" name="Объект 8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ru-RU" dirty="0"/>
          </a:p>
          <a:p>
            <a:r>
              <a:rPr lang="ru-RU" dirty="0"/>
              <a:t>Принцип решения:</a:t>
            </a:r>
          </a:p>
          <a:p>
            <a:pPr lvl="1"/>
            <a:r>
              <a:rPr lang="ru-RU" dirty="0"/>
              <a:t>Использование принципа, заложенного в методе анализа иерархий (МАИ), для формирования обобщенной оценки на каждом уровне иерархии </a:t>
            </a:r>
          </a:p>
          <a:p>
            <a:pPr lvl="1"/>
            <a:r>
              <a:rPr lang="ru-RU" dirty="0"/>
              <a:t>Использование принципа гарантированного результата для учета качественной информации и вычисления итоговых оценок по всей сети передачи данных 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22.04.2016</a:t>
            </a: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ИСТ 2016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28</a:t>
            </a:fld>
            <a:endParaRPr lang="ru-RU"/>
          </a:p>
        </p:txBody>
      </p:sp>
      <p:sp>
        <p:nvSpPr>
          <p:cNvPr id="10" name="Объект 9"/>
          <p:cNvSpPr>
            <a:spLocks noGrp="1"/>
          </p:cNvSpPr>
          <p:nvPr>
            <p:ph sz="half" idx="14"/>
          </p:nvPr>
        </p:nvSpPr>
        <p:spPr/>
        <p:txBody>
          <a:bodyPr/>
          <a:lstStyle/>
          <a:p>
            <a:endParaRPr lang="ru-RU" dirty="0"/>
          </a:p>
          <a:p>
            <a:endParaRPr lang="ru-RU" dirty="0"/>
          </a:p>
          <a:p>
            <a:r>
              <a:rPr lang="ru-RU" dirty="0"/>
              <a:t>Результат:</a:t>
            </a:r>
          </a:p>
          <a:p>
            <a:pPr lvl="1"/>
            <a:r>
              <a:rPr lang="ru-RU" dirty="0"/>
              <a:t>Построена принципиальная схема решения задачи учета относительной важности подсистем на каждом уровне иерархии</a:t>
            </a:r>
          </a:p>
          <a:p>
            <a:pPr lvl="1"/>
            <a:r>
              <a:rPr lang="ru-RU" dirty="0"/>
              <a:t>Предложен способ учета качественной информации</a:t>
            </a:r>
          </a:p>
        </p:txBody>
      </p:sp>
      <p:sp>
        <p:nvSpPr>
          <p:cNvPr id="11" name="AutoShape 2" descr="Image result for метод анализа иерархий"/>
          <p:cNvSpPr>
            <a:spLocks noChangeAspect="1" noChangeArrowheads="1"/>
          </p:cNvSpPr>
          <p:nvPr/>
        </p:nvSpPr>
        <p:spPr bwMode="auto">
          <a:xfrm>
            <a:off x="0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028" name="Picture 4" descr="http://dic.academic.ru/pictures/wiki/files/65/AHPHierarchy1Russia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3429000"/>
            <a:ext cx="4016572" cy="2753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21968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 иерархии: Нижегородский филиал Ростелеком</a:t>
            </a:r>
          </a:p>
        </p:txBody>
      </p:sp>
      <p:sp>
        <p:nvSpPr>
          <p:cNvPr id="10" name="Объект 9"/>
          <p:cNvSpPr>
            <a:spLocks noGrp="1"/>
          </p:cNvSpPr>
          <p:nvPr>
            <p:ph idx="1"/>
          </p:nvPr>
        </p:nvSpPr>
        <p:spPr>
          <a:xfrm>
            <a:off x="5427095" y="1583794"/>
            <a:ext cx="3502623" cy="4653517"/>
          </a:xfrm>
        </p:spPr>
        <p:txBody>
          <a:bodyPr/>
          <a:lstStyle/>
          <a:p>
            <a:r>
              <a:rPr lang="ru-RU" dirty="0"/>
              <a:t>Пример: Нижегородская область</a:t>
            </a:r>
          </a:p>
          <a:p>
            <a:endParaRPr lang="ru-RU" dirty="0"/>
          </a:p>
          <a:p>
            <a:r>
              <a:rPr lang="ru-RU" dirty="0"/>
              <a:t>Нижегородский филиал Ростелеком:</a:t>
            </a:r>
          </a:p>
          <a:p>
            <a:endParaRPr lang="ru-RU" dirty="0"/>
          </a:p>
          <a:p>
            <a:pPr lvl="1"/>
            <a:r>
              <a:rPr lang="ru-RU" dirty="0"/>
              <a:t>5 межрайонных узлов электросвязи</a:t>
            </a:r>
          </a:p>
          <a:p>
            <a:pPr lvl="1"/>
            <a:r>
              <a:rPr lang="ru-RU" dirty="0"/>
              <a:t>46 районных узлов электросвязи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22.04.2016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ИСТ 2016</a:t>
            </a: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29</a:t>
            </a:fld>
            <a:endParaRPr lang="ru-RU"/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782638"/>
            <a:ext cx="5292725" cy="529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6343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Общие идеи и актуальность темы исследования</a:t>
            </a:r>
          </a:p>
        </p:txBody>
      </p:sp>
      <p:graphicFrame>
        <p:nvGraphicFramePr>
          <p:cNvPr id="7" name="Объект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59184357"/>
              </p:ext>
            </p:extLst>
          </p:nvPr>
        </p:nvGraphicFramePr>
        <p:xfrm>
          <a:off x="214313" y="549275"/>
          <a:ext cx="8715375" cy="56880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25.05.2014</a:t>
            </a: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Д.Е.Шапошников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995380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 расчета обобщенных критериев по Нижегородской области</a:t>
            </a:r>
          </a:p>
        </p:txBody>
      </p:sp>
      <p:sp>
        <p:nvSpPr>
          <p:cNvPr id="8" name="Объект 7"/>
          <p:cNvSpPr>
            <a:spLocks noGrp="1"/>
          </p:cNvSpPr>
          <p:nvPr>
            <p:ph sz="half" idx="1"/>
          </p:nvPr>
        </p:nvSpPr>
        <p:spPr>
          <a:xfrm>
            <a:off x="214282" y="548680"/>
            <a:ext cx="4281518" cy="1845205"/>
          </a:xfrm>
        </p:spPr>
        <p:txBody>
          <a:bodyPr/>
          <a:lstStyle/>
          <a:p>
            <a:endParaRPr lang="ru-RU" dirty="0"/>
          </a:p>
          <a:p>
            <a:r>
              <a:rPr lang="ru-RU" dirty="0"/>
              <a:t>Сверка критериев по параметру численности населения</a:t>
            </a:r>
          </a:p>
        </p:txBody>
      </p:sp>
      <p:sp>
        <p:nvSpPr>
          <p:cNvPr id="9" name="Объект 8"/>
          <p:cNvSpPr>
            <a:spLocks noGrp="1"/>
          </p:cNvSpPr>
          <p:nvPr>
            <p:ph sz="half" idx="2"/>
          </p:nvPr>
        </p:nvSpPr>
        <p:spPr>
          <a:xfrm>
            <a:off x="4648200" y="548681"/>
            <a:ext cx="4281518" cy="1800200"/>
          </a:xfrm>
        </p:spPr>
        <p:txBody>
          <a:bodyPr/>
          <a:lstStyle/>
          <a:p>
            <a:endParaRPr lang="ru-RU" dirty="0"/>
          </a:p>
          <a:p>
            <a:r>
              <a:rPr lang="ru-RU" dirty="0"/>
              <a:t>Сверка критериев по параметру «значимости» узла электросвязи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22.04.2016</a:t>
            </a: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ИСТ 2016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30</a:t>
            </a:fld>
            <a:endParaRPr lang="ru-RU"/>
          </a:p>
        </p:txBody>
      </p:sp>
      <p:pic>
        <p:nvPicPr>
          <p:cNvPr id="10" name="Объект 3"/>
          <p:cNvPicPr>
            <a:picLocks noGrp="1"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2018" y="2528907"/>
            <a:ext cx="4304572" cy="3088191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1" y="2528912"/>
            <a:ext cx="4223524" cy="3113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0369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Использование качественной информации о значимости подсистем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161510" y="638689"/>
            <a:ext cx="4281518" cy="3195355"/>
          </a:xfrm>
        </p:spPr>
        <p:txBody>
          <a:bodyPr/>
          <a:lstStyle/>
          <a:p>
            <a:r>
              <a:rPr lang="ru-RU" dirty="0"/>
              <a:t>Классический подход использования МАИ требует от ЛПР указать точные значения всех оценок на всех уровнях иерархии</a:t>
            </a:r>
          </a:p>
          <a:p>
            <a:r>
              <a:rPr lang="ru-RU" dirty="0"/>
              <a:t>Предлагается подход указания качественной информации о соотношении значимости в случае невозможности дать точное численное значение</a:t>
            </a:r>
          </a:p>
          <a:p>
            <a:r>
              <a:rPr lang="ru-RU" dirty="0"/>
              <a:t>Качественная информация об относительной значимости представляется в виде ориентированного графа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48200" y="548680"/>
            <a:ext cx="4281518" cy="1665185"/>
          </a:xfrm>
        </p:spPr>
        <p:txBody>
          <a:bodyPr/>
          <a:lstStyle/>
          <a:p>
            <a:r>
              <a:rPr lang="ru-RU" dirty="0"/>
              <a:t>Итоговые оценки являются факторами неопределенности</a:t>
            </a:r>
          </a:p>
          <a:p>
            <a:r>
              <a:rPr lang="ru-RU" dirty="0"/>
              <a:t>Применяем принцип гарантированного результата для вычисления итоговых значений оценок критериев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22.04.2016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ИСТ 2016</a:t>
            </a: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31</a:t>
            </a:fld>
            <a:endParaRPr lang="ru-RU"/>
          </a:p>
        </p:txBody>
      </p:sp>
      <p:grpSp>
        <p:nvGrpSpPr>
          <p:cNvPr id="16" name="Группа 15"/>
          <p:cNvGrpSpPr/>
          <p:nvPr/>
        </p:nvGrpSpPr>
        <p:grpSpPr>
          <a:xfrm>
            <a:off x="749828" y="4149163"/>
            <a:ext cx="3332098" cy="1901854"/>
            <a:chOff x="251520" y="638690"/>
            <a:chExt cx="2613748" cy="956749"/>
          </a:xfrm>
        </p:grpSpPr>
        <p:sp>
          <p:nvSpPr>
            <p:cNvPr id="8" name="Прямоугольник 7"/>
            <p:cNvSpPr/>
            <p:nvPr/>
          </p:nvSpPr>
          <p:spPr>
            <a:xfrm>
              <a:off x="251520" y="638690"/>
              <a:ext cx="990109" cy="36004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ru-RU" sz="1400" b="1" dirty="0"/>
                <a:t>Подсистема 1</a:t>
              </a:r>
            </a:p>
          </p:txBody>
        </p:sp>
        <p:sp>
          <p:nvSpPr>
            <p:cNvPr id="9" name="Прямоугольник 8"/>
            <p:cNvSpPr/>
            <p:nvPr/>
          </p:nvSpPr>
          <p:spPr>
            <a:xfrm>
              <a:off x="1376645" y="1235399"/>
              <a:ext cx="990109" cy="36004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ru-RU" sz="1400" b="1" dirty="0"/>
                <a:t>Подсистема 3</a:t>
              </a:r>
            </a:p>
          </p:txBody>
        </p:sp>
        <p:sp>
          <p:nvSpPr>
            <p:cNvPr id="10" name="Прямоугольник 9"/>
            <p:cNvSpPr/>
            <p:nvPr/>
          </p:nvSpPr>
          <p:spPr>
            <a:xfrm>
              <a:off x="251520" y="1228916"/>
              <a:ext cx="990109" cy="36004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ru-RU" sz="1400" b="1" dirty="0"/>
                <a:t>Подсистема 2</a:t>
              </a:r>
            </a:p>
          </p:txBody>
        </p:sp>
        <p:sp>
          <p:nvSpPr>
            <p:cNvPr id="11" name="Прямоугольник 10"/>
            <p:cNvSpPr/>
            <p:nvPr/>
          </p:nvSpPr>
          <p:spPr>
            <a:xfrm>
              <a:off x="1875159" y="638690"/>
              <a:ext cx="990109" cy="36004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ru-RU" sz="1400" b="1" dirty="0"/>
                <a:t>Подсистема 4</a:t>
              </a:r>
            </a:p>
          </p:txBody>
        </p:sp>
        <p:cxnSp>
          <p:nvCxnSpPr>
            <p:cNvPr id="13" name="Прямая со стрелкой 12"/>
            <p:cNvCxnSpPr>
              <a:stCxn id="8" idx="2"/>
              <a:endCxn id="10" idx="0"/>
            </p:cNvCxnSpPr>
            <p:nvPr/>
          </p:nvCxnSpPr>
          <p:spPr>
            <a:xfrm>
              <a:off x="746575" y="998730"/>
              <a:ext cx="0" cy="230186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Прямая со стрелкой 14"/>
            <p:cNvCxnSpPr>
              <a:stCxn id="8" idx="2"/>
              <a:endCxn id="9" idx="0"/>
            </p:cNvCxnSpPr>
            <p:nvPr/>
          </p:nvCxnSpPr>
          <p:spPr>
            <a:xfrm>
              <a:off x="746575" y="998730"/>
              <a:ext cx="1125125" cy="23666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Объект 3"/>
              <p:cNvSpPr txBox="1">
                <a:spLocks/>
              </p:cNvSpPr>
              <p:nvPr/>
            </p:nvSpPr>
            <p:spPr>
              <a:xfrm>
                <a:off x="4662010" y="4372945"/>
                <a:ext cx="4281518" cy="166518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184150" indent="-160338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600" b="0" kern="1200">
                    <a:solidFill>
                      <a:schemeClr val="tx1"/>
                    </a:solidFill>
                    <a:latin typeface="Cambria" pitchFamily="18" charset="0"/>
                    <a:ea typeface="Verdana" pitchFamily="34" charset="0"/>
                    <a:cs typeface="Verdana" pitchFamily="34" charset="0"/>
                  </a:defRPr>
                </a:lvl1pPr>
                <a:lvl2pPr marL="273050" indent="-201613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1400" kern="1200">
                    <a:solidFill>
                      <a:schemeClr val="tx1"/>
                    </a:solidFill>
                    <a:latin typeface="Cambria" pitchFamily="18" charset="0"/>
                    <a:ea typeface="Verdana" pitchFamily="34" charset="0"/>
                    <a:cs typeface="Verdana" pitchFamily="34" charset="0"/>
                  </a:defRPr>
                </a:lvl2pPr>
                <a:lvl3pPr marL="355600" indent="-157163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200" kern="1200">
                    <a:solidFill>
                      <a:schemeClr val="tx1"/>
                    </a:solidFill>
                    <a:latin typeface="Cambria" pitchFamily="18" charset="0"/>
                    <a:ea typeface="Verdana" pitchFamily="34" charset="0"/>
                    <a:cs typeface="Verdana" pitchFamily="34" charset="0"/>
                  </a:defRPr>
                </a:lvl3pPr>
                <a:lvl4pPr marL="446088" indent="-168275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1100" kern="1200">
                    <a:solidFill>
                      <a:schemeClr val="tx1"/>
                    </a:solidFill>
                    <a:latin typeface="Cambria" pitchFamily="18" charset="0"/>
                    <a:ea typeface="Verdana" pitchFamily="34" charset="0"/>
                    <a:cs typeface="Verdana" pitchFamily="34" charset="0"/>
                  </a:defRPr>
                </a:lvl4pPr>
                <a:lvl5pPr marL="539750" indent="-173038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1000" kern="1200" baseline="0">
                    <a:solidFill>
                      <a:schemeClr val="tx1"/>
                    </a:solidFill>
                    <a:latin typeface="Cambria" pitchFamily="18" charset="0"/>
                    <a:ea typeface="Verdana" pitchFamily="34" charset="0"/>
                    <a:cs typeface="Verdana" pitchFamily="34" charset="0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381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𝑄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/>
                                </a:rPr>
                                <m:t>min</m:t>
                              </m:r>
                            </m:e>
                            <m:lim>
                              <m:acc>
                                <m:accPr>
                                  <m:chr m:val="⃗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𝑢</m:t>
                                  </m:r>
                                </m:e>
                              </m:acc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𝑗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𝑢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/>
                        </a:rPr>
                        <m:t>, </m:t>
                      </m:r>
                      <m:r>
                        <a:rPr lang="en-US" b="0" i="1" smtClean="0">
                          <a:latin typeface="Cambria Math"/>
                        </a:rPr>
                        <m:t>𝑗</m:t>
                      </m:r>
                      <m:r>
                        <a:rPr lang="en-US" b="0" i="1" smtClean="0">
                          <a:latin typeface="Cambria Math"/>
                        </a:rPr>
                        <m:t>=1,…,</m:t>
                      </m:r>
                      <m:r>
                        <a:rPr lang="en-US" b="0" i="1" smtClean="0">
                          <a:latin typeface="Cambria Math"/>
                        </a:rPr>
                        <m:t>𝑛</m:t>
                      </m:r>
                      <m:r>
                        <a:rPr lang="en-US" b="0" i="1" smtClean="0">
                          <a:latin typeface="Cambria Math"/>
                        </a:rPr>
                        <m:t>;</m:t>
                      </m:r>
                    </m:oMath>
                  </m:oMathPara>
                </a14:m>
                <a:endParaRPr lang="en-US" b="0" dirty="0"/>
              </a:p>
              <a:p>
                <a:pPr marL="2381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4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≥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;</m:t>
                      </m:r>
                    </m:oMath>
                  </m:oMathPara>
                </a14:m>
                <a:endParaRPr lang="en-US" b="0" dirty="0"/>
              </a:p>
              <a:p>
                <a:pPr marL="2381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≥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;</m:t>
                      </m:r>
                    </m:oMath>
                  </m:oMathPara>
                </a14:m>
                <a:endParaRPr lang="en-US" b="0" dirty="0"/>
              </a:p>
              <a:p>
                <a:pPr marL="2381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≥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;</m:t>
                      </m:r>
                    </m:oMath>
                  </m:oMathPara>
                </a14:m>
                <a:endParaRPr lang="en-US" dirty="0"/>
              </a:p>
              <a:p>
                <a:pPr marL="2381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4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=1;</m:t>
                      </m:r>
                    </m:oMath>
                  </m:oMathPara>
                </a14:m>
                <a:endParaRPr lang="en-US" b="0" dirty="0"/>
              </a:p>
              <a:p>
                <a:pPr marL="2381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≥0, </m:t>
                      </m:r>
                      <m:r>
                        <a:rPr lang="en-US" b="0" i="1" smtClean="0">
                          <a:latin typeface="Cambria Math"/>
                        </a:rPr>
                        <m:t>𝑗</m:t>
                      </m:r>
                      <m:r>
                        <a:rPr lang="en-US" b="0" i="1" smtClean="0">
                          <a:latin typeface="Cambria Math"/>
                        </a:rPr>
                        <m:t>=1,2,3,4.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7" name="Объект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2010" y="4372945"/>
                <a:ext cx="4281518" cy="1665185"/>
              </a:xfrm>
              <a:prstGeom prst="rect">
                <a:avLst/>
              </a:prstGeom>
              <a:blipFill rotWithShape="1">
                <a:blip r:embed="rId2"/>
                <a:stretch>
                  <a:fillRect b="-109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Рисунок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7034" y="2061216"/>
            <a:ext cx="4162425" cy="2070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7479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Оценка допустимости и характеристик качества услуг СПД для абонента</a:t>
            </a:r>
          </a:p>
        </p:txBody>
      </p:sp>
      <p:sp>
        <p:nvSpPr>
          <p:cNvPr id="8" name="Объект 7"/>
          <p:cNvSpPr>
            <a:spLocks noGrp="1"/>
          </p:cNvSpPr>
          <p:nvPr>
            <p:ph sz="half" idx="1"/>
          </p:nvPr>
        </p:nvSpPr>
        <p:spPr>
          <a:xfrm>
            <a:off x="179512" y="548681"/>
            <a:ext cx="4320480" cy="2790310"/>
          </a:xfrm>
        </p:spPr>
        <p:txBody>
          <a:bodyPr/>
          <a:lstStyle/>
          <a:p>
            <a:endParaRPr lang="ru-RU" dirty="0"/>
          </a:p>
          <a:p>
            <a:r>
              <a:rPr lang="ru-RU" dirty="0"/>
              <a:t>А. Маклакова</a:t>
            </a:r>
          </a:p>
          <a:p>
            <a:endParaRPr lang="ru-RU" dirty="0"/>
          </a:p>
          <a:p>
            <a:r>
              <a:rPr lang="ru-RU" dirty="0"/>
              <a:t>Решаемая проблема:</a:t>
            </a:r>
          </a:p>
          <a:p>
            <a:pPr lvl="1"/>
            <a:endParaRPr lang="ru-RU" dirty="0"/>
          </a:p>
          <a:p>
            <a:pPr lvl="1"/>
            <a:r>
              <a:rPr lang="ru-RU" dirty="0"/>
              <a:t>Для заданного варианта конфигурации СПД определить интегральные показатели скорости СПД </a:t>
            </a:r>
          </a:p>
          <a:p>
            <a:pPr lvl="1"/>
            <a:r>
              <a:rPr lang="ru-RU" dirty="0"/>
              <a:t>Определить допустимость варианта модернизации СПД</a:t>
            </a:r>
          </a:p>
          <a:p>
            <a:pPr lvl="1"/>
            <a:endParaRPr lang="ru-RU" dirty="0"/>
          </a:p>
          <a:p>
            <a:endParaRPr lang="ru-RU" dirty="0"/>
          </a:p>
          <a:p>
            <a:endParaRPr lang="ru-RU" dirty="0"/>
          </a:p>
        </p:txBody>
      </p:sp>
      <p:sp>
        <p:nvSpPr>
          <p:cNvPr id="9" name="Объект 8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ru-RU" dirty="0"/>
          </a:p>
          <a:p>
            <a:r>
              <a:rPr lang="ru-RU" dirty="0"/>
              <a:t>Принцип решения:</a:t>
            </a:r>
          </a:p>
          <a:p>
            <a:pPr lvl="1"/>
            <a:endParaRPr lang="ru-RU" dirty="0"/>
          </a:p>
          <a:p>
            <a:pPr lvl="1"/>
            <a:r>
              <a:rPr lang="ru-RU" dirty="0"/>
              <a:t>Применение функции удовлетворенности абонентов</a:t>
            </a:r>
          </a:p>
          <a:p>
            <a:pPr lvl="1"/>
            <a:r>
              <a:rPr lang="ru-RU" dirty="0"/>
              <a:t>Применение принципа гарантированного результата для вычисления интегральной </a:t>
            </a:r>
            <a:r>
              <a:rPr lang="ru-RU" dirty="0" err="1"/>
              <a:t>характиристики</a:t>
            </a:r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22.04.2016</a:t>
            </a: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ИСТ 2016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32</a:t>
            </a:fld>
            <a:endParaRPr lang="ru-RU"/>
          </a:p>
        </p:txBody>
      </p:sp>
      <p:sp>
        <p:nvSpPr>
          <p:cNvPr id="10" name="Объект 9"/>
          <p:cNvSpPr>
            <a:spLocks noGrp="1"/>
          </p:cNvSpPr>
          <p:nvPr>
            <p:ph sz="half" idx="14"/>
          </p:nvPr>
        </p:nvSpPr>
        <p:spPr/>
        <p:txBody>
          <a:bodyPr/>
          <a:lstStyle/>
          <a:p>
            <a:endParaRPr lang="ru-RU" dirty="0"/>
          </a:p>
          <a:p>
            <a:endParaRPr lang="ru-RU" dirty="0"/>
          </a:p>
          <a:p>
            <a:r>
              <a:rPr lang="ru-RU" dirty="0"/>
              <a:t>Результат:</a:t>
            </a:r>
          </a:p>
          <a:p>
            <a:pPr lvl="1"/>
            <a:endParaRPr lang="ru-RU" dirty="0"/>
          </a:p>
          <a:p>
            <a:pPr lvl="1"/>
            <a:r>
              <a:rPr lang="ru-RU" dirty="0"/>
              <a:t>Исследована функция удовлетворенности абонентов</a:t>
            </a:r>
          </a:p>
          <a:p>
            <a:pPr lvl="1"/>
            <a:r>
              <a:rPr lang="ru-RU" dirty="0"/>
              <a:t>Реализован алгоритм вычисления интегральной оценки скорости СПД</a:t>
            </a:r>
          </a:p>
        </p:txBody>
      </p:sp>
      <p:sp>
        <p:nvSpPr>
          <p:cNvPr id="11" name="AutoShape 2" descr="Image result for метод анализа иерархий"/>
          <p:cNvSpPr>
            <a:spLocks noChangeAspect="1" noChangeArrowheads="1"/>
          </p:cNvSpPr>
          <p:nvPr/>
        </p:nvSpPr>
        <p:spPr bwMode="auto">
          <a:xfrm>
            <a:off x="0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580" y="3203975"/>
            <a:ext cx="2957417" cy="3242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5993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Решение задачи по оценке качества услуг: пример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22.04.2016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ИСТ 2016</a:t>
            </a: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33</a:t>
            </a:fld>
            <a:endParaRPr lang="ru-RU"/>
          </a:p>
        </p:txBody>
      </p:sp>
      <p:grpSp>
        <p:nvGrpSpPr>
          <p:cNvPr id="6" name="Полотно 46"/>
          <p:cNvGrpSpPr>
            <a:grpSpLocks/>
          </p:cNvGrpSpPr>
          <p:nvPr/>
        </p:nvGrpSpPr>
        <p:grpSpPr bwMode="auto">
          <a:xfrm>
            <a:off x="9480" y="1148522"/>
            <a:ext cx="9144000" cy="2415566"/>
            <a:chOff x="0" y="0"/>
            <a:chExt cx="56521" cy="13643"/>
          </a:xfrm>
        </p:grpSpPr>
        <p:sp>
          <p:nvSpPr>
            <p:cNvPr id="7" name="AutoShape 47"/>
            <p:cNvSpPr>
              <a:spLocks noChangeAspect="1" noChangeArrowheads="1"/>
            </p:cNvSpPr>
            <p:nvPr/>
          </p:nvSpPr>
          <p:spPr bwMode="auto">
            <a:xfrm>
              <a:off x="0" y="0"/>
              <a:ext cx="56521" cy="1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2200"/>
            </a:p>
          </p:txBody>
        </p:sp>
        <p:sp>
          <p:nvSpPr>
            <p:cNvPr id="8" name="Oval 48"/>
            <p:cNvSpPr>
              <a:spLocks noChangeArrowheads="1"/>
            </p:cNvSpPr>
            <p:nvPr/>
          </p:nvSpPr>
          <p:spPr bwMode="auto">
            <a:xfrm>
              <a:off x="6165" y="2000"/>
              <a:ext cx="2794" cy="2451"/>
            </a:xfrm>
            <a:prstGeom prst="ellipse">
              <a:avLst/>
            </a:prstGeom>
            <a:gradFill rotWithShape="0">
              <a:gsLst>
                <a:gs pos="0">
                  <a:srgbClr val="B2A1C7"/>
                </a:gs>
                <a:gs pos="50000">
                  <a:srgbClr val="8064A2"/>
                </a:gs>
                <a:gs pos="100000">
                  <a:srgbClr val="B2A1C7"/>
                </a:gs>
              </a:gsLst>
              <a:lin ang="5400000" scaled="1"/>
            </a:gradFill>
            <a:ln w="12700">
              <a:solidFill>
                <a:srgbClr val="8064A2"/>
              </a:solidFill>
              <a:round/>
              <a:headEnd/>
              <a:tailEnd/>
            </a:ln>
            <a:effectLst>
              <a:outerShdw dist="28398" dir="3806097" algn="ctr" rotWithShape="0">
                <a:srgbClr val="3F3151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2200"/>
            </a:p>
          </p:txBody>
        </p:sp>
        <p:sp>
          <p:nvSpPr>
            <p:cNvPr id="9" name="Oval 49"/>
            <p:cNvSpPr>
              <a:spLocks noChangeArrowheads="1"/>
            </p:cNvSpPr>
            <p:nvPr/>
          </p:nvSpPr>
          <p:spPr bwMode="auto">
            <a:xfrm>
              <a:off x="6165" y="8223"/>
              <a:ext cx="2794" cy="2451"/>
            </a:xfrm>
            <a:prstGeom prst="ellipse">
              <a:avLst/>
            </a:prstGeom>
            <a:gradFill rotWithShape="0">
              <a:gsLst>
                <a:gs pos="0">
                  <a:srgbClr val="B2A1C7"/>
                </a:gs>
                <a:gs pos="50000">
                  <a:srgbClr val="8064A2"/>
                </a:gs>
                <a:gs pos="100000">
                  <a:srgbClr val="B2A1C7"/>
                </a:gs>
              </a:gsLst>
              <a:lin ang="5400000" scaled="1"/>
            </a:gradFill>
            <a:ln w="12700">
              <a:solidFill>
                <a:srgbClr val="8064A2"/>
              </a:solidFill>
              <a:round/>
              <a:headEnd/>
              <a:tailEnd/>
            </a:ln>
            <a:effectLst>
              <a:outerShdw dist="28398" dir="3806097" algn="ctr" rotWithShape="0">
                <a:srgbClr val="3F3151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2200"/>
            </a:p>
          </p:txBody>
        </p:sp>
        <p:sp>
          <p:nvSpPr>
            <p:cNvPr id="10" name="Oval 50"/>
            <p:cNvSpPr>
              <a:spLocks noChangeArrowheads="1"/>
            </p:cNvSpPr>
            <p:nvPr/>
          </p:nvSpPr>
          <p:spPr bwMode="auto">
            <a:xfrm>
              <a:off x="16440" y="2000"/>
              <a:ext cx="3314" cy="2451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B8CCE4"/>
                </a:gs>
              </a:gsLst>
              <a:lin ang="5400000" scaled="1"/>
            </a:gradFill>
            <a:ln w="12700">
              <a:solidFill>
                <a:srgbClr val="95B3D7"/>
              </a:solidFill>
              <a:round/>
              <a:headEnd/>
              <a:tailEnd/>
            </a:ln>
            <a:effectLst>
              <a:outerShdw dist="28398" dir="3806097" algn="ctr" rotWithShape="0">
                <a:srgbClr val="243F60">
                  <a:alpha val="50000"/>
                </a:srgb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2200"/>
            </a:p>
          </p:txBody>
        </p:sp>
        <p:sp>
          <p:nvSpPr>
            <p:cNvPr id="11" name="Oval 51"/>
            <p:cNvSpPr>
              <a:spLocks noChangeArrowheads="1"/>
            </p:cNvSpPr>
            <p:nvPr/>
          </p:nvSpPr>
          <p:spPr bwMode="auto">
            <a:xfrm>
              <a:off x="16452" y="8223"/>
              <a:ext cx="3302" cy="2451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B8CCE4"/>
                </a:gs>
              </a:gsLst>
              <a:lin ang="5400000" scaled="1"/>
            </a:gradFill>
            <a:ln w="12700">
              <a:solidFill>
                <a:srgbClr val="95B3D7"/>
              </a:solidFill>
              <a:round/>
              <a:headEnd/>
              <a:tailEnd/>
            </a:ln>
            <a:effectLst>
              <a:outerShdw dist="28398" dir="3806097" algn="ctr" rotWithShape="0">
                <a:srgbClr val="243F60">
                  <a:alpha val="50000"/>
                </a:srgb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2200"/>
            </a:p>
          </p:txBody>
        </p:sp>
        <p:sp>
          <p:nvSpPr>
            <p:cNvPr id="12" name="Oval 56"/>
            <p:cNvSpPr>
              <a:spLocks noChangeArrowheads="1"/>
            </p:cNvSpPr>
            <p:nvPr/>
          </p:nvSpPr>
          <p:spPr bwMode="auto">
            <a:xfrm>
              <a:off x="34232" y="2019"/>
              <a:ext cx="3340" cy="2451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B8CCE4"/>
                </a:gs>
              </a:gsLst>
              <a:lin ang="5400000" scaled="1"/>
            </a:gradFill>
            <a:ln w="12700">
              <a:solidFill>
                <a:srgbClr val="95B3D7"/>
              </a:solidFill>
              <a:round/>
              <a:headEnd/>
              <a:tailEnd/>
            </a:ln>
            <a:effectLst>
              <a:outerShdw dist="28398" dir="3806097" algn="ctr" rotWithShape="0">
                <a:srgbClr val="243F60">
                  <a:alpha val="50000"/>
                </a:srgb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2200"/>
            </a:p>
          </p:txBody>
        </p:sp>
        <p:sp>
          <p:nvSpPr>
            <p:cNvPr id="13" name="Oval 57"/>
            <p:cNvSpPr>
              <a:spLocks noChangeArrowheads="1"/>
            </p:cNvSpPr>
            <p:nvPr/>
          </p:nvSpPr>
          <p:spPr bwMode="auto">
            <a:xfrm>
              <a:off x="34232" y="8242"/>
              <a:ext cx="3340" cy="2451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B8CCE4"/>
                </a:gs>
              </a:gsLst>
              <a:lin ang="5400000" scaled="1"/>
            </a:gradFill>
            <a:ln w="12700">
              <a:solidFill>
                <a:srgbClr val="95B3D7"/>
              </a:solidFill>
              <a:round/>
              <a:headEnd/>
              <a:tailEnd/>
            </a:ln>
            <a:effectLst>
              <a:outerShdw dist="28398" dir="3806097" algn="ctr" rotWithShape="0">
                <a:srgbClr val="243F60">
                  <a:alpha val="50000"/>
                </a:srgb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2000"/>
            </a:p>
          </p:txBody>
        </p:sp>
        <p:sp>
          <p:nvSpPr>
            <p:cNvPr id="14" name="Oval 58"/>
            <p:cNvSpPr>
              <a:spLocks noChangeArrowheads="1"/>
            </p:cNvSpPr>
            <p:nvPr/>
          </p:nvSpPr>
          <p:spPr bwMode="auto">
            <a:xfrm>
              <a:off x="46437" y="730"/>
              <a:ext cx="2851" cy="2451"/>
            </a:xfrm>
            <a:prstGeom prst="ellipse">
              <a:avLst/>
            </a:prstGeom>
            <a:gradFill rotWithShape="0">
              <a:gsLst>
                <a:gs pos="0">
                  <a:srgbClr val="FABF8F"/>
                </a:gs>
                <a:gs pos="50000">
                  <a:srgbClr val="FDE9D9"/>
                </a:gs>
                <a:gs pos="100000">
                  <a:srgbClr val="FABF8F"/>
                </a:gs>
              </a:gsLst>
              <a:lin ang="18900000" scaled="1"/>
            </a:gradFill>
            <a:ln w="12700">
              <a:solidFill>
                <a:srgbClr val="FABF8F"/>
              </a:solidFill>
              <a:round/>
              <a:headEnd/>
              <a:tailEnd/>
            </a:ln>
            <a:effectLst>
              <a:outerShdw dist="28398" dir="3806097" algn="ctr" rotWithShape="0">
                <a:srgbClr val="974706">
                  <a:alpha val="50000"/>
                </a:srgb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2200"/>
            </a:p>
          </p:txBody>
        </p:sp>
        <p:sp>
          <p:nvSpPr>
            <p:cNvPr id="15" name="Oval 59"/>
            <p:cNvSpPr>
              <a:spLocks noChangeArrowheads="1"/>
            </p:cNvSpPr>
            <p:nvPr/>
          </p:nvSpPr>
          <p:spPr bwMode="auto">
            <a:xfrm>
              <a:off x="46450" y="4108"/>
              <a:ext cx="2838" cy="2451"/>
            </a:xfrm>
            <a:prstGeom prst="ellipse">
              <a:avLst/>
            </a:prstGeom>
            <a:gradFill rotWithShape="0">
              <a:gsLst>
                <a:gs pos="0">
                  <a:srgbClr val="FABF8F"/>
                </a:gs>
                <a:gs pos="50000">
                  <a:srgbClr val="FDE9D9"/>
                </a:gs>
                <a:gs pos="100000">
                  <a:srgbClr val="FABF8F"/>
                </a:gs>
              </a:gsLst>
              <a:lin ang="18900000" scaled="1"/>
            </a:gradFill>
            <a:ln w="12700">
              <a:solidFill>
                <a:srgbClr val="FABF8F"/>
              </a:solidFill>
              <a:round/>
              <a:headEnd/>
              <a:tailEnd/>
            </a:ln>
            <a:effectLst>
              <a:outerShdw dist="28398" dir="3806097" algn="ctr" rotWithShape="0">
                <a:srgbClr val="974706">
                  <a:alpha val="50000"/>
                </a:srgb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2200"/>
            </a:p>
          </p:txBody>
        </p:sp>
        <p:sp>
          <p:nvSpPr>
            <p:cNvPr id="16" name="Oval 60"/>
            <p:cNvSpPr>
              <a:spLocks noChangeArrowheads="1"/>
            </p:cNvSpPr>
            <p:nvPr/>
          </p:nvSpPr>
          <p:spPr bwMode="auto">
            <a:xfrm>
              <a:off x="46450" y="8699"/>
              <a:ext cx="2838" cy="2457"/>
            </a:xfrm>
            <a:prstGeom prst="ellipse">
              <a:avLst/>
            </a:prstGeom>
            <a:gradFill rotWithShape="0">
              <a:gsLst>
                <a:gs pos="0">
                  <a:srgbClr val="FABF8F"/>
                </a:gs>
                <a:gs pos="50000">
                  <a:srgbClr val="FDE9D9"/>
                </a:gs>
                <a:gs pos="100000">
                  <a:srgbClr val="FABF8F"/>
                </a:gs>
              </a:gsLst>
              <a:lin ang="18900000" scaled="1"/>
            </a:gradFill>
            <a:ln w="12700">
              <a:solidFill>
                <a:srgbClr val="FABF8F"/>
              </a:solidFill>
              <a:round/>
              <a:headEnd/>
              <a:tailEnd/>
            </a:ln>
            <a:effectLst>
              <a:outerShdw dist="28398" dir="3806097" algn="ctr" rotWithShape="0">
                <a:srgbClr val="974706">
                  <a:alpha val="50000"/>
                </a:srgb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2200"/>
            </a:p>
          </p:txBody>
        </p:sp>
        <p:sp>
          <p:nvSpPr>
            <p:cNvPr id="17" name="Text Box 62"/>
            <p:cNvSpPr txBox="1">
              <a:spLocks noChangeArrowheads="1"/>
            </p:cNvSpPr>
            <p:nvPr/>
          </p:nvSpPr>
          <p:spPr bwMode="auto">
            <a:xfrm>
              <a:off x="2705" y="7988"/>
              <a:ext cx="5143" cy="37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ru-RU" sz="22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S</a:t>
              </a:r>
              <a:r>
                <a:rPr kumimoji="0" lang="en-US" altLang="ru-RU" sz="2200" b="0" i="0" u="none" strike="noStrike" cap="none" normalizeH="0" baseline="-3000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2</a:t>
              </a:r>
              <a:endParaRPr kumimoji="0" lang="en-US" altLang="ru-RU" sz="2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8" name="Text Box 63"/>
            <p:cNvSpPr txBox="1">
              <a:spLocks noChangeArrowheads="1"/>
            </p:cNvSpPr>
            <p:nvPr/>
          </p:nvSpPr>
          <p:spPr bwMode="auto">
            <a:xfrm>
              <a:off x="14833" y="10598"/>
              <a:ext cx="4255" cy="30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ru-RU" sz="22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Y</a:t>
              </a:r>
              <a:r>
                <a:rPr kumimoji="0" lang="en-US" altLang="ru-RU" sz="2200" b="0" i="0" u="none" strike="noStrike" cap="none" normalizeH="0" baseline="-3000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3</a:t>
              </a:r>
              <a:endParaRPr kumimoji="0" lang="en-US" altLang="ru-RU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9" name="Text Box 64"/>
            <p:cNvSpPr txBox="1">
              <a:spLocks noChangeArrowheads="1"/>
            </p:cNvSpPr>
            <p:nvPr/>
          </p:nvSpPr>
          <p:spPr bwMode="auto">
            <a:xfrm>
              <a:off x="48996" y="8985"/>
              <a:ext cx="7525" cy="3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ru-RU" sz="22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A</a:t>
              </a:r>
              <a:r>
                <a:rPr kumimoji="0" lang="en-US" altLang="ru-RU" sz="2200" b="0" i="0" u="none" strike="noStrike" cap="none" normalizeH="0" baseline="-3000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3</a:t>
              </a:r>
              <a:endParaRPr kumimoji="0" lang="en-US" altLang="ru-RU" sz="2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0" name="AutoShape 65"/>
            <p:cNvSpPr>
              <a:spLocks noChangeShapeType="1"/>
            </p:cNvSpPr>
            <p:nvPr/>
          </p:nvSpPr>
          <p:spPr bwMode="auto">
            <a:xfrm>
              <a:off x="8959" y="3225"/>
              <a:ext cx="7481" cy="7"/>
            </a:xfrm>
            <a:prstGeom prst="straightConnector1">
              <a:avLst/>
            </a:prstGeom>
            <a:noFill/>
            <a:ln w="9525">
              <a:solidFill>
                <a:srgbClr val="8064A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2200"/>
            </a:p>
          </p:txBody>
        </p:sp>
        <p:sp>
          <p:nvSpPr>
            <p:cNvPr id="21" name="AutoShape 66"/>
            <p:cNvSpPr>
              <a:spLocks noChangeShapeType="1"/>
            </p:cNvSpPr>
            <p:nvPr/>
          </p:nvSpPr>
          <p:spPr bwMode="auto">
            <a:xfrm>
              <a:off x="8959" y="9448"/>
              <a:ext cx="7493" cy="7"/>
            </a:xfrm>
            <a:prstGeom prst="straightConnector1">
              <a:avLst/>
            </a:prstGeom>
            <a:noFill/>
            <a:ln w="9525">
              <a:solidFill>
                <a:srgbClr val="8064A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2200"/>
            </a:p>
          </p:txBody>
        </p:sp>
        <p:sp>
          <p:nvSpPr>
            <p:cNvPr id="22" name="AutoShape 67"/>
            <p:cNvSpPr>
              <a:spLocks noChangeShapeType="1"/>
            </p:cNvSpPr>
            <p:nvPr/>
          </p:nvSpPr>
          <p:spPr bwMode="auto">
            <a:xfrm>
              <a:off x="19754" y="3225"/>
              <a:ext cx="14478" cy="19"/>
            </a:xfrm>
            <a:prstGeom prst="straightConnector1">
              <a:avLst/>
            </a:prstGeom>
            <a:noFill/>
            <a:ln w="9525">
              <a:solidFill>
                <a:srgbClr val="8DB3E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2200"/>
            </a:p>
          </p:txBody>
        </p:sp>
        <p:sp>
          <p:nvSpPr>
            <p:cNvPr id="23" name="AutoShape 68"/>
            <p:cNvSpPr>
              <a:spLocks noChangeShapeType="1"/>
            </p:cNvSpPr>
            <p:nvPr/>
          </p:nvSpPr>
          <p:spPr bwMode="auto">
            <a:xfrm>
              <a:off x="19754" y="9448"/>
              <a:ext cx="14478" cy="19"/>
            </a:xfrm>
            <a:prstGeom prst="straightConnector1">
              <a:avLst/>
            </a:prstGeom>
            <a:noFill/>
            <a:ln w="9525">
              <a:solidFill>
                <a:srgbClr val="8DB3E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2200"/>
            </a:p>
          </p:txBody>
        </p:sp>
        <p:sp>
          <p:nvSpPr>
            <p:cNvPr id="24" name="AutoShape 73"/>
            <p:cNvSpPr>
              <a:spLocks noChangeShapeType="1"/>
            </p:cNvSpPr>
            <p:nvPr/>
          </p:nvSpPr>
          <p:spPr bwMode="auto">
            <a:xfrm flipV="1">
              <a:off x="19272" y="4108"/>
              <a:ext cx="15449" cy="4477"/>
            </a:xfrm>
            <a:prstGeom prst="straightConnector1">
              <a:avLst/>
            </a:prstGeom>
            <a:noFill/>
            <a:ln w="9525">
              <a:solidFill>
                <a:srgbClr val="8DB3E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2200"/>
            </a:p>
          </p:txBody>
        </p:sp>
        <p:sp>
          <p:nvSpPr>
            <p:cNvPr id="25" name="AutoShape 74"/>
            <p:cNvSpPr>
              <a:spLocks noChangeShapeType="1"/>
            </p:cNvSpPr>
            <p:nvPr/>
          </p:nvSpPr>
          <p:spPr bwMode="auto">
            <a:xfrm>
              <a:off x="19272" y="4089"/>
              <a:ext cx="15449" cy="4515"/>
            </a:xfrm>
            <a:prstGeom prst="straightConnector1">
              <a:avLst/>
            </a:prstGeom>
            <a:noFill/>
            <a:ln w="9525">
              <a:solidFill>
                <a:srgbClr val="8DB3E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2200"/>
            </a:p>
          </p:txBody>
        </p:sp>
        <p:sp>
          <p:nvSpPr>
            <p:cNvPr id="26" name="AutoShape 79"/>
            <p:cNvSpPr>
              <a:spLocks noChangeShapeType="1"/>
            </p:cNvSpPr>
            <p:nvPr/>
          </p:nvSpPr>
          <p:spPr bwMode="auto">
            <a:xfrm flipV="1">
              <a:off x="37572" y="1955"/>
              <a:ext cx="8865" cy="1289"/>
            </a:xfrm>
            <a:prstGeom prst="straightConnector1">
              <a:avLst/>
            </a:prstGeom>
            <a:noFill/>
            <a:ln w="9525">
              <a:solidFill>
                <a:srgbClr val="974706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2200"/>
            </a:p>
          </p:txBody>
        </p:sp>
        <p:sp>
          <p:nvSpPr>
            <p:cNvPr id="27" name="AutoShape 80"/>
            <p:cNvSpPr>
              <a:spLocks noChangeShapeType="1"/>
            </p:cNvSpPr>
            <p:nvPr/>
          </p:nvSpPr>
          <p:spPr bwMode="auto">
            <a:xfrm>
              <a:off x="37572" y="3244"/>
              <a:ext cx="8878" cy="2090"/>
            </a:xfrm>
            <a:prstGeom prst="straightConnector1">
              <a:avLst/>
            </a:prstGeom>
            <a:noFill/>
            <a:ln w="9525">
              <a:solidFill>
                <a:srgbClr val="974706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2200"/>
            </a:p>
          </p:txBody>
        </p:sp>
        <p:sp>
          <p:nvSpPr>
            <p:cNvPr id="28" name="AutoShape 81"/>
            <p:cNvSpPr>
              <a:spLocks noChangeShapeType="1"/>
            </p:cNvSpPr>
            <p:nvPr/>
          </p:nvSpPr>
          <p:spPr bwMode="auto">
            <a:xfrm>
              <a:off x="37572" y="9467"/>
              <a:ext cx="8878" cy="464"/>
            </a:xfrm>
            <a:prstGeom prst="straightConnector1">
              <a:avLst/>
            </a:prstGeom>
            <a:noFill/>
            <a:ln w="9525">
              <a:solidFill>
                <a:srgbClr val="974706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2200"/>
            </a:p>
          </p:txBody>
        </p:sp>
        <p:sp>
          <p:nvSpPr>
            <p:cNvPr id="29" name="Text Box 83"/>
            <p:cNvSpPr txBox="1">
              <a:spLocks noChangeArrowheads="1"/>
            </p:cNvSpPr>
            <p:nvPr/>
          </p:nvSpPr>
          <p:spPr bwMode="auto">
            <a:xfrm>
              <a:off x="49091" y="4076"/>
              <a:ext cx="4191" cy="38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ru-RU" sz="22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A</a:t>
              </a:r>
              <a:r>
                <a:rPr kumimoji="0" lang="en-US" altLang="ru-RU" sz="2200" b="0" i="0" u="none" strike="noStrike" cap="none" normalizeH="0" baseline="-3000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2</a:t>
              </a:r>
              <a:endParaRPr kumimoji="0" lang="en-US" altLang="ru-RU" sz="2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altLang="ru-RU" sz="2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0" name="Text Box 84"/>
            <p:cNvSpPr txBox="1">
              <a:spLocks noChangeArrowheads="1"/>
            </p:cNvSpPr>
            <p:nvPr/>
          </p:nvSpPr>
          <p:spPr bwMode="auto">
            <a:xfrm>
              <a:off x="49091" y="730"/>
              <a:ext cx="5049" cy="33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ru-RU" sz="22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A</a:t>
              </a:r>
              <a:r>
                <a:rPr kumimoji="0" lang="en-US" altLang="ru-RU" sz="2200" b="0" i="0" u="none" strike="noStrike" cap="none" normalizeH="0" baseline="-3000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1</a:t>
              </a:r>
              <a:endParaRPr kumimoji="0" lang="en-US" altLang="ru-RU" sz="2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1" name="Text Box 85"/>
            <p:cNvSpPr txBox="1">
              <a:spLocks noChangeArrowheads="1"/>
            </p:cNvSpPr>
            <p:nvPr/>
          </p:nvSpPr>
          <p:spPr bwMode="auto">
            <a:xfrm>
              <a:off x="2705" y="1924"/>
              <a:ext cx="3905" cy="28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ru-RU" sz="22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S</a:t>
              </a:r>
              <a:r>
                <a:rPr kumimoji="0" lang="en-US" altLang="ru-RU" sz="2200" b="0" i="0" u="none" strike="noStrike" cap="none" normalizeH="0" baseline="-3000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1</a:t>
              </a:r>
              <a:endParaRPr kumimoji="0" lang="en-US" altLang="ru-RU" sz="2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altLang="ru-RU" sz="2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2" name="Text Box 86"/>
            <p:cNvSpPr txBox="1">
              <a:spLocks noChangeArrowheads="1"/>
            </p:cNvSpPr>
            <p:nvPr/>
          </p:nvSpPr>
          <p:spPr bwMode="auto">
            <a:xfrm>
              <a:off x="14516" y="0"/>
              <a:ext cx="4572" cy="31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ru-RU" sz="22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Y</a:t>
              </a:r>
              <a:r>
                <a:rPr kumimoji="0" lang="en-US" altLang="ru-RU" sz="2200" b="0" i="0" u="none" strike="noStrike" cap="none" normalizeH="0" baseline="-3000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1</a:t>
              </a:r>
              <a:endParaRPr kumimoji="0" lang="en-US" altLang="ru-RU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altLang="ru-RU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3" name="Text Box 87"/>
            <p:cNvSpPr txBox="1">
              <a:spLocks noChangeArrowheads="1"/>
            </p:cNvSpPr>
            <p:nvPr/>
          </p:nvSpPr>
          <p:spPr bwMode="auto">
            <a:xfrm>
              <a:off x="36614" y="0"/>
              <a:ext cx="4381" cy="31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ru-RU" sz="22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Y</a:t>
              </a:r>
              <a:r>
                <a:rPr kumimoji="0" lang="en-US" altLang="ru-RU" sz="2200" b="0" i="0" u="none" strike="noStrike" cap="none" normalizeH="0" baseline="-3000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2</a:t>
              </a:r>
              <a:endParaRPr kumimoji="0" lang="en-US" altLang="ru-RU" sz="2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altLang="ru-RU" sz="2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4" name="Text Box 88"/>
            <p:cNvSpPr txBox="1">
              <a:spLocks noChangeArrowheads="1"/>
            </p:cNvSpPr>
            <p:nvPr/>
          </p:nvSpPr>
          <p:spPr bwMode="auto">
            <a:xfrm>
              <a:off x="36614" y="10407"/>
              <a:ext cx="4381" cy="31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ru-RU" sz="22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Y</a:t>
              </a:r>
              <a:r>
                <a:rPr kumimoji="0" lang="en-US" altLang="ru-RU" sz="2200" b="0" i="0" u="none" strike="noStrike" cap="none" normalizeH="0" baseline="-3000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4</a:t>
              </a:r>
              <a:endParaRPr kumimoji="0" lang="en-US" altLang="ru-RU" sz="2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5" name="Text Box 89"/>
            <p:cNvSpPr txBox="1">
              <a:spLocks noChangeArrowheads="1"/>
            </p:cNvSpPr>
            <p:nvPr/>
          </p:nvSpPr>
          <p:spPr bwMode="auto">
            <a:xfrm>
              <a:off x="10420" y="730"/>
              <a:ext cx="4413" cy="24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ru-RU" sz="2200" b="0" i="0" u="none" strike="noStrike" cap="none" normalizeH="0" baseline="0">
                  <a:ln>
                    <a:noFill/>
                  </a:ln>
                  <a:solidFill>
                    <a:srgbClr val="7F7F7F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130</a:t>
              </a:r>
              <a:endParaRPr kumimoji="0" lang="en-US" altLang="ru-RU" sz="2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6" name="Text Box 90"/>
            <p:cNvSpPr txBox="1">
              <a:spLocks noChangeArrowheads="1"/>
            </p:cNvSpPr>
            <p:nvPr/>
          </p:nvSpPr>
          <p:spPr bwMode="auto">
            <a:xfrm>
              <a:off x="10420" y="6940"/>
              <a:ext cx="4413" cy="28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ru-RU" sz="2200" b="0" i="0" u="none" strike="noStrike" cap="none" normalizeH="0" baseline="0">
                  <a:ln>
                    <a:noFill/>
                  </a:ln>
                  <a:solidFill>
                    <a:srgbClr val="7F7F7F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120</a:t>
              </a:r>
              <a:endParaRPr kumimoji="0" lang="en-US" altLang="ru-RU" sz="2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7" name="Text Box 91"/>
            <p:cNvSpPr txBox="1">
              <a:spLocks noChangeArrowheads="1"/>
            </p:cNvSpPr>
            <p:nvPr/>
          </p:nvSpPr>
          <p:spPr bwMode="auto">
            <a:xfrm>
              <a:off x="24231" y="730"/>
              <a:ext cx="5188" cy="25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ru-RU" sz="2200" b="0" i="0" u="none" strike="noStrike" cap="none" normalizeH="0" baseline="0">
                  <a:ln>
                    <a:noFill/>
                  </a:ln>
                  <a:solidFill>
                    <a:srgbClr val="7F7F7F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120</a:t>
              </a:r>
              <a:endParaRPr kumimoji="0" lang="en-US" altLang="ru-RU" sz="2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8" name="Text Box 92"/>
            <p:cNvSpPr txBox="1">
              <a:spLocks noChangeArrowheads="1"/>
            </p:cNvSpPr>
            <p:nvPr/>
          </p:nvSpPr>
          <p:spPr bwMode="auto">
            <a:xfrm>
              <a:off x="24041" y="9271"/>
              <a:ext cx="4667" cy="3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ru-RU" sz="2200" b="0" i="0" u="none" strike="noStrike" cap="none" normalizeH="0" baseline="0">
                  <a:ln>
                    <a:noFill/>
                  </a:ln>
                  <a:solidFill>
                    <a:srgbClr val="7F7F7F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120</a:t>
              </a:r>
              <a:endParaRPr kumimoji="0" lang="en-US" altLang="ru-RU" sz="2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9" name="Text Box 93"/>
            <p:cNvSpPr txBox="1">
              <a:spLocks noChangeArrowheads="1"/>
            </p:cNvSpPr>
            <p:nvPr/>
          </p:nvSpPr>
          <p:spPr bwMode="auto">
            <a:xfrm>
              <a:off x="18611" y="4267"/>
              <a:ext cx="4585" cy="24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ru-RU" sz="2200" b="0" i="0" u="none" strike="noStrike" cap="none" normalizeH="0" baseline="0">
                  <a:ln>
                    <a:noFill/>
                  </a:ln>
                  <a:solidFill>
                    <a:srgbClr val="7F7F7F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130</a:t>
              </a:r>
              <a:endParaRPr kumimoji="0" lang="en-US" altLang="ru-RU" sz="2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0" name="Text Box 94"/>
            <p:cNvSpPr txBox="1">
              <a:spLocks noChangeArrowheads="1"/>
            </p:cNvSpPr>
            <p:nvPr/>
          </p:nvSpPr>
          <p:spPr bwMode="auto">
            <a:xfrm>
              <a:off x="31292" y="4229"/>
              <a:ext cx="4166" cy="27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ru-RU" sz="2200" b="0" i="0" u="none" strike="noStrike" cap="none" normalizeH="0" baseline="0">
                  <a:ln>
                    <a:noFill/>
                  </a:ln>
                  <a:solidFill>
                    <a:srgbClr val="7F7F7F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150</a:t>
              </a:r>
              <a:endParaRPr kumimoji="0" lang="en-US" altLang="ru-RU" sz="2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1" name="Text Box 95"/>
            <p:cNvSpPr txBox="1">
              <a:spLocks noChangeArrowheads="1"/>
            </p:cNvSpPr>
            <p:nvPr/>
          </p:nvSpPr>
          <p:spPr bwMode="auto">
            <a:xfrm>
              <a:off x="40233" y="254"/>
              <a:ext cx="4191" cy="24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ru-RU" sz="2200" b="0" i="0" u="none" strike="noStrike" cap="none" normalizeH="0" baseline="0">
                  <a:ln>
                    <a:noFill/>
                  </a:ln>
                  <a:solidFill>
                    <a:srgbClr val="7F7F7F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130</a:t>
              </a:r>
              <a:endParaRPr kumimoji="0" lang="en-US" altLang="ru-RU" sz="2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altLang="ru-RU" sz="2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2" name="Text Box 96"/>
            <p:cNvSpPr txBox="1">
              <a:spLocks noChangeArrowheads="1"/>
            </p:cNvSpPr>
            <p:nvPr/>
          </p:nvSpPr>
          <p:spPr bwMode="auto">
            <a:xfrm>
              <a:off x="40233" y="4470"/>
              <a:ext cx="4191" cy="24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ru-RU" sz="2200" b="0" i="0" u="none" strike="noStrike" cap="none" normalizeH="0" baseline="0">
                  <a:ln>
                    <a:noFill/>
                  </a:ln>
                  <a:solidFill>
                    <a:srgbClr val="7F7F7F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120</a:t>
              </a:r>
              <a:endParaRPr kumimoji="0" lang="en-US" altLang="ru-RU" sz="2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3" name="Text Box 97"/>
            <p:cNvSpPr txBox="1">
              <a:spLocks noChangeArrowheads="1"/>
            </p:cNvSpPr>
            <p:nvPr/>
          </p:nvSpPr>
          <p:spPr bwMode="auto">
            <a:xfrm>
              <a:off x="40233" y="9461"/>
              <a:ext cx="4191" cy="3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ru-RU" sz="2200" b="0" i="0" u="none" strike="noStrike" cap="none" normalizeH="0" baseline="0">
                  <a:ln>
                    <a:noFill/>
                  </a:ln>
                  <a:solidFill>
                    <a:srgbClr val="7F7F7F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140</a:t>
              </a:r>
              <a:endParaRPr kumimoji="0" lang="en-US" altLang="ru-RU" sz="2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4" name="Text Box 98"/>
            <p:cNvSpPr txBox="1">
              <a:spLocks noChangeArrowheads="1"/>
            </p:cNvSpPr>
            <p:nvPr/>
          </p:nvSpPr>
          <p:spPr bwMode="auto">
            <a:xfrm>
              <a:off x="5854" y="2114"/>
              <a:ext cx="4471" cy="22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ru-RU" altLang="ru-RU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150</a:t>
              </a:r>
              <a:endParaRPr kumimoji="0" lang="ru-RU" altLang="ru-RU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5" name="Text Box 99"/>
            <p:cNvSpPr txBox="1">
              <a:spLocks noChangeArrowheads="1"/>
            </p:cNvSpPr>
            <p:nvPr/>
          </p:nvSpPr>
          <p:spPr bwMode="auto">
            <a:xfrm>
              <a:off x="5854" y="8220"/>
              <a:ext cx="3804" cy="31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ru-RU" altLang="ru-RU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150</a:t>
              </a:r>
              <a:endParaRPr kumimoji="0" lang="ru-RU" altLang="ru-RU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6" name="Text Box 100"/>
            <p:cNvSpPr txBox="1">
              <a:spLocks noChangeArrowheads="1"/>
            </p:cNvSpPr>
            <p:nvPr/>
          </p:nvSpPr>
          <p:spPr bwMode="auto">
            <a:xfrm>
              <a:off x="16897" y="2114"/>
              <a:ext cx="3905" cy="26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ru-RU" altLang="ru-RU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70</a:t>
              </a:r>
              <a:endParaRPr kumimoji="0" lang="ru-RU" altLang="ru-RU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7" name="Text Box 101"/>
            <p:cNvSpPr txBox="1">
              <a:spLocks noChangeArrowheads="1"/>
            </p:cNvSpPr>
            <p:nvPr/>
          </p:nvSpPr>
          <p:spPr bwMode="auto">
            <a:xfrm>
              <a:off x="16833" y="8369"/>
              <a:ext cx="3969" cy="32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ru-RU" altLang="ru-RU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60</a:t>
              </a:r>
              <a:endParaRPr kumimoji="0" lang="ru-RU" altLang="ru-RU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8" name="Text Box 102"/>
            <p:cNvSpPr txBox="1">
              <a:spLocks noChangeArrowheads="1"/>
            </p:cNvSpPr>
            <p:nvPr/>
          </p:nvSpPr>
          <p:spPr bwMode="auto">
            <a:xfrm>
              <a:off x="34721" y="2019"/>
              <a:ext cx="3232" cy="27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ru-RU" altLang="ru-RU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90</a:t>
              </a:r>
              <a:endParaRPr kumimoji="0" lang="ru-RU" altLang="ru-RU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9" name="Text Box 103"/>
            <p:cNvSpPr txBox="1">
              <a:spLocks noChangeArrowheads="1"/>
            </p:cNvSpPr>
            <p:nvPr/>
          </p:nvSpPr>
          <p:spPr bwMode="auto">
            <a:xfrm>
              <a:off x="34613" y="8274"/>
              <a:ext cx="3340" cy="36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ru-RU" altLang="ru-RU" sz="22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80</a:t>
              </a:r>
              <a:endParaRPr kumimoji="0" lang="ru-RU" altLang="ru-RU" sz="2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0" name="Text Box 104"/>
            <p:cNvSpPr txBox="1">
              <a:spLocks noChangeArrowheads="1"/>
            </p:cNvSpPr>
            <p:nvPr/>
          </p:nvSpPr>
          <p:spPr bwMode="auto">
            <a:xfrm>
              <a:off x="46024" y="813"/>
              <a:ext cx="3988" cy="33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ru-RU" altLang="ru-RU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150</a:t>
              </a:r>
              <a:endParaRPr kumimoji="0" lang="ru-RU" altLang="ru-RU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1" name="Text Box 105"/>
            <p:cNvSpPr txBox="1">
              <a:spLocks noChangeArrowheads="1"/>
            </p:cNvSpPr>
            <p:nvPr/>
          </p:nvSpPr>
          <p:spPr bwMode="auto">
            <a:xfrm>
              <a:off x="46024" y="8947"/>
              <a:ext cx="3988" cy="34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ru-RU" altLang="ru-RU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150</a:t>
              </a:r>
              <a:endParaRPr kumimoji="0" lang="ru-RU" altLang="ru-RU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2" name="Text Box 106"/>
            <p:cNvSpPr txBox="1">
              <a:spLocks noChangeArrowheads="1"/>
            </p:cNvSpPr>
            <p:nvPr/>
          </p:nvSpPr>
          <p:spPr bwMode="auto">
            <a:xfrm>
              <a:off x="46024" y="4170"/>
              <a:ext cx="3988" cy="28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ru-RU" altLang="ru-RU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150</a:t>
              </a:r>
              <a:endParaRPr kumimoji="0" lang="ru-RU" altLang="ru-RU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sp>
        <p:nvSpPr>
          <p:cNvPr id="53" name="Выноска 1 52"/>
          <p:cNvSpPr/>
          <p:nvPr/>
        </p:nvSpPr>
        <p:spPr>
          <a:xfrm>
            <a:off x="3226397" y="908720"/>
            <a:ext cx="634827" cy="597100"/>
          </a:xfrm>
          <a:prstGeom prst="borderCallout1">
            <a:avLst>
              <a:gd name="adj1" fmla="val 49378"/>
              <a:gd name="adj2" fmla="val -651"/>
              <a:gd name="adj3" fmla="val 100249"/>
              <a:gd name="adj4" fmla="val -38333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4" name="Text Box 100"/>
          <p:cNvSpPr txBox="1">
            <a:spLocks noChangeArrowheads="1"/>
          </p:cNvSpPr>
          <p:nvPr/>
        </p:nvSpPr>
        <p:spPr bwMode="auto">
          <a:xfrm>
            <a:off x="3292175" y="1004506"/>
            <a:ext cx="631753" cy="4654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ru-RU" sz="2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8</a:t>
            </a:r>
            <a:r>
              <a:rPr kumimoji="0" lang="ru-RU" altLang="ru-RU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0</a:t>
            </a:r>
            <a:endParaRPr kumimoji="0" lang="ru-RU" altLang="ru-RU" sz="2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656565" y="503675"/>
            <a:ext cx="36904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Пример небольшой СПД:</a:t>
            </a:r>
          </a:p>
        </p:txBody>
      </p:sp>
      <p:graphicFrame>
        <p:nvGraphicFramePr>
          <p:cNvPr id="56" name="Таблица 5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7868200"/>
              </p:ext>
            </p:extLst>
          </p:nvPr>
        </p:nvGraphicFramePr>
        <p:xfrm>
          <a:off x="277647" y="3609020"/>
          <a:ext cx="8569828" cy="107679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674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0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581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8254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8254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36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0170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203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23352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</a:rPr>
                        <a:t> 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 grid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Поток в сети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</a:rPr>
                        <a:t>Матрица сожалений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6171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x(Y</a:t>
                      </a:r>
                      <a:r>
                        <a:rPr lang="en-US" sz="1400" baseline="-25000" dirty="0">
                          <a:effectLst/>
                        </a:rPr>
                        <a:t>i1</a:t>
                      </a:r>
                      <a:r>
                        <a:rPr lang="en-US" sz="1400" dirty="0">
                          <a:effectLst/>
                        </a:rPr>
                        <a:t>, A</a:t>
                      </a:r>
                      <a:r>
                        <a:rPr lang="en-US" sz="1400" baseline="-25000" dirty="0">
                          <a:effectLst/>
                        </a:rPr>
                        <a:t>1</a:t>
                      </a:r>
                      <a:r>
                        <a:rPr lang="en-US" sz="1400" dirty="0">
                          <a:effectLst/>
                        </a:rPr>
                        <a:t>)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x(Y</a:t>
                      </a:r>
                      <a:r>
                        <a:rPr lang="en-US" sz="1400" baseline="-25000" dirty="0">
                          <a:effectLst/>
                        </a:rPr>
                        <a:t>i2</a:t>
                      </a:r>
                      <a:r>
                        <a:rPr lang="en-US" sz="1400" dirty="0">
                          <a:effectLst/>
                        </a:rPr>
                        <a:t>, A</a:t>
                      </a:r>
                      <a:r>
                        <a:rPr lang="en-US" sz="1400" baseline="-25000" dirty="0">
                          <a:effectLst/>
                        </a:rPr>
                        <a:t>2</a:t>
                      </a:r>
                      <a:r>
                        <a:rPr lang="en-US" sz="1400" dirty="0">
                          <a:effectLst/>
                        </a:rPr>
                        <a:t>)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x(Y</a:t>
                      </a:r>
                      <a:r>
                        <a:rPr lang="en-US" sz="1400" baseline="-25000" dirty="0">
                          <a:effectLst/>
                        </a:rPr>
                        <a:t>i3</a:t>
                      </a:r>
                      <a:r>
                        <a:rPr lang="en-US" sz="1400" dirty="0">
                          <a:effectLst/>
                        </a:rPr>
                        <a:t>, A</a:t>
                      </a:r>
                      <a:r>
                        <a:rPr lang="en-US" sz="1400" baseline="-25000" dirty="0">
                          <a:effectLst/>
                        </a:rPr>
                        <a:t>3</a:t>
                      </a:r>
                      <a:r>
                        <a:rPr lang="en-US" sz="1400" dirty="0">
                          <a:effectLst/>
                        </a:rPr>
                        <a:t>)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</a:rPr>
                        <a:t>Неуд. </a:t>
                      </a:r>
                      <a:r>
                        <a:rPr lang="en-US" sz="1400" dirty="0">
                          <a:effectLst/>
                        </a:rPr>
                        <a:t>A</a:t>
                      </a:r>
                      <a:r>
                        <a:rPr lang="en-US" sz="1400" baseline="-25000" dirty="0">
                          <a:effectLst/>
                        </a:rPr>
                        <a:t>1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</a:rPr>
                        <a:t>Неуд. </a:t>
                      </a:r>
                      <a:r>
                        <a:rPr lang="en-US" sz="1400" dirty="0">
                          <a:effectLst/>
                        </a:rPr>
                        <a:t>A</a:t>
                      </a:r>
                      <a:r>
                        <a:rPr lang="ru-RU" sz="1400" baseline="-25000" dirty="0">
                          <a:effectLst/>
                        </a:rPr>
                        <a:t>2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</a:rPr>
                        <a:t>Неуд. </a:t>
                      </a:r>
                      <a:r>
                        <a:rPr lang="en-US" sz="1400" dirty="0">
                          <a:effectLst/>
                        </a:rPr>
                        <a:t>A</a:t>
                      </a:r>
                      <a:r>
                        <a:rPr lang="ru-RU" sz="1400" baseline="-25000" dirty="0">
                          <a:effectLst/>
                        </a:rPr>
                        <a:t>3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Max </a:t>
                      </a:r>
                      <a:r>
                        <a:rPr lang="ru-RU" sz="1400" dirty="0">
                          <a:effectLst/>
                        </a:rPr>
                        <a:t>неуд.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6171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Max A</a:t>
                      </a:r>
                      <a:r>
                        <a:rPr lang="ru-RU" sz="1400" baseline="-25000">
                          <a:effectLst/>
                        </a:rPr>
                        <a:t>1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70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10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50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</a:rPr>
                        <a:t>-10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400" b="1" dirty="0">
                          <a:effectLst/>
                          <a:latin typeface="+mn-lt"/>
                          <a:ea typeface="+mn-ea"/>
                        </a:rPr>
                        <a:t>60</a:t>
                      </a:r>
                      <a:endParaRPr lang="ru-RU" sz="14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</a:rPr>
                        <a:t>40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</a:rPr>
                        <a:t>60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6171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Max A</a:t>
                      </a:r>
                      <a:r>
                        <a:rPr lang="ru-RU" sz="1400" baseline="-25000">
                          <a:effectLst/>
                        </a:rPr>
                        <a:t>2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400" b="1">
                          <a:effectLst/>
                        </a:rPr>
                        <a:t>40</a:t>
                      </a:r>
                      <a:endParaRPr lang="ru-RU" sz="1400" b="1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400" b="1">
                          <a:effectLst/>
                        </a:rPr>
                        <a:t>40</a:t>
                      </a:r>
                      <a:endParaRPr lang="ru-RU" sz="1400" b="1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400" b="1" dirty="0">
                          <a:effectLst/>
                        </a:rPr>
                        <a:t>50</a:t>
                      </a:r>
                      <a:endParaRPr lang="ru-RU" sz="14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</a:rPr>
                        <a:t>20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  <a:latin typeface="+mn-lt"/>
                          <a:ea typeface="+mn-ea"/>
                        </a:rPr>
                        <a:t>30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400" b="1" dirty="0">
                          <a:effectLst/>
                        </a:rPr>
                        <a:t>40</a:t>
                      </a:r>
                      <a:endParaRPr lang="ru-RU" sz="14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400" b="1" dirty="0">
                          <a:effectLst/>
                        </a:rPr>
                        <a:t>40</a:t>
                      </a:r>
                      <a:endParaRPr lang="ru-RU" sz="14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6171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Max A</a:t>
                      </a:r>
                      <a:r>
                        <a:rPr lang="ru-RU" sz="1400" baseline="-25000" dirty="0">
                          <a:effectLst/>
                        </a:rPr>
                        <a:t>3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40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10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80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</a:rPr>
                        <a:t>20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400" b="1" dirty="0">
                          <a:effectLst/>
                          <a:latin typeface="+mn-lt"/>
                          <a:ea typeface="Calibri" panose="020F0502020204030204" pitchFamily="34" charset="0"/>
                        </a:rPr>
                        <a:t>60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  <a:latin typeface="+mn-lt"/>
                          <a:ea typeface="+mn-ea"/>
                        </a:rPr>
                        <a:t>10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</a:rPr>
                        <a:t>60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57" name="Таблица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9119939"/>
              </p:ext>
            </p:extLst>
          </p:nvPr>
        </p:nvGraphicFramePr>
        <p:xfrm>
          <a:off x="276367" y="5206807"/>
          <a:ext cx="8571108" cy="10668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675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04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5828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8270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8270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3700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0185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2049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08195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  <a:latin typeface="+mn-lt"/>
                        </a:rPr>
                        <a:t> </a:t>
                      </a: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 grid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  <a:latin typeface="+mn-lt"/>
                        </a:rPr>
                        <a:t>Поток в сети</a:t>
                      </a:r>
                      <a:endParaRPr lang="ru-RU" sz="1400">
                        <a:effectLst/>
                        <a:latin typeface="+mn-lt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  <a:latin typeface="+mn-lt"/>
                        </a:rPr>
                        <a:t>Матрица сожалений</a:t>
                      </a:r>
                      <a:endParaRPr lang="ru-RU" sz="1400">
                        <a:effectLst/>
                        <a:latin typeface="+mn-lt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+mn-lt"/>
                        </a:rPr>
                        <a:t> </a:t>
                      </a:r>
                      <a:endParaRPr lang="ru-RU" sz="1400">
                        <a:effectLst/>
                        <a:latin typeface="+mn-lt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218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+mn-lt"/>
                        </a:rPr>
                        <a:t> </a:t>
                      </a:r>
                      <a:endParaRPr lang="ru-RU" sz="1400">
                        <a:effectLst/>
                        <a:latin typeface="+mn-lt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</a:rPr>
                        <a:t>x(Y</a:t>
                      </a:r>
                      <a:r>
                        <a:rPr lang="en-US" sz="1400" baseline="-25000" dirty="0">
                          <a:effectLst/>
                          <a:latin typeface="+mn-lt"/>
                        </a:rPr>
                        <a:t>i1</a:t>
                      </a:r>
                      <a:r>
                        <a:rPr lang="en-US" sz="1400" dirty="0">
                          <a:effectLst/>
                          <a:latin typeface="+mn-lt"/>
                        </a:rPr>
                        <a:t>, A</a:t>
                      </a:r>
                      <a:r>
                        <a:rPr lang="en-US" sz="1400" baseline="-25000" dirty="0">
                          <a:effectLst/>
                          <a:latin typeface="+mn-lt"/>
                        </a:rPr>
                        <a:t>1</a:t>
                      </a:r>
                      <a:r>
                        <a:rPr lang="en-US" sz="1400" dirty="0">
                          <a:effectLst/>
                          <a:latin typeface="+mn-lt"/>
                        </a:rPr>
                        <a:t>)</a:t>
                      </a: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</a:rPr>
                        <a:t>x(Y</a:t>
                      </a:r>
                      <a:r>
                        <a:rPr lang="en-US" sz="1400" baseline="-25000" dirty="0">
                          <a:effectLst/>
                          <a:latin typeface="+mn-lt"/>
                        </a:rPr>
                        <a:t>i2</a:t>
                      </a:r>
                      <a:r>
                        <a:rPr lang="en-US" sz="1400" dirty="0">
                          <a:effectLst/>
                          <a:latin typeface="+mn-lt"/>
                        </a:rPr>
                        <a:t>, A</a:t>
                      </a:r>
                      <a:r>
                        <a:rPr lang="en-US" sz="1400" baseline="-25000" dirty="0">
                          <a:effectLst/>
                          <a:latin typeface="+mn-lt"/>
                        </a:rPr>
                        <a:t>2</a:t>
                      </a:r>
                      <a:r>
                        <a:rPr lang="en-US" sz="1400" dirty="0">
                          <a:effectLst/>
                          <a:latin typeface="+mn-lt"/>
                        </a:rPr>
                        <a:t>)</a:t>
                      </a: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</a:rPr>
                        <a:t>x(Y</a:t>
                      </a:r>
                      <a:r>
                        <a:rPr lang="en-US" sz="1400" baseline="-25000" dirty="0">
                          <a:effectLst/>
                          <a:latin typeface="+mn-lt"/>
                        </a:rPr>
                        <a:t>i3</a:t>
                      </a:r>
                      <a:r>
                        <a:rPr lang="en-US" sz="1400" dirty="0">
                          <a:effectLst/>
                          <a:latin typeface="+mn-lt"/>
                        </a:rPr>
                        <a:t>, A</a:t>
                      </a:r>
                      <a:r>
                        <a:rPr lang="en-US" sz="1400" baseline="-25000" dirty="0">
                          <a:effectLst/>
                          <a:latin typeface="+mn-lt"/>
                        </a:rPr>
                        <a:t>3</a:t>
                      </a:r>
                      <a:r>
                        <a:rPr lang="en-US" sz="1400" dirty="0">
                          <a:effectLst/>
                          <a:latin typeface="+mn-lt"/>
                        </a:rPr>
                        <a:t>)</a:t>
                      </a: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  <a:latin typeface="+mn-lt"/>
                        </a:rPr>
                        <a:t>Неуд. </a:t>
                      </a:r>
                      <a:r>
                        <a:rPr lang="en-US" sz="1400" dirty="0">
                          <a:effectLst/>
                          <a:latin typeface="+mn-lt"/>
                        </a:rPr>
                        <a:t>A</a:t>
                      </a:r>
                      <a:r>
                        <a:rPr lang="en-US" sz="1400" baseline="-25000" dirty="0">
                          <a:effectLst/>
                          <a:latin typeface="+mn-lt"/>
                        </a:rPr>
                        <a:t>1</a:t>
                      </a: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  <a:latin typeface="+mn-lt"/>
                        </a:rPr>
                        <a:t>Неуд. </a:t>
                      </a:r>
                      <a:r>
                        <a:rPr lang="en-US" sz="1400" dirty="0">
                          <a:effectLst/>
                          <a:latin typeface="+mn-lt"/>
                        </a:rPr>
                        <a:t>A</a:t>
                      </a:r>
                      <a:r>
                        <a:rPr lang="ru-RU" sz="1400" baseline="-25000" dirty="0">
                          <a:effectLst/>
                          <a:latin typeface="+mn-lt"/>
                        </a:rPr>
                        <a:t>2</a:t>
                      </a: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  <a:latin typeface="+mn-lt"/>
                        </a:rPr>
                        <a:t>Неуд. </a:t>
                      </a:r>
                      <a:r>
                        <a:rPr lang="en-US" sz="1400" dirty="0">
                          <a:effectLst/>
                          <a:latin typeface="+mn-lt"/>
                        </a:rPr>
                        <a:t>A</a:t>
                      </a:r>
                      <a:r>
                        <a:rPr lang="ru-RU" sz="1400" baseline="-25000" dirty="0">
                          <a:effectLst/>
                          <a:latin typeface="+mn-lt"/>
                        </a:rPr>
                        <a:t>3</a:t>
                      </a: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</a:rPr>
                        <a:t>Max </a:t>
                      </a:r>
                      <a:r>
                        <a:rPr lang="ru-RU" sz="1400" dirty="0">
                          <a:effectLst/>
                          <a:latin typeface="+mn-lt"/>
                        </a:rPr>
                        <a:t>неуд.</a:t>
                      </a: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218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+mn-lt"/>
                        </a:rPr>
                        <a:t>Max A</a:t>
                      </a:r>
                      <a:r>
                        <a:rPr lang="ru-RU" sz="1400" baseline="-25000">
                          <a:effectLst/>
                          <a:latin typeface="+mn-lt"/>
                        </a:rPr>
                        <a:t>1</a:t>
                      </a:r>
                      <a:endParaRPr lang="ru-RU" sz="1400">
                        <a:effectLst/>
                        <a:latin typeface="+mn-lt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  <a:latin typeface="+mn-lt"/>
                        </a:rPr>
                        <a:t>80</a:t>
                      </a:r>
                      <a:endParaRPr lang="ru-RU" sz="1400">
                        <a:effectLst/>
                        <a:latin typeface="+mn-lt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  <a:latin typeface="+mn-lt"/>
                        </a:rPr>
                        <a:t>10</a:t>
                      </a:r>
                      <a:endParaRPr lang="ru-RU" sz="1400">
                        <a:effectLst/>
                        <a:latin typeface="+mn-lt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  <a:latin typeface="+mn-lt"/>
                        </a:rPr>
                        <a:t>50</a:t>
                      </a:r>
                      <a:endParaRPr lang="ru-RU" sz="1400">
                        <a:effectLst/>
                        <a:latin typeface="+mn-lt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  <a:latin typeface="+mn-lt"/>
                        </a:rPr>
                        <a:t>-20</a:t>
                      </a: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400" b="1" dirty="0">
                          <a:effectLst/>
                          <a:latin typeface="+mn-lt"/>
                        </a:rPr>
                        <a:t>60</a:t>
                      </a:r>
                      <a:endParaRPr lang="ru-RU" sz="1400" b="1" dirty="0">
                        <a:effectLst/>
                        <a:latin typeface="+mn-lt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  <a:latin typeface="+mn-lt"/>
                        </a:rPr>
                        <a:t>40</a:t>
                      </a: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  <a:latin typeface="+mn-lt"/>
                          <a:ea typeface="Calibri" panose="020F0502020204030204" pitchFamily="34" charset="0"/>
                        </a:rPr>
                        <a:t>60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218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+mn-lt"/>
                        </a:rPr>
                        <a:t>Max A</a:t>
                      </a:r>
                      <a:r>
                        <a:rPr lang="ru-RU" sz="1400" baseline="-25000">
                          <a:effectLst/>
                          <a:latin typeface="+mn-lt"/>
                        </a:rPr>
                        <a:t>2</a:t>
                      </a:r>
                      <a:endParaRPr lang="ru-RU" sz="1400">
                        <a:effectLst/>
                        <a:latin typeface="+mn-lt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400" b="1" dirty="0">
                          <a:effectLst/>
                          <a:latin typeface="+mn-lt"/>
                        </a:rPr>
                        <a:t>40</a:t>
                      </a:r>
                      <a:endParaRPr lang="ru-RU" sz="1400" b="1" dirty="0">
                        <a:effectLst/>
                        <a:latin typeface="+mn-lt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400" b="1" dirty="0">
                          <a:effectLst/>
                          <a:latin typeface="+mn-lt"/>
                        </a:rPr>
                        <a:t>50</a:t>
                      </a:r>
                      <a:endParaRPr lang="ru-RU" sz="1400" b="1" dirty="0">
                        <a:effectLst/>
                        <a:latin typeface="+mn-lt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400" b="1" dirty="0">
                          <a:effectLst/>
                          <a:latin typeface="+mn-lt"/>
                        </a:rPr>
                        <a:t>50</a:t>
                      </a:r>
                      <a:endParaRPr lang="ru-RU" sz="1400" b="1" dirty="0">
                        <a:effectLst/>
                        <a:latin typeface="+mn-lt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  <a:latin typeface="+mn-lt"/>
                        </a:rPr>
                        <a:t>20</a:t>
                      </a: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  <a:latin typeface="+mn-lt"/>
                        </a:rPr>
                        <a:t>20</a:t>
                      </a: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400" b="1" dirty="0">
                          <a:effectLst/>
                          <a:latin typeface="+mn-lt"/>
                        </a:rPr>
                        <a:t>40</a:t>
                      </a:r>
                      <a:endParaRPr lang="ru-RU" sz="1400" b="1" dirty="0">
                        <a:effectLst/>
                        <a:latin typeface="+mn-lt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400" b="1" dirty="0">
                          <a:effectLst/>
                          <a:latin typeface="+mn-lt"/>
                        </a:rPr>
                        <a:t>40</a:t>
                      </a:r>
                      <a:endParaRPr lang="ru-RU" sz="1400" b="1" dirty="0">
                        <a:effectLst/>
                        <a:latin typeface="+mn-lt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218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+mn-lt"/>
                        </a:rPr>
                        <a:t>Max A</a:t>
                      </a:r>
                      <a:r>
                        <a:rPr lang="ru-RU" sz="1400" baseline="-25000">
                          <a:effectLst/>
                          <a:latin typeface="+mn-lt"/>
                        </a:rPr>
                        <a:t>3</a:t>
                      </a:r>
                      <a:endParaRPr lang="ru-RU" sz="1400">
                        <a:effectLst/>
                        <a:latin typeface="+mn-lt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  <a:latin typeface="+mn-lt"/>
                        </a:rPr>
                        <a:t>40</a:t>
                      </a:r>
                      <a:endParaRPr lang="ru-RU" sz="1400">
                        <a:effectLst/>
                        <a:latin typeface="+mn-lt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  <a:latin typeface="+mn-lt"/>
                        </a:rPr>
                        <a:t>10</a:t>
                      </a:r>
                      <a:endParaRPr lang="ru-RU" sz="1400">
                        <a:effectLst/>
                        <a:latin typeface="+mn-lt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  <a:latin typeface="+mn-lt"/>
                        </a:rPr>
                        <a:t>80</a:t>
                      </a:r>
                      <a:endParaRPr lang="ru-RU" sz="1400">
                        <a:effectLst/>
                        <a:latin typeface="+mn-lt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  <a:latin typeface="+mn-lt"/>
                        </a:rPr>
                        <a:t>20</a:t>
                      </a: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400" b="1" dirty="0">
                          <a:effectLst/>
                          <a:latin typeface="+mn-lt"/>
                        </a:rPr>
                        <a:t>60</a:t>
                      </a:r>
                      <a:endParaRPr lang="ru-RU" sz="1400" b="1" dirty="0">
                        <a:effectLst/>
                        <a:latin typeface="+mn-lt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  <a:latin typeface="+mn-lt"/>
                          <a:ea typeface="+mn-ea"/>
                        </a:rPr>
                        <a:t>10</a:t>
                      </a: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  <a:latin typeface="+mn-lt"/>
                          <a:ea typeface="Calibri" panose="020F0502020204030204" pitchFamily="34" charset="0"/>
                        </a:rPr>
                        <a:t>60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8" name="TextBox 57"/>
          <p:cNvSpPr txBox="1"/>
          <p:nvPr/>
        </p:nvSpPr>
        <p:spPr>
          <a:xfrm>
            <a:off x="296524" y="4779150"/>
            <a:ext cx="86859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dirty="0">
                <a:ea typeface="Calibri" panose="020F0502020204030204" pitchFamily="34" charset="0"/>
                <a:cs typeface="Times New Roman" panose="02020603050405020304" pitchFamily="18" charset="0"/>
              </a:rPr>
              <a:t>По анализу чувствительности: </a:t>
            </a:r>
            <a:r>
              <a:rPr lang="ru-RU" dirty="0"/>
              <a:t>уменьшение целевой функции на 1 при </a:t>
            </a:r>
            <a:r>
              <a:rPr lang="en-US" altLang="ru-RU" dirty="0">
                <a:ea typeface="Calibri" panose="020F0502020204030204" pitchFamily="34" charset="0"/>
                <a:cs typeface="Times New Roman" panose="02020603050405020304" pitchFamily="18" charset="0"/>
              </a:rPr>
              <a:t>Y</a:t>
            </a:r>
            <a:r>
              <a:rPr lang="en-US" altLang="ru-RU" baseline="-30000" dirty="0"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en-US" altLang="ru-RU" dirty="0"/>
              <a:t> </a:t>
            </a:r>
            <a:r>
              <a:rPr lang="en-US" dirty="0"/>
              <a:t>= </a:t>
            </a:r>
            <a:r>
              <a:rPr lang="ru-RU" dirty="0"/>
              <a:t>8</a:t>
            </a:r>
            <a:r>
              <a:rPr lang="en-US" dirty="0"/>
              <a:t>0 </a:t>
            </a:r>
            <a:r>
              <a:rPr lang="ru-RU" dirty="0"/>
              <a:t>Мбит/с </a:t>
            </a:r>
          </a:p>
        </p:txBody>
      </p:sp>
    </p:spTree>
    <p:extLst>
      <p:ext uri="{BB962C8B-B14F-4D97-AF65-F5344CB8AC3E}">
        <p14:creationId xmlns:p14="http://schemas.microsoft.com/office/powerpoint/2010/main" val="26324704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8"/>
          <p:cNvSpPr>
            <a:spLocks noGrp="1"/>
          </p:cNvSpPr>
          <p:nvPr>
            <p:ph type="title"/>
          </p:nvPr>
        </p:nvSpPr>
        <p:spPr>
          <a:xfrm>
            <a:off x="722313" y="4406903"/>
            <a:ext cx="7772400" cy="1902417"/>
          </a:xfrm>
        </p:spPr>
        <p:txBody>
          <a:bodyPr/>
          <a:lstStyle/>
          <a:p>
            <a:pPr lvl="0"/>
            <a:r>
              <a:rPr lang="ru-RU" sz="2800" dirty="0"/>
              <a:t>3. Система задач для формирования множества допустимых вариантов модификации СПД и формирование множества эффективных решений</a:t>
            </a:r>
            <a:br>
              <a:rPr lang="ru-RU" sz="2800" dirty="0"/>
            </a:br>
            <a:endParaRPr lang="ru-RU" sz="2800" dirty="0"/>
          </a:p>
        </p:txBody>
      </p:sp>
      <p:sp>
        <p:nvSpPr>
          <p:cNvPr id="10" name="Текст 9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Генерация множества допустимых вариантов модификации сети: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</a:rPr>
              <a:t>Модификация топологии сети передачи данных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</a:rPr>
              <a:t>Модификация мощности узлов сети передачи данных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25.05.2014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Д.Е.Шапошников</a:t>
            </a: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34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404374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Общие принципы поиска рациональных решений</a:t>
            </a:r>
          </a:p>
        </p:txBody>
      </p:sp>
      <p:sp>
        <p:nvSpPr>
          <p:cNvPr id="11" name="Объект 10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ru-RU" dirty="0"/>
              <a:t>Задача: </a:t>
            </a:r>
            <a:br>
              <a:rPr lang="ru-RU" dirty="0"/>
            </a:br>
            <a:r>
              <a:rPr lang="ru-RU" dirty="0"/>
              <a:t>модификация СПД </a:t>
            </a:r>
          </a:p>
          <a:p>
            <a:pPr lvl="1"/>
            <a:endParaRPr lang="ru-RU" dirty="0"/>
          </a:p>
          <a:p>
            <a:pPr lvl="1"/>
            <a:r>
              <a:rPr lang="ru-RU" dirty="0"/>
              <a:t>в связи с перспективами (прогнозами) потребления ресурсов абонентами </a:t>
            </a:r>
          </a:p>
          <a:p>
            <a:pPr lvl="1"/>
            <a:endParaRPr lang="ru-RU" dirty="0"/>
          </a:p>
          <a:p>
            <a:pPr lvl="1"/>
            <a:r>
              <a:rPr lang="ru-RU" dirty="0"/>
              <a:t>в связи с неудовлетворенностью абонентов качеством обслуживания</a:t>
            </a:r>
          </a:p>
        </p:txBody>
      </p:sp>
      <p:graphicFrame>
        <p:nvGraphicFramePr>
          <p:cNvPr id="14" name="Объект 13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4160348253"/>
              </p:ext>
            </p:extLst>
          </p:nvPr>
        </p:nvGraphicFramePr>
        <p:xfrm>
          <a:off x="3143250" y="476250"/>
          <a:ext cx="5786438" cy="5689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25.05.2014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Д.Е.Шапошников</a:t>
            </a: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35</a:t>
            </a:fld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Объект 12"/>
              <p:cNvSpPr>
                <a:spLocks noGrp="1"/>
              </p:cNvSpPr>
              <p:nvPr>
                <p:ph sz="half" idx="13"/>
              </p:nvPr>
            </p:nvSpPr>
            <p:spPr/>
            <p:txBody>
              <a:bodyPr/>
              <a:lstStyle/>
              <a:p>
                <a:endParaRPr lang="ru-RU" dirty="0"/>
              </a:p>
              <a:p>
                <a:r>
                  <a:rPr lang="ru-RU" dirty="0"/>
                  <a:t>Со стороны ЛПР задан обобщенный критерий, характеризующий качество услуг и оценку функционирования СПД:</a:t>
                </a:r>
                <a:br>
                  <a:rPr lang="ru-RU" dirty="0"/>
                </a:br>
                <a:br>
                  <a:rPr lang="ru-RU" dirty="0"/>
                </a:b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𝑄</m:t>
                    </m:r>
                    <m:r>
                      <a:rPr lang="en-US" i="1">
                        <a:latin typeface="Cambria Math"/>
                      </a:rPr>
                      <m:t>=</m:t>
                    </m:r>
                    <m:r>
                      <a:rPr lang="en-US" i="1">
                        <a:latin typeface="Cambria Math"/>
                      </a:rPr>
                      <m:t>𝑄</m:t>
                    </m:r>
                    <m:d>
                      <m:d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𝐺</m:t>
                        </m:r>
                        <m:d>
                          <m:d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/>
                              </a:rPr>
                              <m:t>𝑉</m:t>
                            </m:r>
                            <m:r>
                              <a:rPr lang="en-US" i="1">
                                <a:latin typeface="Cambria Math"/>
                              </a:rPr>
                              <m:t>,</m:t>
                            </m:r>
                            <m:r>
                              <a:rPr lang="en-US" i="1">
                                <a:latin typeface="Cambria Math"/>
                              </a:rPr>
                              <m:t>𝐸</m:t>
                            </m:r>
                          </m:e>
                        </m:d>
                        <m:r>
                          <a:rPr lang="en-US" i="1">
                            <a:latin typeface="Cambria Math"/>
                          </a:rPr>
                          <m:t>,</m:t>
                        </m:r>
                        <m:sSup>
                          <m:sSup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/>
                              </a:rPr>
                              <m:t>𝑃</m:t>
                            </m:r>
                          </m:e>
                          <m:sup>
                            <m:r>
                              <a:rPr lang="en-US" i="1">
                                <a:latin typeface="Cambria Math"/>
                              </a:rPr>
                              <m:t>0</m:t>
                            </m:r>
                          </m:sup>
                        </m:sSup>
                        <m:r>
                          <a:rPr lang="en-US" i="1">
                            <a:latin typeface="Cambria Math"/>
                          </a:rPr>
                          <m:t>,</m:t>
                        </m:r>
                        <m:r>
                          <a:rPr lang="en-US" i="1">
                            <a:latin typeface="Cambria Math"/>
                          </a:rPr>
                          <m:t>𝐻</m:t>
                        </m:r>
                      </m:e>
                    </m:d>
                  </m:oMath>
                </a14:m>
                <a:endParaRPr lang="ru-RU" dirty="0"/>
              </a:p>
            </p:txBody>
          </p:sp>
        </mc:Choice>
        <mc:Fallback xmlns="">
          <p:sp>
            <p:nvSpPr>
              <p:cNvPr id="13" name="Объект 1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3"/>
              </p:nvPr>
            </p:nvSpPr>
            <p:spPr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2507314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Модификация топологии сети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Объект 7"/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endParaRPr lang="en-US" dirty="0"/>
              </a:p>
              <a:p>
                <a:r>
                  <a:rPr lang="ru-RU" dirty="0"/>
                  <a:t>Рассматриваем ориентированный граф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𝐺</m:t>
                    </m:r>
                    <m:r>
                      <a:rPr lang="en-US" b="0" i="1" smtClean="0">
                        <a:latin typeface="Cambria Math"/>
                      </a:rPr>
                      <m:t>(</m:t>
                    </m:r>
                    <m:r>
                      <a:rPr lang="en-US" b="0" i="1" smtClean="0">
                        <a:latin typeface="Cambria Math"/>
                      </a:rPr>
                      <m:t>𝑉</m:t>
                    </m:r>
                    <m:r>
                      <a:rPr lang="en-US" b="0" i="1" smtClean="0">
                        <a:latin typeface="Cambria Math"/>
                      </a:rPr>
                      <m:t>,</m:t>
                    </m:r>
                    <m:r>
                      <a:rPr lang="en-US" b="0" i="1" smtClean="0">
                        <a:latin typeface="Cambria Math"/>
                      </a:rPr>
                      <m:t>𝐸</m:t>
                    </m:r>
                    <m:r>
                      <a:rPr lang="en-US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ru-RU" dirty="0"/>
                  <a:t>,</a:t>
                </a:r>
                <a:r>
                  <a:rPr lang="en-US" dirty="0"/>
                  <a:t> </a:t>
                </a:r>
                <a:r>
                  <a:rPr lang="ru-RU" dirty="0"/>
                  <a:t>моделирующий существующую сеть передачи данных. </a:t>
                </a:r>
              </a:p>
              <a:p>
                <a:endParaRPr lang="en-US" dirty="0"/>
              </a:p>
              <a:p>
                <a:r>
                  <a:rPr lang="ru-RU" dirty="0"/>
                  <a:t>Известен граф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/>
                          </a:rPr>
                          <m:t>𝐺</m:t>
                        </m:r>
                      </m:e>
                      <m:sup>
                        <m:r>
                          <a:rPr lang="en-US" b="0" i="1" smtClean="0">
                            <a:latin typeface="Cambria Math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𝑉</m:t>
                        </m:r>
                        <m:r>
                          <a:rPr lang="en-US" b="0" i="1" smtClean="0">
                            <a:latin typeface="Cambria Math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𝐸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/>
                      </a:rPr>
                      <m:t>,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𝐸</m:t>
                        </m:r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∩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/>
                                <a:ea typeface="Cambria Math"/>
                              </a:rPr>
                              <m:t>𝐸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/>
                                <a:ea typeface="Cambria Math"/>
                              </a:rPr>
                              <m:t>′</m:t>
                            </m:r>
                          </m:sup>
                        </m:sSup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=∅</m:t>
                        </m:r>
                      </m:e>
                    </m:d>
                  </m:oMath>
                </a14:m>
                <a:r>
                  <a:rPr lang="en-US" dirty="0"/>
                  <a:t>,</a:t>
                </a:r>
                <a:r>
                  <a:rPr lang="ru-RU" dirty="0"/>
                  <a:t> задающий множество ребер, которые могут быть достроены, вместе с их пропускными способностями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𝑘</m:t>
                        </m:r>
                      </m:sub>
                      <m:sup>
                        <m:r>
                          <a:rPr lang="en-US" b="0" i="1" smtClean="0">
                            <a:latin typeface="Cambria Math"/>
                          </a:rPr>
                          <m:t>+</m:t>
                        </m:r>
                      </m:sup>
                    </m:sSubSup>
                  </m:oMath>
                </a14:m>
                <a:r>
                  <a:rPr lang="ru-RU" dirty="0"/>
                  <a:t> и стоимостями строительства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ru-RU" dirty="0"/>
                  <a:t>. </a:t>
                </a:r>
                <a:endParaRPr lang="en-US" dirty="0"/>
              </a:p>
              <a:p>
                <a:endParaRPr lang="en-US" dirty="0"/>
              </a:p>
              <a:p>
                <a:r>
                  <a:rPr lang="ru-RU" dirty="0"/>
                  <a:t>Требуется модифицировать существующую сеть передачи данных для</a:t>
                </a:r>
                <a:r>
                  <a:rPr lang="en-US" dirty="0"/>
                  <a:t> </a:t>
                </a:r>
                <a:r>
                  <a:rPr lang="ru-RU" dirty="0"/>
                  <a:t>повышения эксплуатационных характеристик ИРКС (в частности, пропускной способности или качества обслуживания).</a:t>
                </a:r>
              </a:p>
              <a:p>
                <a:endParaRPr lang="en-US" dirty="0"/>
              </a:p>
              <a:p>
                <a:r>
                  <a:rPr lang="ru-RU" dirty="0"/>
                  <a:t>Возможным решением задачи является множество ребер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/>
                          </a:rPr>
                          <m:t>𝐸</m:t>
                        </m:r>
                      </m:e>
                    </m:acc>
                  </m:oMath>
                </a14:m>
                <a:r>
                  <a:rPr lang="ru-RU" dirty="0"/>
                  <a:t> такое, что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/>
                          </a:rPr>
                          <m:t>𝐸</m:t>
                        </m:r>
                      </m:e>
                    </m:acc>
                    <m:r>
                      <a:rPr lang="en-US" i="1" smtClean="0">
                        <a:latin typeface="Cambria Math"/>
                        <a:ea typeface="Cambria Math"/>
                      </a:rPr>
                      <m:t>⊆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𝐸</m:t>
                        </m:r>
                      </m:e>
                      <m:sup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′</m:t>
                        </m:r>
                      </m:sup>
                    </m:sSup>
                  </m:oMath>
                </a14:m>
                <a:r>
                  <a:rPr lang="ru-RU" dirty="0"/>
                  <a:t>. </a:t>
                </a:r>
              </a:p>
            </p:txBody>
          </p:sp>
        </mc:Choice>
        <mc:Fallback xmlns="">
          <p:sp>
            <p:nvSpPr>
              <p:cNvPr id="8" name="Объект 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 rotWithShape="1">
                <a:blip r:embed="rId2"/>
                <a:stretch>
                  <a:fillRect r="-56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Объект 8"/>
              <p:cNvSpPr>
                <a:spLocks noGrp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:endParaRPr lang="en-US" dirty="0"/>
              </a:p>
              <a:p>
                <a:r>
                  <a:rPr lang="ru-RU" dirty="0"/>
                  <a:t>Рассматриваем двухкритериальную задачу</a:t>
                </a:r>
                <a:br>
                  <a:rPr lang="ru-RU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0" i="1" smtClean="0">
                            <a:latin typeface="Cambria Math"/>
                          </a:rPr>
                          <m:t>𝑘</m:t>
                        </m:r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∈</m:t>
                        </m:r>
                        <m:acc>
                          <m:accPr>
                            <m:chr m:val="̅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/>
                                <a:ea typeface="Cambria Math"/>
                              </a:rPr>
                              <m:t>𝐸</m:t>
                            </m:r>
                          </m:e>
                        </m:acc>
                      </m:sub>
                      <m:sup/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e>
                    </m:nary>
                    <m:r>
                      <a:rPr lang="en-US" b="0" i="1" smtClean="0">
                        <a:latin typeface="Cambria Math"/>
                        <a:ea typeface="Cambria Math"/>
                      </a:rPr>
                      <m:t>→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/>
                            <a:ea typeface="Cambria Math"/>
                          </a:rPr>
                          <m:t>min</m:t>
                        </m:r>
                      </m:fName>
                      <m:e/>
                    </m:func>
                    <m:r>
                      <a:rPr lang="en-US" b="0" i="1" smtClean="0">
                        <a:latin typeface="Cambria Math"/>
                      </a:rPr>
                      <m:t>;</m:t>
                    </m:r>
                  </m:oMath>
                </a14:m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=</m:t>
                    </m:r>
                    <m:r>
                      <a:rPr lang="en-US" b="0" i="1" smtClean="0">
                        <a:latin typeface="Cambria Math"/>
                      </a:rPr>
                      <m:t>𝐹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/>
                        <a:ea typeface="Cambria Math"/>
                      </a:rPr>
                      <m:t>→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/>
                        <a:ea typeface="Cambria Math"/>
                      </a:rPr>
                      <m:t>max</m:t>
                    </m:r>
                    <m:r>
                      <a:rPr lang="en-US" b="0" i="0" smtClean="0">
                        <a:latin typeface="Cambria Math"/>
                        <a:ea typeface="Cambria Math"/>
                      </a:rPr>
                      <m:t>;</m:t>
                    </m:r>
                  </m:oMath>
                </a14:m>
                <a:br>
                  <a:rPr lang="en-US" b="0" dirty="0">
                    <a:ea typeface="Cambria Math"/>
                  </a:rPr>
                </a:br>
                <a:br>
                  <a:rPr lang="en-US" b="0" dirty="0">
                    <a:ea typeface="Cambria Math"/>
                  </a:rPr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  <a:ea typeface="Cambria Math"/>
                      </a:rPr>
                      <m:t>𝑥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∈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𝐷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.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𝐷</m:t>
                    </m:r>
                  </m:oMath>
                </a14:m>
                <a:r>
                  <a:rPr lang="ru-RU" dirty="0"/>
                  <a:t> – множество всех вариантов строительства сети (всех возможных множеств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/>
                          </a:rPr>
                          <m:t>𝐸</m:t>
                        </m:r>
                      </m:e>
                    </m:acc>
                  </m:oMath>
                </a14:m>
                <a:r>
                  <a:rPr lang="en-US" dirty="0"/>
                  <a:t>)</a:t>
                </a:r>
                <a:r>
                  <a:rPr lang="ru-RU" dirty="0"/>
                  <a:t>;</a:t>
                </a:r>
              </a:p>
              <a:p>
                <a:pPr lvl="1"/>
                <a:endParaRPr lang="ru-RU" b="0" i="1" dirty="0">
                  <a:latin typeface="Cambria Math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𝐹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𝑥</m:t>
                        </m:r>
                      </m:e>
                    </m:d>
                    <m:r>
                      <a:rPr lang="ru-RU" b="0" i="1" smtClean="0">
                        <a:latin typeface="Cambria Math"/>
                      </a:rPr>
                      <m:t>=</m:t>
                    </m:r>
                    <m:r>
                      <a:rPr lang="en-US" b="0" i="1" smtClean="0">
                        <a:latin typeface="Cambria Math"/>
                      </a:rPr>
                      <m:t>𝐹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𝐸</m:t>
                        </m:r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∪</m:t>
                        </m:r>
                        <m:acc>
                          <m:accPr>
                            <m:chr m:val="̅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/>
                                <a:ea typeface="Cambria Math"/>
                              </a:rPr>
                              <m:t>𝐸</m:t>
                            </m:r>
                          </m:e>
                        </m:acc>
                      </m:e>
                    </m:d>
                  </m:oMath>
                </a14:m>
                <a:r>
                  <a:rPr lang="ru-RU" dirty="0"/>
                  <a:t> – интегральная характеристика производительности</a:t>
                </a:r>
                <a:r>
                  <a:rPr lang="en-US" dirty="0"/>
                  <a:t> </a:t>
                </a:r>
                <a:r>
                  <a:rPr lang="ru-RU" dirty="0"/>
                  <a:t>сети и качества услуг (можно принять величину пропускной способности сети)</a:t>
                </a:r>
              </a:p>
              <a:p>
                <a:pPr lvl="1"/>
                <a:endParaRPr lang="ru-RU" dirty="0"/>
              </a:p>
              <a:p>
                <a:pPr lvl="1"/>
                <a:endParaRPr lang="ru-RU" dirty="0"/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9" name="Объект 8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25.05.2014</a:t>
            </a: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Д.Е.Шапошников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36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456449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Нахождение множества Парето-оптимальных решений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Объект 10"/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ru-RU" dirty="0"/>
                  <a:t>В случае, если критерием эффективности оптимизации структуры выступает пропускная способность сети (на основе матриц пропускных способностей ребер) получены теоретические результаты</a:t>
                </a:r>
              </a:p>
              <a:p>
                <a:pPr lvl="1"/>
                <a:r>
                  <a:rPr lang="en-US" dirty="0"/>
                  <a:t>[</a:t>
                </a:r>
                <a:r>
                  <a:rPr lang="ru-RU" dirty="0"/>
                  <a:t>Лазарев Е.В., </a:t>
                </a:r>
                <a:r>
                  <a:rPr lang="ru-RU" dirty="0" err="1"/>
                  <a:t>Мисевич</a:t>
                </a:r>
                <a:r>
                  <a:rPr lang="ru-RU" dirty="0"/>
                  <a:t> П.В., Шапошников Д.Е.</a:t>
                </a:r>
                <a:r>
                  <a:rPr lang="en-US" dirty="0"/>
                  <a:t>]</a:t>
                </a:r>
                <a:endParaRPr lang="ru-RU" dirty="0"/>
              </a:p>
              <a:p>
                <a:pPr lvl="1"/>
                <a:endParaRPr lang="ru-RU" dirty="0"/>
              </a:p>
              <a:p>
                <a:pPr lvl="1"/>
                <a:r>
                  <a:rPr lang="ru-RU" i="1" dirty="0"/>
                  <a:t>Теорема 1</a:t>
                </a:r>
                <a:r>
                  <a:rPr lang="ru-RU" dirty="0"/>
                  <a:t>. Мощность множества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𝐷</m:t>
                    </m:r>
                  </m:oMath>
                </a14:m>
                <a:r>
                  <a:rPr lang="ru-RU" dirty="0"/>
                  <a:t> допустимых решений задачи имеет экспоненциальную зависимость от размерности задачи (количества ребер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/>
                              </a:rPr>
                              <m:t>𝐸</m:t>
                            </m:r>
                          </m:e>
                          <m:sup>
                            <m:r>
                              <a:rPr lang="en-US" i="1">
                                <a:latin typeface="Cambria Math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/>
                  <a:t>) </a:t>
                </a:r>
                <a:r>
                  <a:rPr lang="ru-RU" dirty="0"/>
                  <a:t>и равна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/>
                          </a:rPr>
                          <m:t>2</m:t>
                        </m:r>
                      </m:e>
                      <m:sup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𝐸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sup>
                    </m:sSup>
                  </m:oMath>
                </a14:m>
                <a:r>
                  <a:rPr lang="en-US" dirty="0"/>
                  <a:t>.</a:t>
                </a:r>
              </a:p>
              <a:p>
                <a:pPr lvl="1"/>
                <a:endParaRPr lang="ru-RU" dirty="0"/>
              </a:p>
              <a:p>
                <a:pPr lvl="1"/>
                <a:r>
                  <a:rPr lang="ru-RU" i="1" dirty="0"/>
                  <a:t>Теорема 2.</a:t>
                </a:r>
                <a:r>
                  <a:rPr lang="ru-RU" dirty="0"/>
                  <a:t> Множество Парето-оптимальных решений может состоять из всех элементов множества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𝐷</m:t>
                    </m:r>
                  </m:oMath>
                </a14:m>
                <a:r>
                  <a:rPr lang="ru-RU" dirty="0"/>
                  <a:t>, мощность которого экспоненциально зависит от размерности задачи.</a:t>
                </a:r>
              </a:p>
              <a:p>
                <a:pPr lvl="1"/>
                <a:endParaRPr lang="ru-RU" dirty="0"/>
              </a:p>
              <a:p>
                <a:pPr lvl="1"/>
                <a:r>
                  <a:rPr lang="ru-RU" i="1" dirty="0"/>
                  <a:t>Теорема 3.</a:t>
                </a:r>
                <a:r>
                  <a:rPr lang="ru-RU" dirty="0"/>
                  <a:t> Исходная бикритериальная задача оптимизации структуры сети принадлежит к классу</a:t>
                </a:r>
                <a:r>
                  <a:rPr lang="en-US" dirty="0"/>
                  <a:t> </a:t>
                </a:r>
                <a:br>
                  <a:rPr lang="ru-RU" dirty="0"/>
                </a:br>
                <a:r>
                  <a:rPr lang="en-US" dirty="0"/>
                  <a:t>NP</a:t>
                </a:r>
                <a:r>
                  <a:rPr lang="ru-RU" dirty="0"/>
                  <a:t>-трудных задач.</a:t>
                </a:r>
              </a:p>
            </p:txBody>
          </p:sp>
        </mc:Choice>
        <mc:Fallback xmlns="">
          <p:sp>
            <p:nvSpPr>
              <p:cNvPr id="11" name="Объект 10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 rotWithShape="1">
                <a:blip r:embed="rId2"/>
                <a:stretch>
                  <a:fillRect t="-431" r="-42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Объект 1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ru-RU" dirty="0"/>
              <a:t>Задача 1.1</a:t>
            </a:r>
          </a:p>
          <a:p>
            <a:pPr lvl="1"/>
            <a:r>
              <a:rPr lang="ru-RU" dirty="0"/>
              <a:t>Требуется построить все множество Парето-оптимальных (эффективных) решений, отсортированных по первому (второму) критерию</a:t>
            </a:r>
          </a:p>
          <a:p>
            <a:endParaRPr lang="ru-RU" dirty="0"/>
          </a:p>
          <a:p>
            <a:r>
              <a:rPr lang="ru-RU" dirty="0"/>
              <a:t>Решение</a:t>
            </a:r>
          </a:p>
          <a:p>
            <a:pPr lvl="1"/>
            <a:r>
              <a:rPr lang="ru-RU" dirty="0"/>
              <a:t>Построение операторов и адаптация  метода ветвей и границ для решения указанной задачи</a:t>
            </a:r>
          </a:p>
          <a:p>
            <a:pPr lvl="1"/>
            <a:endParaRPr lang="ru-RU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25.05.2014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Д.Е.Шапошников</a:t>
            </a: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37</a:t>
            </a:fld>
            <a:endParaRPr lang="ru-RU"/>
          </a:p>
        </p:txBody>
      </p:sp>
      <p:sp>
        <p:nvSpPr>
          <p:cNvPr id="14" name="Объект 13"/>
          <p:cNvSpPr>
            <a:spLocks noGrp="1"/>
          </p:cNvSpPr>
          <p:nvPr>
            <p:ph sz="half" idx="14"/>
          </p:nvPr>
        </p:nvSpPr>
        <p:spPr/>
        <p:txBody>
          <a:bodyPr/>
          <a:lstStyle/>
          <a:p>
            <a:endParaRPr lang="ru-RU" dirty="0"/>
          </a:p>
          <a:p>
            <a:r>
              <a:rPr lang="ru-RU" dirty="0"/>
              <a:t>Задача 1.2</a:t>
            </a:r>
          </a:p>
          <a:p>
            <a:pPr lvl="1"/>
            <a:r>
              <a:rPr lang="ru-RU" dirty="0"/>
              <a:t>Требуется построить </a:t>
            </a:r>
            <a:r>
              <a:rPr lang="ru-RU" dirty="0" err="1"/>
              <a:t>субоптимальное</a:t>
            </a:r>
            <a:r>
              <a:rPr lang="ru-RU" dirty="0"/>
              <a:t> множество решений исходной </a:t>
            </a:r>
            <a:r>
              <a:rPr lang="ru-RU" dirty="0" err="1"/>
              <a:t>бикритериальной</a:t>
            </a:r>
            <a:r>
              <a:rPr lang="ru-RU" dirty="0"/>
              <a:t> задачи</a:t>
            </a:r>
          </a:p>
          <a:p>
            <a:pPr lvl="1"/>
            <a:endParaRPr lang="ru-RU" dirty="0"/>
          </a:p>
          <a:p>
            <a:r>
              <a:rPr lang="ru-RU" dirty="0"/>
              <a:t>Решение</a:t>
            </a:r>
          </a:p>
          <a:p>
            <a:pPr lvl="1"/>
            <a:r>
              <a:rPr lang="ru-RU" dirty="0"/>
              <a:t>Применение генетических алгоритмов оптимизации</a:t>
            </a:r>
          </a:p>
          <a:p>
            <a:pPr lvl="2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379166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Варианты решения задачи оптимизации структуры сети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ru-RU" dirty="0">
                    <a:solidFill>
                      <a:srgbClr val="C00000"/>
                    </a:solidFill>
                  </a:rPr>
                  <a:t>Задача  нахождения всего множества Парето-оптимальных решений бикритериальной задачи оптимизации структуры сети</a:t>
                </a:r>
              </a:p>
              <a:p>
                <a:r>
                  <a:rPr lang="en-US" dirty="0">
                    <a:solidFill>
                      <a:srgbClr val="005C5D"/>
                    </a:solidFill>
                  </a:rPr>
                  <a:t>[</a:t>
                </a:r>
                <a:r>
                  <a:rPr lang="ru-RU" dirty="0">
                    <a:solidFill>
                      <a:srgbClr val="005C5D"/>
                    </a:solidFill>
                  </a:rPr>
                  <a:t>Е.А. Лазарев, П.В. Мисевич, </a:t>
                </a:r>
                <a:br>
                  <a:rPr lang="ru-RU" dirty="0">
                    <a:solidFill>
                      <a:srgbClr val="005C5D"/>
                    </a:solidFill>
                  </a:rPr>
                </a:br>
                <a:r>
                  <a:rPr lang="ru-RU" dirty="0">
                    <a:solidFill>
                      <a:srgbClr val="005C5D"/>
                    </a:solidFill>
                  </a:rPr>
                  <a:t>Д.Е. Шапошников </a:t>
                </a:r>
                <a:r>
                  <a:rPr lang="en-US" dirty="0">
                    <a:solidFill>
                      <a:srgbClr val="005C5D"/>
                    </a:solidFill>
                  </a:rPr>
                  <a:t>]</a:t>
                </a:r>
                <a:endParaRPr lang="ru-RU" dirty="0">
                  <a:solidFill>
                    <a:srgbClr val="005C5D"/>
                  </a:solidFill>
                </a:endParaRPr>
              </a:p>
              <a:p>
                <a:r>
                  <a:rPr lang="ru-RU" dirty="0"/>
                  <a:t>По заданным ациклическим ориентированным графам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𝐺</m:t>
                    </m:r>
                    <m:r>
                      <a:rPr lang="en-US" b="0" i="1" smtClean="0">
                        <a:latin typeface="Cambria Math"/>
                      </a:rPr>
                      <m:t>(</m:t>
                    </m:r>
                    <m:r>
                      <a:rPr lang="en-US" b="0" i="1" smtClean="0">
                        <a:latin typeface="Cambria Math"/>
                      </a:rPr>
                      <m:t>𝑉</m:t>
                    </m:r>
                    <m:r>
                      <a:rPr lang="en-US" b="0" i="1" smtClean="0">
                        <a:latin typeface="Cambria Math"/>
                      </a:rPr>
                      <m:t>,</m:t>
                    </m:r>
                    <m:r>
                      <a:rPr lang="en-US" b="0" i="1" smtClean="0">
                        <a:latin typeface="Cambria Math"/>
                      </a:rPr>
                      <m:t>𝐸</m:t>
                    </m:r>
                    <m:r>
                      <a:rPr lang="en-US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  <a:r>
                  <a:rPr lang="ru-RU" dirty="0"/>
                  <a:t>и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/>
                          </a:rPr>
                          <m:t>𝐺</m:t>
                        </m:r>
                      </m:e>
                      <m:sup>
                        <m:r>
                          <a:rPr lang="en-US" b="0" i="1" smtClean="0">
                            <a:latin typeface="Cambria Math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𝑉</m:t>
                        </m:r>
                        <m:r>
                          <a:rPr lang="en-US" b="0" i="1" smtClean="0">
                            <a:latin typeface="Cambria Math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𝐸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r>
                  <a:rPr lang="ru-RU" dirty="0"/>
                  <a:t>, для указанной бикритериальной задачи найти все множество оптимальных по Парето решений</a:t>
                </a:r>
              </a:p>
              <a:p>
                <a:r>
                  <a:rPr lang="ru-RU" dirty="0">
                    <a:solidFill>
                      <a:srgbClr val="C00000"/>
                    </a:solidFill>
                  </a:rPr>
                  <a:t>В случае, если критерием эффективности оптимизации структуры выступает пропускная способность сети (на основе матриц пропускных способностей ребер) получены теоретические результаты.</a:t>
                </a:r>
              </a:p>
              <a:p>
                <a:pPr lvl="1"/>
                <a:r>
                  <a:rPr lang="ru-RU" dirty="0">
                    <a:solidFill>
                      <a:srgbClr val="C00000"/>
                    </a:solidFill>
                  </a:rPr>
                  <a:t>Доказана вычислительная сложность бикритериальной задачи оптимизации структуры сети</a:t>
                </a:r>
              </a:p>
              <a:p>
                <a:pPr lvl="1"/>
                <a:r>
                  <a:rPr lang="ru-RU" dirty="0">
                    <a:solidFill>
                      <a:srgbClr val="C00000"/>
                    </a:solidFill>
                  </a:rPr>
                  <a:t>Разработаны и обоснованы подходы к ее решению</a:t>
                </a:r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 rotWithShape="1">
                <a:blip r:embed="rId2"/>
                <a:stretch>
                  <a:fillRect t="-437" r="-142" b="-21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25.05.2014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Д.Е.Шапошников</a:t>
            </a: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38</a:t>
            </a:fld>
            <a:endParaRPr lang="ru-RU"/>
          </a:p>
        </p:txBody>
      </p:sp>
      <p:grpSp>
        <p:nvGrpSpPr>
          <p:cNvPr id="8" name="Группа 7"/>
          <p:cNvGrpSpPr>
            <a:grpSpLocks noChangeAspect="1"/>
          </p:cNvGrpSpPr>
          <p:nvPr/>
        </p:nvGrpSpPr>
        <p:grpSpPr>
          <a:xfrm>
            <a:off x="4866726" y="1365958"/>
            <a:ext cx="3922725" cy="3672295"/>
            <a:chOff x="206515" y="731573"/>
            <a:chExt cx="5373597" cy="5030541"/>
          </a:xfrm>
        </p:grpSpPr>
        <p:sp>
          <p:nvSpPr>
            <p:cNvPr id="9" name="Овал 8"/>
            <p:cNvSpPr/>
            <p:nvPr/>
          </p:nvSpPr>
          <p:spPr>
            <a:xfrm>
              <a:off x="206515" y="923595"/>
              <a:ext cx="288032" cy="384043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0" name="Овал 9"/>
            <p:cNvSpPr/>
            <p:nvPr/>
          </p:nvSpPr>
          <p:spPr>
            <a:xfrm>
              <a:off x="206515" y="4594364"/>
              <a:ext cx="288032" cy="384043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1" name="Овал 10"/>
            <p:cNvSpPr/>
            <p:nvPr/>
          </p:nvSpPr>
          <p:spPr>
            <a:xfrm>
              <a:off x="206515" y="3269724"/>
              <a:ext cx="288032" cy="384043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2" name="Овал 11"/>
            <p:cNvSpPr/>
            <p:nvPr/>
          </p:nvSpPr>
          <p:spPr>
            <a:xfrm>
              <a:off x="206515" y="2119701"/>
              <a:ext cx="288032" cy="384043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3" name="Овал 12"/>
            <p:cNvSpPr/>
            <p:nvPr/>
          </p:nvSpPr>
          <p:spPr>
            <a:xfrm>
              <a:off x="1091393" y="923595"/>
              <a:ext cx="288032" cy="384043"/>
            </a:xfrm>
            <a:prstGeom prst="ellipse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4" name="Овал 13"/>
            <p:cNvSpPr/>
            <p:nvPr/>
          </p:nvSpPr>
          <p:spPr>
            <a:xfrm>
              <a:off x="1091393" y="4591037"/>
              <a:ext cx="288032" cy="384043"/>
            </a:xfrm>
            <a:prstGeom prst="ellipse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5" name="Овал 14"/>
            <p:cNvSpPr/>
            <p:nvPr/>
          </p:nvSpPr>
          <p:spPr>
            <a:xfrm>
              <a:off x="1091315" y="3269724"/>
              <a:ext cx="288032" cy="384043"/>
            </a:xfrm>
            <a:prstGeom prst="ellipse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6" name="Овал 15"/>
            <p:cNvSpPr/>
            <p:nvPr/>
          </p:nvSpPr>
          <p:spPr>
            <a:xfrm>
              <a:off x="1091393" y="2119701"/>
              <a:ext cx="288032" cy="384043"/>
            </a:xfrm>
            <a:prstGeom prst="ellipse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cxnSp>
          <p:nvCxnSpPr>
            <p:cNvPr id="17" name="Прямая со стрелкой 16"/>
            <p:cNvCxnSpPr>
              <a:stCxn id="9" idx="6"/>
              <a:endCxn id="13" idx="2"/>
            </p:cNvCxnSpPr>
            <p:nvPr/>
          </p:nvCxnSpPr>
          <p:spPr>
            <a:xfrm>
              <a:off x="494547" y="1115616"/>
              <a:ext cx="596846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8" name="Прямая со стрелкой 17"/>
            <p:cNvCxnSpPr>
              <a:stCxn id="12" idx="6"/>
              <a:endCxn id="16" idx="2"/>
            </p:cNvCxnSpPr>
            <p:nvPr/>
          </p:nvCxnSpPr>
          <p:spPr>
            <a:xfrm>
              <a:off x="494547" y="2311723"/>
              <a:ext cx="596846" cy="0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9" name="Прямая со стрелкой 18"/>
            <p:cNvCxnSpPr>
              <a:stCxn id="11" idx="6"/>
              <a:endCxn id="15" idx="2"/>
            </p:cNvCxnSpPr>
            <p:nvPr/>
          </p:nvCxnSpPr>
          <p:spPr>
            <a:xfrm>
              <a:off x="494547" y="3461745"/>
              <a:ext cx="596768" cy="0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0" name="Прямая со стрелкой 19"/>
            <p:cNvCxnSpPr>
              <a:stCxn id="10" idx="6"/>
              <a:endCxn id="14" idx="2"/>
            </p:cNvCxnSpPr>
            <p:nvPr/>
          </p:nvCxnSpPr>
          <p:spPr>
            <a:xfrm flipV="1">
              <a:off x="494547" y="4783059"/>
              <a:ext cx="596846" cy="332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sp>
          <p:nvSpPr>
            <p:cNvPr id="21" name="Овал 20"/>
            <p:cNvSpPr/>
            <p:nvPr/>
          </p:nvSpPr>
          <p:spPr>
            <a:xfrm>
              <a:off x="2003876" y="923595"/>
              <a:ext cx="288032" cy="384043"/>
            </a:xfrm>
            <a:prstGeom prst="ellipse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2" name="Овал 21"/>
            <p:cNvSpPr/>
            <p:nvPr/>
          </p:nvSpPr>
          <p:spPr>
            <a:xfrm>
              <a:off x="2003876" y="2119701"/>
              <a:ext cx="288032" cy="384043"/>
            </a:xfrm>
            <a:prstGeom prst="ellipse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3" name="Овал 22"/>
            <p:cNvSpPr/>
            <p:nvPr/>
          </p:nvSpPr>
          <p:spPr>
            <a:xfrm>
              <a:off x="2936852" y="923595"/>
              <a:ext cx="288032" cy="384043"/>
            </a:xfrm>
            <a:prstGeom prst="ellipse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4" name="Овал 23"/>
            <p:cNvSpPr/>
            <p:nvPr/>
          </p:nvSpPr>
          <p:spPr>
            <a:xfrm>
              <a:off x="2003876" y="4591037"/>
              <a:ext cx="288032" cy="384043"/>
            </a:xfrm>
            <a:prstGeom prst="ellipse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5" name="Овал 24"/>
            <p:cNvSpPr/>
            <p:nvPr/>
          </p:nvSpPr>
          <p:spPr>
            <a:xfrm>
              <a:off x="2003876" y="3269724"/>
              <a:ext cx="288032" cy="384043"/>
            </a:xfrm>
            <a:prstGeom prst="ellipse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6" name="Овал 25"/>
            <p:cNvSpPr/>
            <p:nvPr/>
          </p:nvSpPr>
          <p:spPr>
            <a:xfrm>
              <a:off x="3896925" y="923595"/>
              <a:ext cx="288032" cy="384043"/>
            </a:xfrm>
            <a:prstGeom prst="ellipse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7" name="Овал 26"/>
            <p:cNvSpPr/>
            <p:nvPr/>
          </p:nvSpPr>
          <p:spPr>
            <a:xfrm>
              <a:off x="2936852" y="4591037"/>
              <a:ext cx="288032" cy="384043"/>
            </a:xfrm>
            <a:prstGeom prst="ellipse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Овал 27"/>
            <p:cNvSpPr/>
            <p:nvPr/>
          </p:nvSpPr>
          <p:spPr>
            <a:xfrm>
              <a:off x="2936852" y="3269724"/>
              <a:ext cx="288032" cy="384043"/>
            </a:xfrm>
            <a:prstGeom prst="ellipse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Овал 28"/>
            <p:cNvSpPr/>
            <p:nvPr/>
          </p:nvSpPr>
          <p:spPr>
            <a:xfrm>
              <a:off x="2936852" y="2119701"/>
              <a:ext cx="288032" cy="384043"/>
            </a:xfrm>
            <a:prstGeom prst="ellipse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30" name="Овал 29"/>
            <p:cNvSpPr/>
            <p:nvPr/>
          </p:nvSpPr>
          <p:spPr>
            <a:xfrm>
              <a:off x="3896925" y="2119701"/>
              <a:ext cx="288032" cy="384043"/>
            </a:xfrm>
            <a:prstGeom prst="ellipse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31" name="Овал 30"/>
            <p:cNvSpPr/>
            <p:nvPr/>
          </p:nvSpPr>
          <p:spPr>
            <a:xfrm>
              <a:off x="3896925" y="3269724"/>
              <a:ext cx="288032" cy="384043"/>
            </a:xfrm>
            <a:prstGeom prst="ellipse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32" name="Овал 31"/>
            <p:cNvSpPr/>
            <p:nvPr/>
          </p:nvSpPr>
          <p:spPr>
            <a:xfrm>
              <a:off x="3896925" y="4594364"/>
              <a:ext cx="288032" cy="384043"/>
            </a:xfrm>
            <a:prstGeom prst="ellipse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33" name="Овал 32"/>
            <p:cNvSpPr/>
            <p:nvPr/>
          </p:nvSpPr>
          <p:spPr>
            <a:xfrm>
              <a:off x="5292080" y="731573"/>
              <a:ext cx="288032" cy="384043"/>
            </a:xfrm>
            <a:prstGeom prst="ellipse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34" name="Овал 33"/>
            <p:cNvSpPr/>
            <p:nvPr/>
          </p:nvSpPr>
          <p:spPr>
            <a:xfrm>
              <a:off x="5292080" y="1210541"/>
              <a:ext cx="288032" cy="384043"/>
            </a:xfrm>
            <a:prstGeom prst="ellipse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35" name="Овал 34"/>
            <p:cNvSpPr/>
            <p:nvPr/>
          </p:nvSpPr>
          <p:spPr>
            <a:xfrm>
              <a:off x="5292080" y="2119701"/>
              <a:ext cx="288032" cy="384043"/>
            </a:xfrm>
            <a:prstGeom prst="ellipse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36" name="Овал 35"/>
            <p:cNvSpPr/>
            <p:nvPr/>
          </p:nvSpPr>
          <p:spPr>
            <a:xfrm>
              <a:off x="5292080" y="3049583"/>
              <a:ext cx="288032" cy="384043"/>
            </a:xfrm>
            <a:prstGeom prst="ellipse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37" name="Овал 36"/>
            <p:cNvSpPr/>
            <p:nvPr/>
          </p:nvSpPr>
          <p:spPr>
            <a:xfrm>
              <a:off x="5292080" y="3461745"/>
              <a:ext cx="288032" cy="384043"/>
            </a:xfrm>
            <a:prstGeom prst="ellipse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38" name="Овал 37"/>
            <p:cNvSpPr/>
            <p:nvPr/>
          </p:nvSpPr>
          <p:spPr>
            <a:xfrm>
              <a:off x="5292080" y="4000974"/>
              <a:ext cx="288032" cy="384043"/>
            </a:xfrm>
            <a:prstGeom prst="ellipse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39" name="Овал 38"/>
            <p:cNvSpPr/>
            <p:nvPr/>
          </p:nvSpPr>
          <p:spPr>
            <a:xfrm>
              <a:off x="5292080" y="4455257"/>
              <a:ext cx="288032" cy="384043"/>
            </a:xfrm>
            <a:prstGeom prst="ellipse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0" name="Овал 39"/>
            <p:cNvSpPr/>
            <p:nvPr/>
          </p:nvSpPr>
          <p:spPr>
            <a:xfrm>
              <a:off x="5292080" y="4919873"/>
              <a:ext cx="288032" cy="384043"/>
            </a:xfrm>
            <a:prstGeom prst="ellipse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1" name="Овал 40"/>
            <p:cNvSpPr/>
            <p:nvPr/>
          </p:nvSpPr>
          <p:spPr>
            <a:xfrm>
              <a:off x="5292080" y="5378071"/>
              <a:ext cx="288032" cy="384043"/>
            </a:xfrm>
            <a:prstGeom prst="ellipse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cxnSp>
          <p:nvCxnSpPr>
            <p:cNvPr id="42" name="Прямая со стрелкой 41"/>
            <p:cNvCxnSpPr>
              <a:stCxn id="13" idx="6"/>
              <a:endCxn id="21" idx="2"/>
            </p:cNvCxnSpPr>
            <p:nvPr/>
          </p:nvCxnSpPr>
          <p:spPr>
            <a:xfrm>
              <a:off x="1379426" y="1115616"/>
              <a:ext cx="624451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Прямая со стрелкой 42"/>
            <p:cNvCxnSpPr>
              <a:stCxn id="16" idx="6"/>
              <a:endCxn id="22" idx="2"/>
            </p:cNvCxnSpPr>
            <p:nvPr/>
          </p:nvCxnSpPr>
          <p:spPr>
            <a:xfrm>
              <a:off x="1379426" y="2311723"/>
              <a:ext cx="624451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Прямая со стрелкой 43"/>
            <p:cNvCxnSpPr>
              <a:stCxn id="15" idx="6"/>
              <a:endCxn id="25" idx="2"/>
            </p:cNvCxnSpPr>
            <p:nvPr/>
          </p:nvCxnSpPr>
          <p:spPr>
            <a:xfrm>
              <a:off x="1379348" y="3461745"/>
              <a:ext cx="62452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Прямая со стрелкой 44"/>
            <p:cNvCxnSpPr>
              <a:stCxn id="14" idx="6"/>
              <a:endCxn id="24" idx="2"/>
            </p:cNvCxnSpPr>
            <p:nvPr/>
          </p:nvCxnSpPr>
          <p:spPr>
            <a:xfrm>
              <a:off x="1379426" y="4783059"/>
              <a:ext cx="624451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Прямая со стрелкой 45"/>
            <p:cNvCxnSpPr>
              <a:stCxn id="21" idx="6"/>
              <a:endCxn id="23" idx="2"/>
            </p:cNvCxnSpPr>
            <p:nvPr/>
          </p:nvCxnSpPr>
          <p:spPr>
            <a:xfrm>
              <a:off x="2291908" y="1115616"/>
              <a:ext cx="644944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Прямая со стрелкой 46"/>
            <p:cNvCxnSpPr>
              <a:stCxn id="22" idx="6"/>
              <a:endCxn id="29" idx="2"/>
            </p:cNvCxnSpPr>
            <p:nvPr/>
          </p:nvCxnSpPr>
          <p:spPr>
            <a:xfrm>
              <a:off x="2291908" y="2311723"/>
              <a:ext cx="644944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Прямая со стрелкой 47"/>
            <p:cNvCxnSpPr>
              <a:stCxn id="25" idx="6"/>
              <a:endCxn id="28" idx="2"/>
            </p:cNvCxnSpPr>
            <p:nvPr/>
          </p:nvCxnSpPr>
          <p:spPr>
            <a:xfrm>
              <a:off x="2291908" y="3461745"/>
              <a:ext cx="644944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Прямая со стрелкой 48"/>
            <p:cNvCxnSpPr>
              <a:stCxn id="24" idx="6"/>
              <a:endCxn id="27" idx="2"/>
            </p:cNvCxnSpPr>
            <p:nvPr/>
          </p:nvCxnSpPr>
          <p:spPr>
            <a:xfrm>
              <a:off x="2291908" y="4783059"/>
              <a:ext cx="644944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Прямая со стрелкой 49"/>
            <p:cNvCxnSpPr>
              <a:stCxn id="23" idx="6"/>
              <a:endCxn id="26" idx="2"/>
            </p:cNvCxnSpPr>
            <p:nvPr/>
          </p:nvCxnSpPr>
          <p:spPr>
            <a:xfrm>
              <a:off x="3224885" y="1115616"/>
              <a:ext cx="672041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Прямая со стрелкой 50"/>
            <p:cNvCxnSpPr>
              <a:stCxn id="29" idx="6"/>
              <a:endCxn id="30" idx="2"/>
            </p:cNvCxnSpPr>
            <p:nvPr/>
          </p:nvCxnSpPr>
          <p:spPr>
            <a:xfrm>
              <a:off x="3224885" y="2311723"/>
              <a:ext cx="672041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Прямая со стрелкой 51"/>
            <p:cNvCxnSpPr>
              <a:stCxn id="28" idx="6"/>
              <a:endCxn id="31" idx="2"/>
            </p:cNvCxnSpPr>
            <p:nvPr/>
          </p:nvCxnSpPr>
          <p:spPr>
            <a:xfrm>
              <a:off x="3224885" y="3461745"/>
              <a:ext cx="672041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Прямая со стрелкой 52"/>
            <p:cNvCxnSpPr>
              <a:stCxn id="27" idx="6"/>
              <a:endCxn id="32" idx="2"/>
            </p:cNvCxnSpPr>
            <p:nvPr/>
          </p:nvCxnSpPr>
          <p:spPr>
            <a:xfrm>
              <a:off x="3224885" y="4783059"/>
              <a:ext cx="672041" cy="332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Прямая со стрелкой 53"/>
            <p:cNvCxnSpPr>
              <a:stCxn id="26" idx="6"/>
              <a:endCxn id="33" idx="2"/>
            </p:cNvCxnSpPr>
            <p:nvPr/>
          </p:nvCxnSpPr>
          <p:spPr>
            <a:xfrm flipV="1">
              <a:off x="4184958" y="923595"/>
              <a:ext cx="1107123" cy="192021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5" name="Прямая со стрелкой 54"/>
            <p:cNvCxnSpPr>
              <a:stCxn id="26" idx="6"/>
              <a:endCxn id="34" idx="2"/>
            </p:cNvCxnSpPr>
            <p:nvPr/>
          </p:nvCxnSpPr>
          <p:spPr>
            <a:xfrm>
              <a:off x="4184958" y="1115616"/>
              <a:ext cx="1107123" cy="286947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6" name="Прямая со стрелкой 55"/>
            <p:cNvCxnSpPr>
              <a:stCxn id="30" idx="6"/>
              <a:endCxn id="35" idx="2"/>
            </p:cNvCxnSpPr>
            <p:nvPr/>
          </p:nvCxnSpPr>
          <p:spPr>
            <a:xfrm>
              <a:off x="4184958" y="2311723"/>
              <a:ext cx="1107123" cy="0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7" name="Прямая со стрелкой 56"/>
            <p:cNvCxnSpPr>
              <a:stCxn id="31" idx="6"/>
              <a:endCxn id="36" idx="2"/>
            </p:cNvCxnSpPr>
            <p:nvPr/>
          </p:nvCxnSpPr>
          <p:spPr>
            <a:xfrm flipV="1">
              <a:off x="4184958" y="3241604"/>
              <a:ext cx="1107123" cy="220141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8" name="Прямая со стрелкой 57"/>
            <p:cNvCxnSpPr>
              <a:stCxn id="31" idx="6"/>
              <a:endCxn id="37" idx="2"/>
            </p:cNvCxnSpPr>
            <p:nvPr/>
          </p:nvCxnSpPr>
          <p:spPr>
            <a:xfrm>
              <a:off x="4184958" y="3461746"/>
              <a:ext cx="1107123" cy="192021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9" name="Прямая со стрелкой 58"/>
            <p:cNvCxnSpPr>
              <a:stCxn id="32" idx="6"/>
              <a:endCxn id="38" idx="2"/>
            </p:cNvCxnSpPr>
            <p:nvPr/>
          </p:nvCxnSpPr>
          <p:spPr>
            <a:xfrm flipV="1">
              <a:off x="4184958" y="4192996"/>
              <a:ext cx="1107123" cy="593389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0" name="Прямая со стрелкой 59"/>
            <p:cNvCxnSpPr>
              <a:stCxn id="32" idx="6"/>
              <a:endCxn id="39" idx="2"/>
            </p:cNvCxnSpPr>
            <p:nvPr/>
          </p:nvCxnSpPr>
          <p:spPr>
            <a:xfrm flipV="1">
              <a:off x="4184958" y="4647279"/>
              <a:ext cx="1107123" cy="139107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1" name="Прямая со стрелкой 60"/>
            <p:cNvCxnSpPr>
              <a:stCxn id="32" idx="6"/>
              <a:endCxn id="40" idx="2"/>
            </p:cNvCxnSpPr>
            <p:nvPr/>
          </p:nvCxnSpPr>
          <p:spPr>
            <a:xfrm>
              <a:off x="4184958" y="4786386"/>
              <a:ext cx="1107123" cy="325509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2" name="Прямая со стрелкой 61"/>
            <p:cNvCxnSpPr>
              <a:stCxn id="32" idx="6"/>
              <a:endCxn id="41" idx="2"/>
            </p:cNvCxnSpPr>
            <p:nvPr/>
          </p:nvCxnSpPr>
          <p:spPr>
            <a:xfrm>
              <a:off x="4184958" y="4786385"/>
              <a:ext cx="1107123" cy="783707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3" name="Прямая со стрелкой 62"/>
            <p:cNvCxnSpPr>
              <a:stCxn id="13" idx="5"/>
              <a:endCxn id="22" idx="1"/>
            </p:cNvCxnSpPr>
            <p:nvPr/>
          </p:nvCxnSpPr>
          <p:spPr>
            <a:xfrm>
              <a:off x="1337245" y="1251396"/>
              <a:ext cx="708813" cy="924547"/>
            </a:xfrm>
            <a:prstGeom prst="straightConnector1">
              <a:avLst/>
            </a:prstGeom>
            <a:ln>
              <a:prstDash val="sysDot"/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4" name="Прямая со стрелкой 63"/>
            <p:cNvCxnSpPr>
              <a:stCxn id="14" idx="7"/>
              <a:endCxn id="25" idx="3"/>
            </p:cNvCxnSpPr>
            <p:nvPr/>
          </p:nvCxnSpPr>
          <p:spPr>
            <a:xfrm flipV="1">
              <a:off x="1337245" y="3597526"/>
              <a:ext cx="708813" cy="1049753"/>
            </a:xfrm>
            <a:prstGeom prst="straightConnector1">
              <a:avLst/>
            </a:prstGeom>
            <a:ln>
              <a:prstDash val="sysDot"/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5" name="Прямая со стрелкой 64"/>
            <p:cNvCxnSpPr>
              <a:stCxn id="23" idx="5"/>
              <a:endCxn id="30" idx="1"/>
            </p:cNvCxnSpPr>
            <p:nvPr/>
          </p:nvCxnSpPr>
          <p:spPr>
            <a:xfrm>
              <a:off x="3182704" y="1251396"/>
              <a:ext cx="756403" cy="9245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Прямая со стрелкой 65"/>
            <p:cNvCxnSpPr>
              <a:stCxn id="27" idx="7"/>
              <a:endCxn id="31" idx="3"/>
            </p:cNvCxnSpPr>
            <p:nvPr/>
          </p:nvCxnSpPr>
          <p:spPr>
            <a:xfrm flipV="1">
              <a:off x="3182704" y="3597526"/>
              <a:ext cx="756403" cy="1049753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Прямая со стрелкой 66"/>
            <p:cNvCxnSpPr>
              <a:stCxn id="25" idx="5"/>
              <a:endCxn id="27" idx="1"/>
            </p:cNvCxnSpPr>
            <p:nvPr/>
          </p:nvCxnSpPr>
          <p:spPr>
            <a:xfrm>
              <a:off x="2249727" y="3597526"/>
              <a:ext cx="729306" cy="1049753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Прямая со стрелкой 67"/>
            <p:cNvCxnSpPr>
              <a:stCxn id="22" idx="7"/>
              <a:endCxn id="23" idx="3"/>
            </p:cNvCxnSpPr>
            <p:nvPr/>
          </p:nvCxnSpPr>
          <p:spPr>
            <a:xfrm flipV="1">
              <a:off x="2249727" y="1251396"/>
              <a:ext cx="729306" cy="924547"/>
            </a:xfrm>
            <a:prstGeom prst="straightConnector1">
              <a:avLst/>
            </a:prstGeom>
            <a:ln>
              <a:prstDash val="sysDot"/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9" name="Прямая со стрелкой 68"/>
            <p:cNvCxnSpPr>
              <a:stCxn id="22" idx="5"/>
              <a:endCxn id="28" idx="1"/>
            </p:cNvCxnSpPr>
            <p:nvPr/>
          </p:nvCxnSpPr>
          <p:spPr>
            <a:xfrm>
              <a:off x="2249727" y="2447503"/>
              <a:ext cx="729306" cy="878463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Прямая со стрелкой 69"/>
            <p:cNvCxnSpPr>
              <a:stCxn id="29" idx="5"/>
              <a:endCxn id="31" idx="1"/>
            </p:cNvCxnSpPr>
            <p:nvPr/>
          </p:nvCxnSpPr>
          <p:spPr>
            <a:xfrm>
              <a:off x="3182704" y="2447503"/>
              <a:ext cx="756403" cy="878463"/>
            </a:xfrm>
            <a:prstGeom prst="straightConnector1">
              <a:avLst/>
            </a:prstGeom>
            <a:ln>
              <a:prstDash val="sysDot"/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1" name="Прямая со стрелкой 70"/>
            <p:cNvCxnSpPr>
              <a:stCxn id="15" idx="7"/>
              <a:endCxn id="22" idx="3"/>
            </p:cNvCxnSpPr>
            <p:nvPr/>
          </p:nvCxnSpPr>
          <p:spPr>
            <a:xfrm flipV="1">
              <a:off x="1337167" y="2447503"/>
              <a:ext cx="708891" cy="878463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Прямая со стрелкой 71"/>
            <p:cNvCxnSpPr>
              <a:endCxn id="29" idx="7"/>
            </p:cNvCxnSpPr>
            <p:nvPr/>
          </p:nvCxnSpPr>
          <p:spPr>
            <a:xfrm flipH="1">
              <a:off x="3182704" y="1259090"/>
              <a:ext cx="756403" cy="916853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Прямая со стрелкой 72"/>
            <p:cNvCxnSpPr>
              <a:stCxn id="29" idx="1"/>
              <a:endCxn id="21" idx="5"/>
            </p:cNvCxnSpPr>
            <p:nvPr/>
          </p:nvCxnSpPr>
          <p:spPr>
            <a:xfrm flipH="1" flipV="1">
              <a:off x="2249727" y="1251396"/>
              <a:ext cx="729306" cy="9245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Прямая со стрелкой 73"/>
            <p:cNvCxnSpPr>
              <a:stCxn id="21" idx="3"/>
              <a:endCxn id="16" idx="7"/>
            </p:cNvCxnSpPr>
            <p:nvPr/>
          </p:nvCxnSpPr>
          <p:spPr>
            <a:xfrm flipH="1">
              <a:off x="1337245" y="1251396"/>
              <a:ext cx="708813" cy="9245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Прямая со стрелкой 74"/>
            <p:cNvCxnSpPr>
              <a:stCxn id="30" idx="3"/>
              <a:endCxn id="28" idx="7"/>
            </p:cNvCxnSpPr>
            <p:nvPr/>
          </p:nvCxnSpPr>
          <p:spPr>
            <a:xfrm flipH="1">
              <a:off x="3182704" y="2447503"/>
              <a:ext cx="756403" cy="878463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Прямая со стрелкой 75"/>
            <p:cNvCxnSpPr>
              <a:stCxn id="28" idx="3"/>
              <a:endCxn id="24" idx="7"/>
            </p:cNvCxnSpPr>
            <p:nvPr/>
          </p:nvCxnSpPr>
          <p:spPr>
            <a:xfrm flipH="1">
              <a:off x="2249727" y="3597526"/>
              <a:ext cx="729306" cy="1049753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Прямая со стрелкой 76"/>
            <p:cNvCxnSpPr>
              <a:stCxn id="32" idx="1"/>
              <a:endCxn id="28" idx="5"/>
            </p:cNvCxnSpPr>
            <p:nvPr/>
          </p:nvCxnSpPr>
          <p:spPr>
            <a:xfrm flipH="1" flipV="1">
              <a:off x="3182704" y="3597525"/>
              <a:ext cx="756403" cy="105308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Прямая со стрелкой 77"/>
            <p:cNvCxnSpPr>
              <a:stCxn id="31" idx="3"/>
              <a:endCxn id="24" idx="7"/>
            </p:cNvCxnSpPr>
            <p:nvPr/>
          </p:nvCxnSpPr>
          <p:spPr>
            <a:xfrm flipH="1">
              <a:off x="2249728" y="3597526"/>
              <a:ext cx="1689379" cy="1049753"/>
            </a:xfrm>
            <a:prstGeom prst="straightConnector1">
              <a:avLst/>
            </a:prstGeom>
            <a:ln>
              <a:prstDash val="sysDot"/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9" name="Прямая со стрелкой 78"/>
            <p:cNvCxnSpPr>
              <a:stCxn id="24" idx="1"/>
              <a:endCxn id="15" idx="5"/>
            </p:cNvCxnSpPr>
            <p:nvPr/>
          </p:nvCxnSpPr>
          <p:spPr>
            <a:xfrm flipH="1" flipV="1">
              <a:off x="1337167" y="3597526"/>
              <a:ext cx="708891" cy="1049753"/>
            </a:xfrm>
            <a:prstGeom prst="straightConnector1">
              <a:avLst/>
            </a:prstGeom>
            <a:ln>
              <a:prstDash val="sysDot"/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3211439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Повышение мощности (пропускной способности) оборудования узлов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Объект 8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ru-RU" dirty="0"/>
                  <a:t>Предположения и исходные данные:</a:t>
                </a:r>
              </a:p>
              <a:p>
                <a:pPr lvl="1"/>
                <a:endParaRPr lang="ru-RU" dirty="0"/>
              </a:p>
              <a:p>
                <a:pPr lvl="1"/>
                <a:r>
                  <a:rPr lang="ru-RU" dirty="0"/>
                  <a:t>Данные для каждого узла сети </a:t>
                </a:r>
                <a14:m>
                  <m:oMath xmlns:m="http://schemas.openxmlformats.org/officeDocument/2006/math">
                    <m:r>
                      <a:rPr lang="ru-RU" i="1">
                        <a:latin typeface="Cambria Math"/>
                      </a:rPr>
                      <m:t>𝑖</m:t>
                    </m:r>
                    <m:r>
                      <a:rPr lang="ru-RU" i="1">
                        <a:latin typeface="Cambria Math"/>
                      </a:rPr>
                      <m:t>=1,…,</m:t>
                    </m:r>
                    <m:r>
                      <a:rPr lang="ru-RU" i="1">
                        <a:latin typeface="Cambria Math"/>
                      </a:rPr>
                      <m:t>𝑁</m:t>
                    </m:r>
                  </m:oMath>
                </a14:m>
                <a:r>
                  <a:rPr lang="ru-RU" dirty="0"/>
                  <a:t>: </a:t>
                </a:r>
              </a:p>
              <a:p>
                <a:pPr lvl="2"/>
                <a:r>
                  <a:rPr lang="ru-RU" dirty="0"/>
                  <a:t>задана пропускная способность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ru-RU" dirty="0"/>
                  <a:t> установленного оборудования;</a:t>
                </a:r>
              </a:p>
              <a:p>
                <a:pPr lvl="2"/>
                <a:r>
                  <a:rPr lang="ru-RU" dirty="0"/>
                  <a:t>известны типы и конфигурация установленного там оборудования;</a:t>
                </a:r>
              </a:p>
              <a:p>
                <a:pPr lvl="2"/>
                <a:r>
                  <a:rPr lang="ru-RU" dirty="0"/>
                  <a:t>известна оценка качества уровней надежности и производительности.</a:t>
                </a:r>
              </a:p>
              <a:p>
                <a:pPr lvl="1"/>
                <a:endParaRPr lang="ru-RU" dirty="0"/>
              </a:p>
              <a:p>
                <a:pPr lvl="1"/>
                <a:r>
                  <a:rPr lang="ru-RU" dirty="0"/>
                  <a:t>Для оборудования (из заданного перечня), которое может быть установлено на данном узле:</a:t>
                </a:r>
              </a:p>
              <a:p>
                <a:pPr lvl="2"/>
                <a:r>
                  <a:rPr lang="ru-RU" dirty="0"/>
                  <a:t>параметры пропускной способности и стоимость данного оборудования;</a:t>
                </a:r>
              </a:p>
              <a:p>
                <a:pPr lvl="2"/>
                <a:r>
                  <a:rPr lang="ru-RU" dirty="0"/>
                  <a:t>оценка предпочтительности установки оборудования на данный узел (с точки зрения общей оценки качества сети).</a:t>
                </a:r>
              </a:p>
              <a:p>
                <a:pPr lvl="1"/>
                <a:endParaRPr lang="ru-RU" dirty="0"/>
              </a:p>
              <a:p>
                <a:r>
                  <a:rPr lang="ru-RU" dirty="0"/>
                  <a:t>Проблема генерации вариантов размещения оборудования по узлам СПД; варианты должны быть допустимыми с точки зрения требуемой пропускной способности (ограничение).</a:t>
                </a:r>
              </a:p>
              <a:p>
                <a:endParaRPr lang="ru-RU" dirty="0"/>
              </a:p>
              <a:p>
                <a:r>
                  <a:rPr lang="ru-RU" dirty="0"/>
                  <a:t>На основе двухкритериальной задачи (качество – стоимость)выбор рационального (оптимально-компромиссного) варианта:</a:t>
                </a:r>
              </a:p>
              <a:p>
                <a:pPr lvl="1"/>
                <a:r>
                  <a:rPr lang="ru-RU" dirty="0"/>
                  <a:t>Построение области эффективных (Парето-оптимальных решений);</a:t>
                </a:r>
              </a:p>
              <a:p>
                <a:pPr lvl="1"/>
                <a:r>
                  <a:rPr lang="ru-RU" dirty="0"/>
                  <a:t>Использование метода лексикографического упорядочения частных критериев (критерий качества для больших предприятий и критерий стоимости для средних и малых);</a:t>
                </a:r>
              </a:p>
              <a:p>
                <a:pPr lvl="1"/>
                <a:r>
                  <a:rPr lang="ru-RU" dirty="0"/>
                  <a:t>Использование обобщенного критерия с вычислением весовых коэффициентов на основе качественной информации ЛПР о предпочтительности.</a:t>
                </a:r>
              </a:p>
              <a:p>
                <a:pPr lvl="1"/>
                <a:endParaRPr lang="ru-RU" dirty="0"/>
              </a:p>
            </p:txBody>
          </p:sp>
        </mc:Choice>
        <mc:Fallback xmlns="">
          <p:sp>
            <p:nvSpPr>
              <p:cNvPr id="9" name="Объект 8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t="-42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25.05.2014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Д.Е.Шапошников</a:t>
            </a: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39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335375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Введение. Задачи и проблемы.</a:t>
            </a:r>
          </a:p>
        </p:txBody>
      </p:sp>
      <p:sp>
        <p:nvSpPr>
          <p:cNvPr id="8" name="Текст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25.05.2014</a:t>
            </a: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Д.Е.Шапошников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0218949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Генерация вариантов (постановка и структура данных)</a:t>
            </a:r>
          </a:p>
        </p:txBody>
      </p:sp>
      <p:sp>
        <p:nvSpPr>
          <p:cNvPr id="13" name="Объект 1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19050" indent="0">
              <a:buNone/>
            </a:pPr>
            <a:r>
              <a:rPr lang="ru-RU" dirty="0"/>
              <a:t>При формировании множества допустимых вариантов учитывается ряд особенностей.</a:t>
            </a:r>
          </a:p>
          <a:p>
            <a:pPr marL="361950" indent="-342900">
              <a:buFont typeface="+mj-lt"/>
              <a:buAutoNum type="arabicParenR"/>
            </a:pPr>
            <a:r>
              <a:rPr lang="ru-RU" dirty="0"/>
              <a:t>Задан набор оборудования нескольких типов.</a:t>
            </a:r>
          </a:p>
          <a:p>
            <a:pPr marL="361950" indent="-342900">
              <a:buFont typeface="+mj-lt"/>
              <a:buAutoNum type="arabicParenR"/>
            </a:pPr>
            <a:r>
              <a:rPr lang="ru-RU" dirty="0"/>
              <a:t>На каждый узел сети, в общем случае, может быть установлено только оборудование (несколько единиц) определенных типов.</a:t>
            </a:r>
          </a:p>
          <a:p>
            <a:pPr marL="361950" indent="-342900">
              <a:buFont typeface="+mj-lt"/>
              <a:buAutoNum type="arabicParenR"/>
            </a:pPr>
            <a:r>
              <a:rPr lang="ru-RU" dirty="0"/>
              <a:t>Каждый поставщик оборудования характеризуется субъективной оценкой надежности и качества, формируемой специалистами оператора.</a:t>
            </a:r>
          </a:p>
          <a:p>
            <a:endParaRPr lang="ru-RU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22.04.2016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ИСТ 2016</a:t>
            </a: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40</a:t>
            </a:fld>
            <a:endParaRPr lang="ru-RU"/>
          </a:p>
        </p:txBody>
      </p:sp>
      <p:pic>
        <p:nvPicPr>
          <p:cNvPr id="15" name="Объект 3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250" y="1799712"/>
            <a:ext cx="5786438" cy="3002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31919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Построение области эффективных решений</a:t>
            </a:r>
          </a:p>
        </p:txBody>
      </p:sp>
      <p:sp>
        <p:nvSpPr>
          <p:cNvPr id="9" name="Объект 8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ru-RU" sz="2000" dirty="0"/>
              <a:t>Традиционный подход:</a:t>
            </a:r>
          </a:p>
          <a:p>
            <a:pPr lvl="1"/>
            <a:r>
              <a:rPr lang="ru-RU" sz="1800" dirty="0"/>
              <a:t>Формирование целевой функции (приспособленности) для особей популяции;</a:t>
            </a:r>
          </a:p>
          <a:p>
            <a:pPr lvl="1"/>
            <a:r>
              <a:rPr lang="ru-RU" sz="1800" dirty="0"/>
              <a:t>Создание начальной популяции;</a:t>
            </a:r>
          </a:p>
          <a:p>
            <a:pPr lvl="1"/>
            <a:r>
              <a:rPr lang="ru-RU" sz="1800" dirty="0"/>
              <a:t>(Начало цикла)</a:t>
            </a:r>
          </a:p>
          <a:p>
            <a:pPr lvl="2"/>
            <a:r>
              <a:rPr lang="ru-RU" sz="1600" dirty="0"/>
              <a:t>размножение и/или мутация;</a:t>
            </a:r>
          </a:p>
          <a:p>
            <a:pPr lvl="2"/>
            <a:r>
              <a:rPr lang="ru-RU" sz="1600" dirty="0"/>
              <a:t>вычислить значение целевой функции для всех особей</a:t>
            </a:r>
          </a:p>
          <a:p>
            <a:pPr lvl="2"/>
            <a:r>
              <a:rPr lang="ru-RU" sz="1600" dirty="0"/>
              <a:t>формирование нового поколения;</a:t>
            </a:r>
          </a:p>
          <a:p>
            <a:pPr lvl="2"/>
            <a:r>
              <a:rPr lang="ru-RU" sz="1600" dirty="0"/>
              <a:t>если выполняются условия остановки, то (конец цикла), иначе (начало цикла).</a:t>
            </a:r>
          </a:p>
          <a:p>
            <a:pPr lvl="2"/>
            <a:endParaRPr lang="ru-RU" sz="1600" dirty="0"/>
          </a:p>
          <a:p>
            <a:r>
              <a:rPr lang="ru-RU" sz="2000" dirty="0"/>
              <a:t>Для многокритериальной задачи:</a:t>
            </a:r>
          </a:p>
          <a:p>
            <a:pPr lvl="1"/>
            <a:r>
              <a:rPr lang="ru-RU" sz="1800" dirty="0"/>
              <a:t>Генерация возможных вариантов установки оборудования для модернизации сети передачи данных;</a:t>
            </a:r>
          </a:p>
          <a:p>
            <a:pPr lvl="1"/>
            <a:r>
              <a:rPr lang="ru-RU" sz="1800" dirty="0"/>
              <a:t>Ранжирование по одному из критериев и удаление всех </a:t>
            </a:r>
            <a:r>
              <a:rPr lang="ru-RU" sz="1800" dirty="0" err="1"/>
              <a:t>доминируемых</a:t>
            </a:r>
            <a:r>
              <a:rPr lang="ru-RU" sz="1800" dirty="0"/>
              <a:t> решений</a:t>
            </a:r>
          </a:p>
          <a:p>
            <a:endParaRPr lang="ru-RU" sz="2000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22.04.2016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ИСТ 2016</a:t>
            </a: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41</a:t>
            </a:fld>
            <a:endParaRPr lang="ru-RU"/>
          </a:p>
        </p:txBody>
      </p:sp>
      <p:pic>
        <p:nvPicPr>
          <p:cNvPr id="11" name="Объект 10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550" y="732631"/>
            <a:ext cx="2657475" cy="521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78265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1800" dirty="0"/>
              <a:t>Динамическое программирование для построения эффективных решений</a:t>
            </a:r>
          </a:p>
        </p:txBody>
      </p:sp>
      <p:sp>
        <p:nvSpPr>
          <p:cNvPr id="8" name="Объект 7"/>
          <p:cNvSpPr>
            <a:spLocks noGrp="1"/>
          </p:cNvSpPr>
          <p:nvPr>
            <p:ph sz="half" idx="1"/>
          </p:nvPr>
        </p:nvSpPr>
        <p:spPr>
          <a:xfrm>
            <a:off x="179512" y="548680"/>
            <a:ext cx="4320480" cy="2655295"/>
          </a:xfrm>
        </p:spPr>
        <p:txBody>
          <a:bodyPr/>
          <a:lstStyle/>
          <a:p>
            <a:r>
              <a:rPr lang="ru-RU" dirty="0"/>
              <a:t>Решаемая проблема:</a:t>
            </a:r>
          </a:p>
          <a:p>
            <a:pPr lvl="1"/>
            <a:endParaRPr lang="ru-RU" dirty="0"/>
          </a:p>
          <a:p>
            <a:pPr lvl="1"/>
            <a:r>
              <a:rPr lang="ru-RU" dirty="0"/>
              <a:t>Требуется построить множество эффективных  решений по модификации набора оборудования узлов мультиплексирования с целью повышения качества оказания услуг</a:t>
            </a:r>
          </a:p>
          <a:p>
            <a:pPr lvl="1"/>
            <a:r>
              <a:rPr lang="ru-RU" dirty="0"/>
              <a:t>Построение области эффективных решений задачи при выполнении определенных условий</a:t>
            </a:r>
          </a:p>
          <a:p>
            <a:endParaRPr lang="ru-RU" dirty="0"/>
          </a:p>
          <a:p>
            <a:endParaRPr lang="ru-RU" dirty="0"/>
          </a:p>
        </p:txBody>
      </p:sp>
      <p:sp>
        <p:nvSpPr>
          <p:cNvPr id="9" name="Объект 8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ru-RU" dirty="0"/>
              <a:t>Принцип решения:</a:t>
            </a:r>
          </a:p>
          <a:p>
            <a:pPr lvl="1"/>
            <a:endParaRPr lang="ru-RU" dirty="0"/>
          </a:p>
          <a:p>
            <a:pPr lvl="1"/>
            <a:r>
              <a:rPr lang="ru-RU" dirty="0"/>
              <a:t>Исследование возможности и применения  схемы динамического программирования для построения эффективной области на основе схемы решения многокритериальной задачи о ранце</a:t>
            </a:r>
          </a:p>
          <a:p>
            <a:pPr lvl="1"/>
            <a:r>
              <a:rPr lang="ru-RU" dirty="0"/>
              <a:t>Для случая общего фиксированного перечня оборудования, которым </a:t>
            </a:r>
            <a:r>
              <a:rPr lang="ru-RU"/>
              <a:t>располагает провайдер</a:t>
            </a:r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22.04.2016</a:t>
            </a: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ИСТ 2016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42</a:t>
            </a:fld>
            <a:endParaRPr lang="ru-RU"/>
          </a:p>
        </p:txBody>
      </p:sp>
      <p:sp>
        <p:nvSpPr>
          <p:cNvPr id="10" name="Объект 9"/>
          <p:cNvSpPr>
            <a:spLocks noGrp="1"/>
          </p:cNvSpPr>
          <p:nvPr>
            <p:ph sz="half" idx="14"/>
          </p:nvPr>
        </p:nvSpPr>
        <p:spPr/>
        <p:txBody>
          <a:bodyPr/>
          <a:lstStyle/>
          <a:p>
            <a:r>
              <a:rPr lang="ru-RU" dirty="0"/>
              <a:t>Результат:</a:t>
            </a:r>
          </a:p>
          <a:p>
            <a:pPr lvl="1"/>
            <a:r>
              <a:rPr lang="ru-RU" dirty="0"/>
              <a:t>Построение множества эффективных вариантов модификации сети передачи данных</a:t>
            </a:r>
          </a:p>
          <a:p>
            <a:pPr lvl="1"/>
            <a:r>
              <a:rPr lang="ru-RU" dirty="0"/>
              <a:t>Реализация модификация классической схемы динамического программирования на разнонаправленную оптимизацию</a:t>
            </a:r>
          </a:p>
          <a:p>
            <a:pPr lvl="1"/>
            <a:r>
              <a:rPr lang="ru-RU" dirty="0"/>
              <a:t>Применение принципа динамического программирования позволило ускорить процесс построения</a:t>
            </a:r>
          </a:p>
          <a:p>
            <a:pPr lvl="1"/>
            <a:endParaRPr lang="ru-RU" dirty="0"/>
          </a:p>
        </p:txBody>
      </p:sp>
      <p:sp>
        <p:nvSpPr>
          <p:cNvPr id="11" name="AutoShape 2" descr="Image result for метод анализа иерархий"/>
          <p:cNvSpPr>
            <a:spLocks noChangeAspect="1" noChangeArrowheads="1"/>
          </p:cNvSpPr>
          <p:nvPr/>
        </p:nvSpPr>
        <p:spPr bwMode="auto">
          <a:xfrm>
            <a:off x="0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2" name="Picture 2" descr="http://rain.ifmo.ru/cat/data/theory/algorithm-analysis/dynamic-programming-2004/result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6625" y="3654025"/>
            <a:ext cx="1971675" cy="2162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367719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3744035"/>
            <a:ext cx="7772400" cy="2340260"/>
          </a:xfrm>
        </p:spPr>
        <p:txBody>
          <a:bodyPr/>
          <a:lstStyle/>
          <a:p>
            <a:r>
              <a:rPr lang="ru-RU" dirty="0"/>
              <a:t>4. Использование качественной информации об индивидуальных предпочтениях при многокритериальной оценке вариантов проектирования СПД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85800" y="953725"/>
            <a:ext cx="7772400" cy="2520280"/>
          </a:xfrm>
        </p:spPr>
        <p:txBody>
          <a:bodyPr/>
          <a:lstStyle/>
          <a:p>
            <a:r>
              <a:rPr lang="ru-RU" dirty="0"/>
              <a:t>Анализ методов учета качественной информации о предпочтениях при решении многокритериальных задач выбора вариантов</a:t>
            </a:r>
          </a:p>
          <a:p>
            <a:r>
              <a:rPr lang="ru-RU" dirty="0"/>
              <a:t>Принципы использования весовых коэффициентов важности для реализации предпочтений</a:t>
            </a:r>
          </a:p>
          <a:p>
            <a:r>
              <a:rPr lang="ru-RU" dirty="0"/>
              <a:t>Метод использования качественной неполной информации о предпочтениях ЛПР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25.05.2014</a:t>
            </a: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Д.Е.Шапошников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43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5133647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Аннотация и основные результаты раздела</a:t>
            </a:r>
          </a:p>
        </p:txBody>
      </p:sp>
      <p:sp>
        <p:nvSpPr>
          <p:cNvPr id="8" name="Объект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b="1" dirty="0"/>
              <a:t>Рассматривается проблема многокритериальной оценки и оптимизации.</a:t>
            </a:r>
          </a:p>
          <a:p>
            <a:pPr lvl="1"/>
            <a:r>
              <a:rPr lang="ru-RU" dirty="0"/>
              <a:t>Рассматриваются модели, использующие дополнительную количественную и качественную информацию о предпочтениях о предпочтениях на множестве частных критериев</a:t>
            </a:r>
          </a:p>
          <a:p>
            <a:pPr lvl="1"/>
            <a:r>
              <a:rPr lang="ru-RU" dirty="0"/>
              <a:t>Основное внимание уделено методу свертывания векторного критерия оптимальности с использованием весовых коэффициентов относительной важности частных критериев. </a:t>
            </a:r>
          </a:p>
          <a:p>
            <a:pPr lvl="2"/>
            <a:r>
              <a:rPr lang="ru-RU" dirty="0"/>
              <a:t>В качестве обобщенных критериев рассматриваются комбинированный многоуровневый обобщенный критерий оптимальности;  обобщенные логические критерии оптимальности; аддитивный и среднестепенной обобщенный критерий.</a:t>
            </a:r>
          </a:p>
          <a:p>
            <a:pPr lvl="1"/>
            <a:r>
              <a:rPr lang="ru-RU" dirty="0"/>
              <a:t>Описываются существующие способы назначения весовых коэффициентов, при использовании которых от лица, принимающего решение (ЛПР), требуется либо дать точные численные оценки, либо сравнить по важности все частные критерии между собой.</a:t>
            </a:r>
          </a:p>
          <a:p>
            <a:r>
              <a:rPr lang="ru-RU" b="1" dirty="0"/>
              <a:t>Предложен подход, при котором учитывается зависимость весовых коэффициентов от значения частных критериев в каждой точке области допустимых решений. </a:t>
            </a:r>
          </a:p>
          <a:p>
            <a:pPr lvl="1"/>
            <a:r>
              <a:rPr lang="ru-RU" dirty="0"/>
              <a:t>При этом весовые коэффициенты рассматриваются как неконтролируемые факторы с их областью допустимых значений и вычисляются с применением принципа гарантированного результата.</a:t>
            </a:r>
          </a:p>
          <a:p>
            <a:pPr lvl="1"/>
            <a:r>
              <a:rPr lang="ru-RU" dirty="0"/>
              <a:t>Рассматриваются виды дополнительной качественной информации об относительной важности частных критериев и их влияние на область допустимых значений весовых коэффициентов.</a:t>
            </a:r>
          </a:p>
          <a:p>
            <a:r>
              <a:rPr lang="ru-RU" b="1" dirty="0"/>
              <a:t>Приведено решение задач (аналитическое или в виде алгоритмов) </a:t>
            </a:r>
            <a:r>
              <a:rPr lang="ru-RU" dirty="0"/>
              <a:t>по вычислению по принципу гарантированного результата оптимальных значений весовых коэффициентов важности для различных типов обобщенных критериев и дополнительной информации о бинарных отношениях предпочтения при заданных значениях векторных оценок альтернатив. </a:t>
            </a:r>
          </a:p>
          <a:p>
            <a:endParaRPr lang="ru-RU" dirty="0"/>
          </a:p>
          <a:p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25.05.2014</a:t>
            </a:r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Д.Е.Шапошников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44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2482032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Качественная информация о предпочтительности критериев</a:t>
            </a:r>
          </a:p>
        </p:txBody>
      </p:sp>
      <p:graphicFrame>
        <p:nvGraphicFramePr>
          <p:cNvPr id="7" name="Объект 6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4030600873"/>
              </p:ext>
            </p:extLst>
          </p:nvPr>
        </p:nvGraphicFramePr>
        <p:xfrm>
          <a:off x="214313" y="549275"/>
          <a:ext cx="5726112" cy="55768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Объект 7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ru-RU" dirty="0">
              <a:solidFill>
                <a:schemeClr val="tx2">
                  <a:lumMod val="50000"/>
                </a:schemeClr>
              </a:solidFill>
            </a:endParaRPr>
          </a:p>
          <a:p>
            <a:endParaRPr lang="ru-RU" dirty="0">
              <a:solidFill>
                <a:schemeClr val="tx2">
                  <a:lumMod val="50000"/>
                </a:schemeClr>
              </a:solidFill>
            </a:endParaRPr>
          </a:p>
          <a:p>
            <a:endParaRPr lang="ru-RU" dirty="0">
              <a:solidFill>
                <a:schemeClr val="tx2">
                  <a:lumMod val="50000"/>
                </a:schemeClr>
              </a:solidFill>
            </a:endParaRPr>
          </a:p>
          <a:p>
            <a:endParaRPr lang="ru-RU" dirty="0">
              <a:solidFill>
                <a:schemeClr val="tx2">
                  <a:lumMod val="50000"/>
                </a:schemeClr>
              </a:solidFill>
            </a:endParaRPr>
          </a:p>
          <a:p>
            <a:endParaRPr lang="ru-RU" dirty="0">
              <a:solidFill>
                <a:schemeClr val="tx2">
                  <a:lumMod val="50000"/>
                </a:schemeClr>
              </a:solidFill>
            </a:endParaRPr>
          </a:p>
          <a:p>
            <a:r>
              <a:rPr lang="ru-RU" dirty="0">
                <a:solidFill>
                  <a:schemeClr val="tx2">
                    <a:lumMod val="50000"/>
                  </a:schemeClr>
                </a:solidFill>
              </a:rPr>
              <a:t>Качественная информация предполагает формулирование предпочтений в текстовом виде без численных оценок</a:t>
            </a:r>
          </a:p>
          <a:p>
            <a:endParaRPr lang="ru-RU" dirty="0">
              <a:solidFill>
                <a:schemeClr val="tx2">
                  <a:lumMod val="50000"/>
                </a:schemeClr>
              </a:solidFill>
            </a:endParaRPr>
          </a:p>
          <a:p>
            <a:r>
              <a:rPr lang="ru-RU" dirty="0">
                <a:solidFill>
                  <a:schemeClr val="tx2">
                    <a:lumMod val="50000"/>
                  </a:schemeClr>
                </a:solidFill>
              </a:rPr>
              <a:t>Информация может быть неполной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25.05.2014</a:t>
            </a: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Д.Е.Шапошников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45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5919780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Методы главного критерия и лексикографического упорядочения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ru-RU" b="1" dirty="0"/>
                  <a:t>Метод главного критерия </a:t>
                </a:r>
                <a:r>
                  <a:rPr lang="ru-RU" dirty="0"/>
                  <a:t>– минимизация наиболее важного (главного) критерия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(</m:t>
                    </m:r>
                    <m:r>
                      <a:rPr lang="en-US" b="0" i="1" smtClean="0">
                        <a:latin typeface="Cambria Math"/>
                      </a:rPr>
                      <m:t>𝑥</m:t>
                    </m:r>
                    <m:r>
                      <a:rPr lang="en-US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ru-RU" dirty="0"/>
                  <a:t>, при условии, что значения других критериев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, </m:t>
                    </m:r>
                    <m:r>
                      <a:rPr lang="en-US" b="0" i="1" smtClean="0">
                        <a:latin typeface="Cambria Math"/>
                      </a:rPr>
                      <m:t>𝑖</m:t>
                    </m:r>
                    <m:r>
                      <a:rPr lang="en-US" b="0" i="1" smtClean="0">
                        <a:latin typeface="Cambria Math"/>
                      </a:rPr>
                      <m:t>=</m:t>
                    </m:r>
                    <m:bar>
                      <m:barPr>
                        <m:pos m:val="top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b="0" i="1" smtClean="0">
                            <a:latin typeface="Cambria Math"/>
                          </a:rPr>
                          <m:t>2,</m:t>
                        </m:r>
                        <m:r>
                          <a:rPr lang="en-US" b="0" i="1" smtClean="0">
                            <a:latin typeface="Cambria Math"/>
                          </a:rPr>
                          <m:t>𝑛</m:t>
                        </m:r>
                      </m:e>
                    </m:bar>
                  </m:oMath>
                </a14:m>
                <a:r>
                  <a:rPr lang="ru-RU" dirty="0"/>
                  <a:t>, не превышают пороговых значений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latin typeface="Cambria Math"/>
                          </a:rPr>
                          <m:t>0</m:t>
                        </m:r>
                      </m:sup>
                    </m:sSubSup>
                  </m:oMath>
                </a14:m>
                <a:r>
                  <a:rPr lang="ru-RU" dirty="0"/>
                  <a:t>:</a:t>
                </a:r>
                <a:br>
                  <a:rPr lang="en-US" dirty="0"/>
                </a:br>
                <a14:m>
                  <m:oMath xmlns:m="http://schemas.openxmlformats.org/officeDocument/2006/math">
                    <m:func>
                      <m:func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i="0" smtClean="0">
                                <a:latin typeface="Cambria Math"/>
                              </a:rPr>
                              <m:t>min</m:t>
                            </m:r>
                          </m:e>
                          <m:lim>
                            <m:r>
                              <a:rPr lang="en-US" b="0" i="1" smtClean="0">
                                <a:latin typeface="Cambria Math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/>
                                <a:ea typeface="Cambria Math"/>
                              </a:rPr>
                              <m:t>∈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/>
                                    <a:ea typeface="Cambria Math"/>
                                  </a:rPr>
                                  <m:t>𝐷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/>
                                    <a:ea typeface="Cambria Math"/>
                                  </a:rPr>
                                  <m:t>′</m:t>
                                </m:r>
                              </m:sup>
                            </m:sSup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/>
                          </a:rPr>
                          <m:t>(</m:t>
                        </m:r>
                        <m:r>
                          <a:rPr lang="en-US" b="0" i="1" smtClean="0">
                            <a:latin typeface="Cambria Math"/>
                          </a:rPr>
                          <m:t>𝑥</m:t>
                        </m:r>
                        <m:r>
                          <a:rPr lang="en-US" b="0" i="1" smtClean="0">
                            <a:latin typeface="Cambria Math"/>
                          </a:rPr>
                          <m:t>)</m:t>
                        </m:r>
                      </m:e>
                    </m:func>
                  </m:oMath>
                </a14:m>
                <a:br>
                  <a:rPr lang="en-US" dirty="0"/>
                </a:b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/>
                          </a:rPr>
                          <m:t>𝐷</m:t>
                        </m:r>
                      </m:e>
                      <m:sup>
                        <m:r>
                          <a:rPr lang="en-US" b="0" i="1" smtClean="0">
                            <a:latin typeface="Cambria Math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/>
                      </a:rPr>
                      <m:t>=</m:t>
                    </m:r>
                    <m:r>
                      <a:rPr lang="en-US" b="0" i="1" smtClean="0">
                        <a:latin typeface="Cambria Math"/>
                      </a:rPr>
                      <m:t>𝐷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∩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𝑥</m:t>
                        </m:r>
                      </m: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  <a:ea typeface="Cambria Math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  <a:ea typeface="Cambria Math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/>
                                <a:ea typeface="Cambria Math"/>
                              </a:rPr>
                              <m:t>𝑥</m:t>
                            </m:r>
                          </m:e>
                        </m:d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≤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/>
                                <a:ea typeface="Cambria Math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  <a:ea typeface="Cambria Math"/>
                              </a:rPr>
                              <m:t>𝑖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/>
                                <a:ea typeface="Cambria Math"/>
                              </a:rPr>
                              <m:t>0</m:t>
                            </m:r>
                          </m:sup>
                        </m:sSubSup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, </m:t>
                        </m:r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𝑖</m:t>
                        </m:r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=</m:t>
                        </m:r>
                        <m:bar>
                          <m:barPr>
                            <m:pos m:val="top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barPr>
                          <m:e>
                            <m:r>
                              <a:rPr lang="en-US" b="0" i="1" smtClean="0">
                                <a:latin typeface="Cambria Math"/>
                                <a:ea typeface="Cambria Math"/>
                              </a:rPr>
                              <m:t>2,</m:t>
                            </m:r>
                            <m:r>
                              <a:rPr lang="en-US" b="0" i="1" smtClean="0">
                                <a:latin typeface="Cambria Math"/>
                                <a:ea typeface="Cambria Math"/>
                              </a:rPr>
                              <m:t>𝑛</m:t>
                            </m:r>
                          </m:e>
                        </m:bar>
                        <m:r>
                          <a:rPr lang="ru-RU" b="0" i="1" smtClean="0">
                            <a:latin typeface="Cambria Math"/>
                            <a:ea typeface="Cambria Math"/>
                          </a:rPr>
                          <m:t> </m:t>
                        </m:r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  <a:p>
                <a:pPr lvl="1"/>
                <a:r>
                  <a:rPr lang="ru-RU" dirty="0"/>
                  <a:t>Основная трудность этого метода состоит в определении пороговых значений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latin typeface="Cambria Math"/>
                          </a:rPr>
                          <m:t>0</m:t>
                        </m:r>
                      </m:sup>
                    </m:sSubSup>
                  </m:oMath>
                </a14:m>
                <a:r>
                  <a:rPr lang="ru-RU" dirty="0"/>
                  <a:t> для вычисления которых, в свою очередь, применяются специальные методы.</a:t>
                </a:r>
                <a:endParaRPr lang="en-US" dirty="0"/>
              </a:p>
              <a:p>
                <a:pPr lvl="1"/>
                <a:endParaRPr lang="en-US" dirty="0"/>
              </a:p>
              <a:p>
                <a:pPr lvl="1">
                  <a:buFont typeface="Wingdings" pitchFamily="2" charset="2"/>
                  <a:buChar char="v"/>
                </a:pPr>
                <a:r>
                  <a:rPr lang="ru-RU" dirty="0">
                    <a:solidFill>
                      <a:srgbClr val="C00000"/>
                    </a:solidFill>
                  </a:rPr>
                  <a:t>Оптимальное решение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/>
                          </a:rPr>
                          <m:t>∗</m:t>
                        </m:r>
                      </m:sup>
                    </m:sSup>
                  </m:oMath>
                </a14:m>
                <a:r>
                  <a:rPr lang="ru-RU" dirty="0">
                    <a:solidFill>
                      <a:srgbClr val="C00000"/>
                    </a:solidFill>
                  </a:rPr>
                  <a:t>, полученное данным методом, является слабо-эффективным </a:t>
                </a:r>
                <a:r>
                  <a:rPr lang="en-US" dirty="0">
                    <a:solidFill>
                      <a:srgbClr val="C00000"/>
                    </a:solidFill>
                  </a:rPr>
                  <a:t>[</a:t>
                </a:r>
                <a:r>
                  <a:rPr lang="ru-RU" dirty="0">
                    <a:solidFill>
                      <a:srgbClr val="C00000"/>
                    </a:solidFill>
                  </a:rPr>
                  <a:t>Подиновский, Ногин, 1982</a:t>
                </a:r>
                <a:r>
                  <a:rPr lang="en-US" dirty="0">
                    <a:solidFill>
                      <a:srgbClr val="C00000"/>
                    </a:solidFill>
                  </a:rPr>
                  <a:t>]</a:t>
                </a:r>
                <a:r>
                  <a:rPr lang="ru-RU" dirty="0">
                    <a:solidFill>
                      <a:srgbClr val="C00000"/>
                    </a:solidFill>
                  </a:rPr>
                  <a:t> </a:t>
                </a:r>
                <a:endParaRPr lang="en-US" dirty="0">
                  <a:solidFill>
                    <a:srgbClr val="C00000"/>
                  </a:solidFill>
                </a:endParaRPr>
              </a:p>
              <a:p>
                <a:endParaRPr lang="en-US" dirty="0"/>
              </a:p>
              <a:p>
                <a:r>
                  <a:rPr lang="ru-RU" b="1" dirty="0"/>
                  <a:t>Метод лексикографического упорядочения</a:t>
                </a:r>
                <a:r>
                  <a:rPr lang="ru-RU" dirty="0"/>
                  <a:t> – оптимизация по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𝑖</m:t>
                    </m:r>
                  </m:oMath>
                </a14:m>
                <a:r>
                  <a:rPr lang="ru-RU" dirty="0"/>
                  <a:t>-му частному критерию начинается только тогда, когда получены минимальные значения всех предыдущих </a:t>
                </a:r>
                <a14:m>
                  <m:oMath xmlns:m="http://schemas.openxmlformats.org/officeDocument/2006/math">
                    <m:r>
                      <a:rPr lang="ru-RU" i="1" dirty="0">
                        <a:latin typeface="Cambria Math"/>
                      </a:rPr>
                      <m:t>(</m:t>
                    </m:r>
                    <m:r>
                      <a:rPr lang="ru-RU" i="1" dirty="0">
                        <a:latin typeface="Cambria Math"/>
                      </a:rPr>
                      <m:t>𝑘</m:t>
                    </m:r>
                    <m:r>
                      <a:rPr lang="ru-RU" i="1" dirty="0">
                        <a:latin typeface="Cambria Math"/>
                      </a:rPr>
                      <m:t>−1)</m:t>
                    </m:r>
                  </m:oMath>
                </a14:m>
                <a:r>
                  <a:rPr lang="ru-RU" dirty="0"/>
                  <a:t> частных критериев. </a:t>
                </a:r>
              </a:p>
              <a:p>
                <a:pPr lvl="1"/>
                <a:r>
                  <a:rPr lang="ru-RU" dirty="0"/>
                  <a:t>Метод позволяет получить сколь угодно малое приращение более важного критерия за счет сколь угодно больших потерь по остальным, менее важным критериям. </a:t>
                </a:r>
              </a:p>
              <a:p>
                <a:endParaRPr lang="ru-RU" dirty="0"/>
              </a:p>
              <a:p>
                <a:pPr lvl="1">
                  <a:buFont typeface="Wingdings" pitchFamily="2" charset="2"/>
                  <a:buChar char="v"/>
                </a:pPr>
                <a:r>
                  <a:rPr lang="ru-RU" dirty="0">
                    <a:solidFill>
                      <a:srgbClr val="C00000"/>
                    </a:solidFill>
                  </a:rPr>
                  <a:t>На практике очень часто уже после первого шага оптимизации решение вырождается в точку и остальные критерии не могут быть учтены</a:t>
                </a:r>
              </a:p>
              <a:p>
                <a:pPr lvl="1">
                  <a:buFont typeface="Wingdings" pitchFamily="2" charset="2"/>
                  <a:buChar char="v"/>
                </a:pPr>
                <a:r>
                  <a:rPr lang="ru-RU" dirty="0">
                    <a:solidFill>
                      <a:srgbClr val="C00000"/>
                    </a:solidFill>
                  </a:rPr>
                  <a:t>Метод лексикографического упорядочения обеспечивает эффективность (Парето-оптимальность) найденного оптимального решения</a:t>
                </a:r>
              </a:p>
              <a:p>
                <a:pPr>
                  <a:buFont typeface="Wingdings" pitchFamily="2" charset="2"/>
                  <a:buChar char="v"/>
                </a:pPr>
                <a:endParaRPr lang="ru-RU" dirty="0">
                  <a:solidFill>
                    <a:srgbClr val="C00000"/>
                  </a:solidFill>
                </a:endParaRPr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t="-429" r="-420" b="-225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25.05.2014</a:t>
            </a: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Д.Е.Шапошников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46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2029951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Метод обобщенного критерия оптимальности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ru-RU" b="1" dirty="0">
                    <a:latin typeface="Cambria"/>
                    <a:ea typeface="Times New Roman"/>
                    <a:cs typeface="Times New Roman"/>
                  </a:rPr>
                  <a:t>Метод формирования обобщенного критерия</a:t>
                </a:r>
                <a:r>
                  <a:rPr lang="ru-RU" dirty="0">
                    <a:latin typeface="Cambria"/>
                    <a:ea typeface="Times New Roman"/>
                    <a:cs typeface="Times New Roman"/>
                  </a:rPr>
                  <a:t> – наиболее распространенный в литературе и на практике метод </a:t>
                </a:r>
                <a:endParaRPr lang="en-US" dirty="0">
                  <a:latin typeface="Cambria"/>
                  <a:ea typeface="Times New Roman"/>
                  <a:cs typeface="Times New Roman"/>
                </a:endParaRPr>
              </a:p>
              <a:p>
                <a:endParaRPr lang="ru-RU" dirty="0">
                  <a:latin typeface="Cambria"/>
                  <a:ea typeface="Times New Roman"/>
                  <a:cs typeface="Times New Roman"/>
                </a:endParaRPr>
              </a:p>
              <a:p>
                <a:pPr lvl="1"/>
                <a:r>
                  <a:rPr lang="ru-RU" dirty="0">
                    <a:latin typeface="Cambria"/>
                    <a:ea typeface="Times New Roman"/>
                    <a:cs typeface="Times New Roman"/>
                  </a:rPr>
                  <a:t>Учитывает относительную важность частных критериев оптимальности</a:t>
                </a:r>
                <a:endParaRPr lang="ru-RU" dirty="0">
                  <a:effectLst/>
                  <a:latin typeface="Cambria"/>
                  <a:ea typeface="Times New Roman"/>
                  <a:cs typeface="Times New Roman"/>
                </a:endParaRPr>
              </a:p>
              <a:p>
                <a:pPr lvl="1"/>
                <a:r>
                  <a:rPr lang="ru-RU" dirty="0">
                    <a:latin typeface="Cambria"/>
                    <a:ea typeface="Times New Roman"/>
                    <a:cs typeface="Times New Roman"/>
                  </a:rPr>
                  <a:t>Строится скалярная функция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  <a:ea typeface="Times New Roman"/>
                        <a:cs typeface="Times New Roman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Times New Roman"/>
                            <a:cs typeface="Times New Roman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  <a:ea typeface="Times New Roman"/>
                            <a:cs typeface="Times New Roman"/>
                          </a:rPr>
                          <m:t>𝑞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Times New Roman"/>
                                <a:cs typeface="Times New Roman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/>
                                <a:ea typeface="Times New Roman"/>
                                <a:cs typeface="Times New Roman"/>
                              </a:rPr>
                              <m:t>𝑥</m:t>
                            </m:r>
                          </m:e>
                        </m:d>
                      </m:e>
                    </m:d>
                  </m:oMath>
                </a14:m>
                <a:endParaRPr lang="ru-RU" dirty="0">
                  <a:latin typeface="Cambria"/>
                  <a:ea typeface="Times New Roman"/>
                  <a:cs typeface="Times New Roman"/>
                </a:endParaRPr>
              </a:p>
              <a:p>
                <a:pPr lvl="2"/>
                <a:r>
                  <a:rPr lang="ru-RU" dirty="0">
                    <a:latin typeface="Cambria"/>
                    <a:ea typeface="Times New Roman"/>
                    <a:cs typeface="Times New Roman"/>
                  </a:rPr>
                  <a:t>Является обобщенным критерием относительно векторного критерия 𝑞(𝑥)</a:t>
                </a:r>
              </a:p>
              <a:p>
                <a:pPr lvl="1"/>
                <a:r>
                  <a:rPr lang="ru-RU" dirty="0">
                    <a:latin typeface="Cambria"/>
                    <a:ea typeface="Times New Roman"/>
                    <a:cs typeface="Times New Roman"/>
                  </a:rPr>
                  <a:t>Решается </a:t>
                </a:r>
                <a:r>
                  <a:rPr lang="ru-RU" dirty="0">
                    <a:effectLst/>
                    <a:latin typeface="Cambria"/>
                    <a:ea typeface="Times New Roman"/>
                    <a:cs typeface="Times New Roman"/>
                  </a:rPr>
                  <a:t>однокритериальная задача оптимизации:</a:t>
                </a:r>
                <a:br>
                  <a:rPr lang="ru-RU" dirty="0">
                    <a:effectLst/>
                    <a:latin typeface="Cambria"/>
                    <a:ea typeface="Times New Roman"/>
                    <a:cs typeface="Times New Roman"/>
                  </a:rPr>
                </a:br>
                <a:br>
                  <a:rPr lang="ru-RU" dirty="0">
                    <a:effectLst/>
                    <a:latin typeface="Cambria"/>
                    <a:ea typeface="Times New Roman"/>
                    <a:cs typeface="Times New Roman"/>
                  </a:rPr>
                </a:br>
                <a14:m>
                  <m:oMath xmlns:m="http://schemas.openxmlformats.org/officeDocument/2006/math">
                    <m:func>
                      <m:func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ru-RU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effectLst/>
                                <a:latin typeface="Cambria Math"/>
                                <a:ea typeface="Times New Roman"/>
                                <a:cs typeface="Times New Roman"/>
                              </a:rPr>
                              <m:t>min</m:t>
                            </m:r>
                          </m:e>
                          <m:lim>
                            <m:r>
                              <a:rPr lang="en-US" i="1">
                                <a:effectLst/>
                                <a:latin typeface="Cambria Math"/>
                                <a:ea typeface="Times New Roman"/>
                                <a:cs typeface="Times New Roman"/>
                              </a:rPr>
                              <m:t>𝑥</m:t>
                            </m:r>
                            <m:r>
                              <a:rPr lang="en-US" i="1">
                                <a:effectLst/>
                                <a:latin typeface="Cambria Math"/>
                                <a:ea typeface="Times New Roman"/>
                                <a:cs typeface="Times New Roman"/>
                              </a:rPr>
                              <m:t>∈</m:t>
                            </m:r>
                            <m:r>
                              <a:rPr lang="en-US" i="1">
                                <a:effectLst/>
                                <a:latin typeface="Cambria Math"/>
                                <a:ea typeface="Times New Roman"/>
                                <a:cs typeface="Times New Roman"/>
                              </a:rPr>
                              <m:t>𝐷</m:t>
                            </m:r>
                          </m:lim>
                        </m:limLow>
                      </m:fName>
                      <m:e>
                        <m:r>
                          <a:rPr lang="en-US" i="1">
                            <a:effectLst/>
                            <a:latin typeface="Cambria Math"/>
                            <a:ea typeface="Times New Roman"/>
                            <a:cs typeface="Times New Roman"/>
                          </a:rPr>
                          <m:t>𝑓</m:t>
                        </m:r>
                        <m:d>
                          <m:dPr>
                            <m:ctrlPr>
                              <a:rPr lang="ru-RU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effectLst/>
                                <a:latin typeface="Cambria Math"/>
                                <a:ea typeface="Times New Roman"/>
                                <a:cs typeface="Times New Roman"/>
                              </a:rPr>
                              <m:t>𝑤</m:t>
                            </m:r>
                            <m:r>
                              <a:rPr lang="en-US" i="1">
                                <a:effectLst/>
                                <a:latin typeface="Cambria Math"/>
                                <a:ea typeface="Times New Roman"/>
                                <a:cs typeface="Times New Roman"/>
                              </a:rPr>
                              <m:t>,</m:t>
                            </m:r>
                            <m:r>
                              <a:rPr lang="en-US" i="1">
                                <a:effectLst/>
                                <a:latin typeface="Cambria Math"/>
                                <a:ea typeface="Times New Roman"/>
                                <a:cs typeface="Times New Roman"/>
                              </a:rPr>
                              <m:t>𝑞</m:t>
                            </m:r>
                            <m:d>
                              <m:dPr>
                                <m:ctrlPr>
                                  <a:rPr lang="ru-RU" i="1"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effectLst/>
                                    <a:latin typeface="Cambria Math"/>
                                    <a:ea typeface="Times New Roman"/>
                                    <a:cs typeface="Times New Roman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</m:e>
                    </m:func>
                  </m:oMath>
                </a14:m>
                <a:endParaRPr lang="ru-RU" dirty="0"/>
              </a:p>
              <a:p>
                <a:pPr lvl="1"/>
                <a:endParaRPr lang="ru-RU" dirty="0"/>
              </a:p>
              <a:p>
                <a:pPr lvl="1"/>
                <a:r>
                  <a:rPr lang="ru-RU" dirty="0">
                    <a:latin typeface="Cambria"/>
                    <a:ea typeface="Times New Roman"/>
                    <a:cs typeface="Times New Roman"/>
                  </a:rPr>
                  <a:t>Здесь </a:t>
                </a:r>
                <a14:m>
                  <m:oMath xmlns:m="http://schemas.openxmlformats.org/officeDocument/2006/math">
                    <m:r>
                      <a:rPr lang="en-US" i="1">
                        <a:effectLst/>
                        <a:latin typeface="Cambria Math"/>
                        <a:ea typeface="Times New Roman"/>
                        <a:cs typeface="Times New Roman"/>
                      </a:rPr>
                      <m:t>𝑤</m:t>
                    </m:r>
                    <m:r>
                      <a:rPr lang="ru-RU" i="1">
                        <a:effectLst/>
                        <a:latin typeface="Cambria Math"/>
                        <a:ea typeface="Times New Roman"/>
                        <a:cs typeface="Times New Roman"/>
                      </a:rPr>
                      <m:t>=(</m:t>
                    </m:r>
                    <m:sSub>
                      <m:sSubPr>
                        <m:ctrlPr>
                          <a:rPr lang="ru-RU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effectLst/>
                            <a:latin typeface="Cambria Math"/>
                            <a:ea typeface="Times New Roman"/>
                            <a:cs typeface="Times New Roman"/>
                          </a:rPr>
                          <m:t>𝑤</m:t>
                        </m:r>
                      </m:e>
                      <m:sub>
                        <m:r>
                          <a:rPr lang="ru-RU" i="1">
                            <a:effectLst/>
                            <a:latin typeface="Cambria Math"/>
                            <a:ea typeface="Times New Roman"/>
                            <a:cs typeface="Times New Roman"/>
                          </a:rPr>
                          <m:t>1</m:t>
                        </m:r>
                      </m:sub>
                    </m:sSub>
                    <m:r>
                      <a:rPr lang="ru-RU" i="1">
                        <a:effectLst/>
                        <a:latin typeface="Cambria Math"/>
                        <a:ea typeface="Times New Roman"/>
                        <a:cs typeface="Times New Roman"/>
                      </a:rPr>
                      <m:t>,…,</m:t>
                    </m:r>
                    <m:sSub>
                      <m:sSubPr>
                        <m:ctrlPr>
                          <a:rPr lang="ru-RU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>
                            <a:effectLst/>
                            <a:latin typeface="Cambria Math"/>
                            <a:ea typeface="Times New Roman"/>
                            <a:cs typeface="Times New Roman"/>
                          </a:rPr>
                          <m:t>𝑤</m:t>
                        </m:r>
                      </m:e>
                      <m:sub>
                        <m:r>
                          <a:rPr lang="ru-RU" i="1">
                            <a:effectLst/>
                            <a:latin typeface="Cambria Math"/>
                            <a:ea typeface="Times New Roman"/>
                            <a:cs typeface="Times New Roman"/>
                          </a:rPr>
                          <m:t>𝑛</m:t>
                        </m:r>
                      </m:sub>
                    </m:sSub>
                    <m:r>
                      <a:rPr lang="ru-RU" i="1">
                        <a:effectLst/>
                        <a:latin typeface="Cambria Math"/>
                        <a:ea typeface="Times New Roman"/>
                        <a:cs typeface="Times New Roman"/>
                      </a:rPr>
                      <m:t>)</m:t>
                    </m:r>
                  </m:oMath>
                </a14:m>
                <a:r>
                  <a:rPr lang="ru-RU" dirty="0">
                    <a:effectLst/>
                    <a:latin typeface="Cambria"/>
                    <a:ea typeface="Times New Roman"/>
                    <a:cs typeface="Times New Roman"/>
                  </a:rPr>
                  <a:t> – весовые коэффициенты относительной важности частных критериев:</a:t>
                </a:r>
                <a:br>
                  <a:rPr lang="ru-RU" dirty="0">
                    <a:effectLst/>
                    <a:latin typeface="Cambria"/>
                    <a:ea typeface="Times New Roman"/>
                    <a:cs typeface="Times New Roman"/>
                  </a:rPr>
                </a:br>
                <a:br>
                  <a:rPr lang="ru-RU" dirty="0">
                    <a:effectLst/>
                    <a:latin typeface="Cambria"/>
                    <a:ea typeface="Times New Roman"/>
                    <a:cs typeface="Times New Roman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effectLst/>
                            <a:latin typeface="Cambria Math"/>
                            <a:ea typeface="Times New Roman"/>
                            <a:cs typeface="Times New Roman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effectLst/>
                            <a:latin typeface="Cambria Math"/>
                            <a:ea typeface="Times New Roman"/>
                            <a:cs typeface="Times New Roman"/>
                          </a:rPr>
                          <m:t>𝑤</m:t>
                        </m:r>
                      </m:sub>
                    </m:sSub>
                    <m:r>
                      <a:rPr lang="en-US" i="1">
                        <a:effectLst/>
                        <a:latin typeface="Cambria Math"/>
                        <a:ea typeface="Times New Roman"/>
                        <a:cs typeface="Times New Roman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ru-RU" i="1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effectLst/>
                            <a:latin typeface="Cambria Math"/>
                            <a:ea typeface="Times New Roman"/>
                            <a:cs typeface="Times New Roman"/>
                          </a:rPr>
                          <m:t>𝑤</m:t>
                        </m:r>
                        <m:r>
                          <a:rPr lang="en-US" i="1">
                            <a:effectLst/>
                            <a:latin typeface="Cambria Math"/>
                            <a:ea typeface="Times New Roman"/>
                            <a:cs typeface="Times New Roman"/>
                          </a:rPr>
                          <m:t>∈</m:t>
                        </m:r>
                        <m:sSup>
                          <m:sSupPr>
                            <m:ctrlPr>
                              <a:rPr lang="ru-RU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effectLst/>
                                <a:latin typeface="Cambria Math"/>
                                <a:ea typeface="Times New Roman"/>
                                <a:cs typeface="Times New Roman"/>
                              </a:rPr>
                              <m:t>𝑅</m:t>
                            </m:r>
                          </m:e>
                          <m:sup>
                            <m:r>
                              <a:rPr lang="en-US" i="1">
                                <a:effectLst/>
                                <a:latin typeface="Cambria Math"/>
                                <a:ea typeface="Times New Roman"/>
                                <a:cs typeface="Times New Roman"/>
                              </a:rPr>
                              <m:t>𝑛</m:t>
                            </m:r>
                          </m:sup>
                        </m:sSup>
                      </m:e>
                      <m:e>
                        <m:sSub>
                          <m:sSubPr>
                            <m:ctrlPr>
                              <a:rPr lang="ru-RU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effectLst/>
                                <a:latin typeface="Cambria Math"/>
                                <a:ea typeface="Times New Roman"/>
                                <a:cs typeface="Times New Roman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effectLst/>
                                <a:latin typeface="Cambria Math"/>
                                <a:ea typeface="Times New Roman"/>
                                <a:cs typeface="Times New Roman"/>
                              </a:rPr>
                              <m:t>𝑗</m:t>
                            </m:r>
                          </m:sub>
                        </m:sSub>
                        <m:r>
                          <a:rPr lang="en-US" i="1">
                            <a:effectLst/>
                            <a:latin typeface="Cambria Math"/>
                            <a:ea typeface="Times New Roman"/>
                            <a:cs typeface="Times New Roman"/>
                          </a:rPr>
                          <m:t>≥0, </m:t>
                        </m:r>
                        <m:r>
                          <a:rPr lang="en-US" i="1">
                            <a:effectLst/>
                            <a:latin typeface="Cambria Math"/>
                            <a:ea typeface="Times New Roman"/>
                            <a:cs typeface="Times New Roman"/>
                          </a:rPr>
                          <m:t>𝑗</m:t>
                        </m:r>
                        <m:r>
                          <a:rPr lang="en-US" i="1">
                            <a:effectLst/>
                            <a:latin typeface="Cambria Math"/>
                            <a:ea typeface="Times New Roman"/>
                            <a:cs typeface="Times New Roman"/>
                          </a:rPr>
                          <m:t>=</m:t>
                        </m:r>
                        <m:bar>
                          <m:barPr>
                            <m:pos m:val="top"/>
                            <m:ctrlPr>
                              <a:rPr lang="ru-RU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barPr>
                          <m:e>
                            <m:r>
                              <a:rPr lang="en-US" i="1">
                                <a:effectLst/>
                                <a:latin typeface="Cambria Math"/>
                                <a:ea typeface="Times New Roman"/>
                                <a:cs typeface="Times New Roman"/>
                              </a:rPr>
                              <m:t>1,</m:t>
                            </m:r>
                            <m:r>
                              <a:rPr lang="en-US" i="1">
                                <a:effectLst/>
                                <a:latin typeface="Cambria Math"/>
                                <a:ea typeface="Times New Roman"/>
                                <a:cs typeface="Times New Roman"/>
                              </a:rPr>
                              <m:t>𝑛</m:t>
                            </m:r>
                          </m:e>
                        </m:bar>
                        <m:r>
                          <a:rPr lang="en-US" i="1">
                            <a:effectLst/>
                            <a:latin typeface="Cambria Math"/>
                            <a:ea typeface="Times New Roman"/>
                            <a:cs typeface="Times New Roman"/>
                          </a:rPr>
                          <m:t>; </m:t>
                        </m:r>
                        <m:nary>
                          <m:naryPr>
                            <m:chr m:val="∑"/>
                            <m:limLoc m:val="undOvr"/>
                            <m:ctrlPr>
                              <a:rPr lang="ru-RU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i="1">
                                <a:effectLst/>
                                <a:latin typeface="Cambria Math"/>
                                <a:ea typeface="Times New Roman"/>
                                <a:cs typeface="Times New Roman"/>
                              </a:rPr>
                              <m:t>𝑗</m:t>
                            </m:r>
                            <m:r>
                              <a:rPr lang="en-US" i="1">
                                <a:effectLst/>
                                <a:latin typeface="Cambria Math"/>
                                <a:ea typeface="Times New Roman"/>
                                <a:cs typeface="Times New Roman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>
                                <a:effectLst/>
                                <a:latin typeface="Cambria Math"/>
                                <a:ea typeface="Times New Roman"/>
                                <a:cs typeface="Times New Roman"/>
                              </a:rPr>
                              <m:t>𝑛</m:t>
                            </m:r>
                          </m:sup>
                          <m:e>
                            <m:sSub>
                              <m:sSubPr>
                                <m:ctrlPr>
                                  <a:rPr lang="ru-RU" i="1"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effectLst/>
                                    <a:latin typeface="Cambria Math"/>
                                    <a:ea typeface="Times New Roman"/>
                                    <a:cs typeface="Times New Roman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i="1">
                                    <a:effectLst/>
                                    <a:latin typeface="Cambria Math"/>
                                    <a:ea typeface="Times New Roman"/>
                                    <a:cs typeface="Times New Roman"/>
                                  </a:rPr>
                                  <m:t>𝑗</m:t>
                                </m:r>
                              </m:sub>
                            </m:sSub>
                          </m:e>
                        </m:nary>
                        <m:r>
                          <a:rPr lang="en-US" i="1">
                            <a:effectLst/>
                            <a:latin typeface="Cambria Math"/>
                            <a:ea typeface="Times New Roman"/>
                            <a:cs typeface="Times New Roman"/>
                          </a:rPr>
                          <m:t>=</m:t>
                        </m:r>
                        <m:r>
                          <a:rPr lang="en-US" b="0" i="1" smtClean="0">
                            <a:effectLst/>
                            <a:latin typeface="Cambria Math"/>
                            <a:ea typeface="Times New Roman"/>
                            <a:cs typeface="Times New Roman"/>
                          </a:rPr>
                          <m:t>1</m:t>
                        </m:r>
                      </m:e>
                    </m:d>
                  </m:oMath>
                </a14:m>
                <a:endParaRPr lang="ru-RU" dirty="0"/>
              </a:p>
              <a:p>
                <a:pPr lvl="1"/>
                <a:endParaRPr lang="ru-RU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Объект 6"/>
              <p:cNvSpPr>
                <a:spLocks noGrp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:pPr lvl="0"/>
                <a:r>
                  <a:rPr lang="ru-RU" dirty="0"/>
                  <a:t>Аддитивный критерий оптимальности</a:t>
                </a:r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𝐴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𝑤</m:t>
                        </m:r>
                        <m:r>
                          <a:rPr lang="en-US" i="1">
                            <a:latin typeface="Cambria Math"/>
                          </a:rPr>
                          <m:t>,</m:t>
                        </m:r>
                        <m:r>
                          <a:rPr lang="en-US" i="1">
                            <a:latin typeface="Cambria Math"/>
                          </a:rPr>
                          <m:t>𝑞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lang="en-US" i="1">
                        <a:latin typeface="Cambria Math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/>
                          </a:rPr>
                          <m:t>𝑖</m:t>
                        </m:r>
                        <m:r>
                          <a:rPr lang="en-US" i="1">
                            <a:latin typeface="Cambria Math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𝑞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/>
                              </a:rPr>
                              <m:t>𝑥</m:t>
                            </m:r>
                          </m:e>
                        </m:d>
                      </m:e>
                    </m:nary>
                  </m:oMath>
                </a14:m>
                <a:endParaRPr lang="ru-RU" dirty="0"/>
              </a:p>
              <a:p>
                <a:pPr lvl="0"/>
                <a:r>
                  <a:rPr lang="ru-RU" dirty="0"/>
                  <a:t>Мультипликативный критерий оптимальности</a:t>
                </a:r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𝑀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𝑤</m:t>
                        </m:r>
                        <m:r>
                          <a:rPr lang="en-US" i="1">
                            <a:latin typeface="Cambria Math"/>
                          </a:rPr>
                          <m:t>,</m:t>
                        </m:r>
                        <m:r>
                          <a:rPr lang="en-US" i="1">
                            <a:latin typeface="Cambria Math"/>
                          </a:rPr>
                          <m:t>𝑞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lang="en-US" i="1">
                        <a:latin typeface="Cambria Math"/>
                      </a:rPr>
                      <m:t>=</m:t>
                    </m:r>
                    <m:nary>
                      <m:naryPr>
                        <m:chr m:val="∏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/>
                          </a:rPr>
                          <m:t>𝑖</m:t>
                        </m:r>
                        <m:r>
                          <a:rPr lang="en-US" i="1">
                            <a:latin typeface="Cambria Math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/>
                          </a:rPr>
                          <m:t>𝑛</m:t>
                        </m:r>
                      </m:sup>
                      <m:e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/>
                              </a:rPr>
                              <m:t>𝑞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𝑖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</m:sup>
                        </m:sSub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/>
                              </a:rPr>
                              <m:t>𝑥</m:t>
                            </m:r>
                          </m:e>
                        </m:d>
                      </m:e>
                    </m:nary>
                  </m:oMath>
                </a14:m>
                <a:endParaRPr lang="ru-RU" dirty="0"/>
              </a:p>
              <a:p>
                <a:pPr lvl="0"/>
                <a:r>
                  <a:rPr lang="ru-RU" dirty="0"/>
                  <a:t>Обобщенные логические критерии оптимальности</a:t>
                </a:r>
                <a:br>
                  <a:rPr lang="ru-RU" dirty="0"/>
                </a:br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𝑚𝑛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𝑤</m:t>
                        </m:r>
                        <m:r>
                          <a:rPr lang="en-US" i="1">
                            <a:latin typeface="Cambria Math"/>
                          </a:rPr>
                          <m:t>,</m:t>
                        </m:r>
                        <m:r>
                          <a:rPr lang="en-US" i="1">
                            <a:latin typeface="Cambria Math"/>
                          </a:rPr>
                          <m:t>𝑞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lang="en-US" i="1">
                        <a:latin typeface="Cambria Math"/>
                      </a:rPr>
                      <m:t>=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/>
                              </a:rPr>
                              <m:t>min</m:t>
                            </m:r>
                          </m:e>
                          <m:lim>
                            <m:r>
                              <a:rPr lang="en-US" i="1">
                                <a:latin typeface="Cambria Math"/>
                              </a:rPr>
                              <m:t>1≤</m:t>
                            </m:r>
                            <m:r>
                              <a:rPr lang="en-US" i="1">
                                <a:latin typeface="Cambria Math"/>
                              </a:rPr>
                              <m:t>𝑖</m:t>
                            </m:r>
                            <m:r>
                              <a:rPr lang="en-US" i="1">
                                <a:latin typeface="Cambria Math"/>
                              </a:rPr>
                              <m:t>≤</m:t>
                            </m:r>
                            <m:r>
                              <a:rPr lang="en-US" i="1">
                                <a:latin typeface="Cambria Math"/>
                              </a:rPr>
                              <m:t>𝑛</m:t>
                            </m:r>
                          </m:lim>
                        </m:limLow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</m:e>
                    </m:func>
                  </m:oMath>
                </a14:m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𝑚𝑥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𝑤</m:t>
                        </m:r>
                        <m:r>
                          <a:rPr lang="en-US" i="1">
                            <a:latin typeface="Cambria Math"/>
                          </a:rPr>
                          <m:t>,</m:t>
                        </m:r>
                        <m:r>
                          <a:rPr lang="en-US" i="1">
                            <a:latin typeface="Cambria Math"/>
                          </a:rPr>
                          <m:t>𝑞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lang="en-US" i="1">
                        <a:latin typeface="Cambria Math"/>
                      </a:rPr>
                      <m:t>=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/>
                              </a:rPr>
                              <m:t>max</m:t>
                            </m:r>
                          </m:e>
                          <m:lim>
                            <m:r>
                              <a:rPr lang="en-US" i="1">
                                <a:latin typeface="Cambria Math"/>
                              </a:rPr>
                              <m:t>1≤</m:t>
                            </m:r>
                            <m:r>
                              <a:rPr lang="en-US" i="1">
                                <a:latin typeface="Cambria Math"/>
                              </a:rPr>
                              <m:t>𝑖</m:t>
                            </m:r>
                            <m:r>
                              <a:rPr lang="en-US" i="1">
                                <a:latin typeface="Cambria Math"/>
                              </a:rPr>
                              <m:t>≤</m:t>
                            </m:r>
                            <m:r>
                              <a:rPr lang="en-US" i="1">
                                <a:latin typeface="Cambria Math"/>
                              </a:rPr>
                              <m:t>𝑛</m:t>
                            </m:r>
                          </m:lim>
                        </m:limLow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</m:e>
                    </m:func>
                  </m:oMath>
                </a14:m>
                <a:br>
                  <a:rPr lang="ru-RU" dirty="0"/>
                </a:br>
                <a:endParaRPr lang="ru-RU" dirty="0"/>
              </a:p>
              <a:p>
                <a:pPr lvl="0"/>
                <a:r>
                  <a:rPr lang="ru-RU" dirty="0"/>
                  <a:t>Среднестепенной критерий оптимальности</a:t>
                </a:r>
                <a:br>
                  <a:rPr lang="ru-RU" dirty="0"/>
                </a:br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𝑤</m:t>
                        </m:r>
                        <m:r>
                          <a:rPr lang="en-US" i="1">
                            <a:latin typeface="Cambria Math"/>
                          </a:rPr>
                          <m:t>,</m:t>
                        </m:r>
                        <m:r>
                          <a:rPr lang="en-US" i="1">
                            <a:latin typeface="Cambria Math"/>
                          </a:rPr>
                          <m:t>𝑞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lang="en-US" i="1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/>
                                  </a:rPr>
                                  <m:t>𝑛</m:t>
                                </m:r>
                              </m:den>
                            </m:f>
                            <m:nary>
                              <m:naryPr>
                                <m:chr m:val="∑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i="1">
                                    <a:latin typeface="Cambria Math"/>
                                  </a:rPr>
                                  <m:t>𝑖</m:t>
                                </m:r>
                                <m:r>
                                  <a:rPr lang="en-US" i="1">
                                    <a:latin typeface="Cambria Math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i="1">
                                    <a:latin typeface="Cambria Math"/>
                                  </a:rPr>
                                  <m:t>𝑛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𝑖</m:t>
                                    </m:r>
                                  </m:sub>
                                </m:sSub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/>
                                      </a:rPr>
                                      <m:t>𝑝</m:t>
                                    </m:r>
                                  </m:sup>
                                </m:sSubSup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</m:d>
                              </m:e>
                            </m:nary>
                          </m:e>
                        </m:d>
                      </m:e>
                      <m:sup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/>
                              </a:rPr>
                              <m:t>1</m:t>
                            </m:r>
                          </m:num>
                          <m:den>
                            <m:r>
                              <a:rPr lang="en-US" i="1">
                                <a:latin typeface="Cambria Math"/>
                              </a:rPr>
                              <m:t>𝑝</m:t>
                            </m:r>
                          </m:den>
                        </m:f>
                      </m:sup>
                    </m:sSup>
                    <m:r>
                      <a:rPr lang="en-US" i="1">
                        <a:latin typeface="Cambria Math"/>
                      </a:rPr>
                      <m:t>, </m:t>
                    </m:r>
                    <m:r>
                      <a:rPr lang="en-US" i="1">
                        <a:latin typeface="Cambria Math"/>
                      </a:rPr>
                      <m:t>𝑝</m:t>
                    </m:r>
                    <m:r>
                      <a:rPr lang="en-US" i="1">
                        <a:latin typeface="Cambria Math"/>
                      </a:rPr>
                      <m:t>&gt;0.</m:t>
                    </m:r>
                  </m:oMath>
                </a14:m>
                <a:endParaRPr lang="ru-RU" dirty="0"/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7" name="Объект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 rotWithShape="1">
                <a:blip r:embed="rId3"/>
                <a:stretch>
                  <a:fillRect t="-983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25.05.2014</a:t>
            </a: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Д.Е.Шапошников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47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193553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Сложный комбинированный критерий качества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214282" y="548680"/>
                <a:ext cx="8715436" cy="5130569"/>
              </a:xfrm>
            </p:spPr>
            <p:txBody>
              <a:bodyPr/>
              <a:lstStyle/>
              <a:p>
                <a:r>
                  <a:rPr lang="ru-RU" dirty="0"/>
                  <a:t>Трехуровневой иерархии показателей качества наибольшим образом соответствуют два обобщенных критериев качества:</a:t>
                </a:r>
                <a:br>
                  <a:rPr lang="ru-RU" dirty="0"/>
                </a:br>
                <a:endParaRPr lang="ru-RU" dirty="0"/>
              </a:p>
              <a:p>
                <a:pPr lvl="1"/>
                <a:r>
                  <a:rPr lang="ru-RU" dirty="0"/>
                  <a:t>Комбинированный обобщенный критерий</a:t>
                </a:r>
              </a:p>
              <a:p>
                <a:pPr lvl="1"/>
                <a:endParaRPr lang="ru-RU" dirty="0"/>
              </a:p>
              <a:p>
                <a:pPr lvl="1"/>
                <a:br>
                  <a:rPr lang="ru-RU" dirty="0"/>
                </a:br>
                <a:br>
                  <a:rPr lang="ru-RU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𝑐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𝑤</m:t>
                        </m:r>
                        <m:r>
                          <a:rPr lang="en-US" b="0" i="1" smtClean="0">
                            <a:latin typeface="Cambria Math"/>
                          </a:rPr>
                          <m:t>,</m:t>
                        </m:r>
                        <m:r>
                          <a:rPr lang="en-US" b="0" i="1" smtClean="0">
                            <a:latin typeface="Cambria Math"/>
                          </a:rPr>
                          <m:t>𝑞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/>
                      </a:rPr>
                      <m:t>=</m:t>
                    </m:r>
                    <m:r>
                      <a:rPr lang="en-US" b="0" i="1" smtClean="0">
                        <a:latin typeface="Cambria Math"/>
                      </a:rPr>
                      <m:t>𝑆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br>
                  <a:rPr lang="ru-RU" dirty="0"/>
                </a:b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𝑆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∏"/>
                            <m:sup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i="1">
                                <a:latin typeface="Cambria Math"/>
                              </a:rPr>
                              <m:t>𝑗</m:t>
                            </m:r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∈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/>
                                    <a:ea typeface="Cambria Math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/>
                                    <a:ea typeface="Cambria Math"/>
                                  </a:rPr>
                                  <m:t>𝑡</m:t>
                                </m:r>
                              </m:sub>
                            </m:sSub>
                          </m:sub>
                          <m:sup/>
                          <m:e>
                            <m:sSubSup>
                              <m:sSub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</a:rPr>
                                  <m:t>𝑗</m:t>
                                </m:r>
                              </m:sub>
                              <m:sup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𝑡</m:t>
                                    </m:r>
                                  </m:sub>
                                </m:sSub>
                              </m:sup>
                            </m:sSubSup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𝑥</m:t>
                                </m:r>
                              </m:e>
                            </m:d>
                          </m:e>
                        </m:nary>
                      </m:e>
                    </m:d>
                    <m:r>
                      <a:rPr lang="en-US" b="0" i="1" smtClean="0">
                        <a:latin typeface="Cambria Math"/>
                        <a:ea typeface="Cambria Math"/>
                      </a:rPr>
                      <m:t>∙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supHide m:val="on"/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/>
                                    <a:ea typeface="Cambria Math"/>
                                  </a:rPr>
                                  <m:t>𝑗</m:t>
                                </m:r>
                                <m:r>
                                  <a:rPr lang="en-US" i="1">
                                    <a:latin typeface="Cambria Math"/>
                                    <a:ea typeface="Cambria Math"/>
                                  </a:rPr>
                                  <m:t>∈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/>
                                        <a:ea typeface="Cambria Math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/>
                                        <a:ea typeface="Cambria Math"/>
                                      </a:rPr>
                                      <m:t>𝑡</m:t>
                                    </m:r>
                                  </m:sub>
                                </m:sSub>
                              </m:sub>
                              <m:sup/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  <a:ea typeface="Cambria Math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  <a:ea typeface="Cambria Math"/>
                                      </a:rPr>
                                      <m:t>𝑖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  <a:ea typeface="Cambria Math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  <a:ea typeface="Cambria Math"/>
                                      </a:rPr>
                                      <m:t>𝑖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/>
                                        <a:ea typeface="Cambria Math"/>
                                      </a:rPr>
                                      <m:t>𝑥</m:t>
                                    </m:r>
                                  </m:e>
                                </m:d>
                              </m:e>
                            </m:nary>
                          </m:e>
                        </m:d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+</m:t>
                        </m:r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𝑆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/>
                                    <a:ea typeface="Cambria Math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/>
                                    <a:ea typeface="Cambria Math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/>
                                    <a:ea typeface="Cambria Math"/>
                                  </a:rPr>
                                  <m:t>−1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b="0" i="1" smtClean="0">
                        <a:latin typeface="Cambria Math"/>
                        <a:ea typeface="Cambria Math"/>
                      </a:rPr>
                      <m:t>, 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𝑡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=1,2,3,…</m:t>
                    </m:r>
                  </m:oMath>
                </a14:m>
                <a:br>
                  <a:rPr lang="ru-RU" dirty="0"/>
                </a:br>
                <a:r>
                  <a:rPr lang="ru-RU" dirty="0"/>
                  <a:t>или</a:t>
                </a:r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/>
                          </a:rPr>
                          <m:t>𝑡</m:t>
                        </m:r>
                        <m:r>
                          <a:rPr lang="en-US" b="0" i="1" smtClean="0">
                            <a:latin typeface="Cambria Math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/>
                          </a:rPr>
                          <m:t>𝑇</m:t>
                        </m:r>
                      </m:sup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∏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b="0" i="1" smtClean="0">
                                    <a:latin typeface="Cambria Math"/>
                                  </a:rPr>
                                  <m:t>𝑗</m:t>
                                </m:r>
                                <m:r>
                                  <a:rPr lang="en-US" b="0" i="1" smtClean="0">
                                    <a:latin typeface="Cambria Math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/>
                                  </a:rPr>
                                  <m:t>𝑛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  <a:ea typeface="Cambria Math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  <a:ea typeface="Cambria Math"/>
                                      </a:rPr>
                                      <m:t>𝑖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  <a:ea typeface="Cambria Math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  <a:ea typeface="Cambria Math"/>
                                      </a:rPr>
                                      <m:t>𝑖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/>
                                        <a:ea typeface="Cambria Math"/>
                                      </a:rPr>
                                      <m:t>𝑥</m:t>
                                    </m:r>
                                  </m:e>
                                </m:d>
                              </m:e>
                            </m:nary>
                          </m:e>
                        </m:d>
                      </m:e>
                    </m:nary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ru-RU" dirty="0"/>
              </a:p>
              <a:p>
                <a:pPr lvl="1"/>
                <a:r>
                  <a:rPr lang="ru-RU" dirty="0"/>
                  <a:t>Обобщенный логический критерий (критерий </a:t>
                </a:r>
                <a:r>
                  <a:rPr lang="ru-RU" dirty="0" err="1"/>
                  <a:t>Гермейера</a:t>
                </a:r>
                <a:r>
                  <a:rPr lang="ru-RU" dirty="0"/>
                  <a:t>)</a:t>
                </a:r>
                <a:br>
                  <a:rPr lang="ru-RU" dirty="0"/>
                </a:br>
                <a:br>
                  <a:rPr lang="ru-RU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𝑚𝑛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𝑤</m:t>
                        </m:r>
                        <m:r>
                          <a:rPr lang="en-US" i="1">
                            <a:latin typeface="Cambria Math"/>
                          </a:rPr>
                          <m:t>,</m:t>
                        </m:r>
                        <m:r>
                          <a:rPr lang="en-US" i="1">
                            <a:latin typeface="Cambria Math"/>
                          </a:rPr>
                          <m:t>𝑞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lang="en-US" i="1">
                        <a:latin typeface="Cambria Math"/>
                      </a:rPr>
                      <m:t>=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/>
                              </a:rPr>
                              <m:t>min</m:t>
                            </m:r>
                          </m:e>
                          <m:lim>
                            <m:r>
                              <a:rPr lang="en-US" i="1">
                                <a:latin typeface="Cambria Math"/>
                              </a:rPr>
                              <m:t>1≤</m:t>
                            </m:r>
                            <m:r>
                              <a:rPr lang="en-US" i="1">
                                <a:latin typeface="Cambria Math"/>
                              </a:rPr>
                              <m:t>𝑖</m:t>
                            </m:r>
                            <m:r>
                              <a:rPr lang="en-US" i="1">
                                <a:latin typeface="Cambria Math"/>
                              </a:rPr>
                              <m:t>≤</m:t>
                            </m:r>
                            <m:r>
                              <a:rPr lang="en-US" i="1">
                                <a:latin typeface="Cambria Math"/>
                              </a:rPr>
                              <m:t>𝑛</m:t>
                            </m:r>
                          </m:lim>
                        </m:limLow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</m:e>
                    </m:func>
                  </m:oMath>
                </a14:m>
                <a:endParaRPr lang="ru-RU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14282" y="548680"/>
                <a:ext cx="8715436" cy="5130569"/>
              </a:xfrm>
              <a:blipFill>
                <a:blip r:embed="rId2"/>
                <a:stretch>
                  <a:fillRect l="-1259" t="-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25.05.2014</a:t>
            </a: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Д.Е.Шапошников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48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290064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Аксиоматическая теория важности частных критериев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ru-RU" dirty="0"/>
                  <a:t>В обобщенный критерий </a:t>
                </a:r>
                <a14:m>
                  <m:oMath xmlns:m="http://schemas.openxmlformats.org/officeDocument/2006/math">
                    <m:r>
                      <a:rPr lang="ru-RU" i="1" dirty="0" smtClean="0">
                        <a:latin typeface="Cambria Math"/>
                      </a:rPr>
                      <m:t>𝑓</m:t>
                    </m:r>
                    <m:d>
                      <m:dPr>
                        <m:ctrlPr>
                          <a:rPr lang="ru-RU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u-RU" i="1" dirty="0" err="1">
                            <a:latin typeface="Cambria Math"/>
                          </a:rPr>
                          <m:t>𝑤</m:t>
                        </m:r>
                        <m:r>
                          <a:rPr lang="ru-RU" i="1" dirty="0" err="1">
                            <a:latin typeface="Cambria Math"/>
                          </a:rPr>
                          <m:t>,</m:t>
                        </m:r>
                        <m:r>
                          <a:rPr lang="ru-RU" i="1" dirty="0" err="1">
                            <a:latin typeface="Cambria Math"/>
                          </a:rPr>
                          <m:t>𝑞</m:t>
                        </m:r>
                        <m:d>
                          <m:dPr>
                            <m:ctrlPr>
                              <a:rPr lang="ru-RU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ru-RU" i="1" dirty="0">
                                <a:latin typeface="Cambria Math"/>
                              </a:rPr>
                              <m:t>𝑥</m:t>
                            </m:r>
                          </m:e>
                        </m:d>
                      </m:e>
                    </m:d>
                  </m:oMath>
                </a14:m>
                <a:r>
                  <a:rPr lang="ru-RU" dirty="0"/>
                  <a:t> входят неотрицательные весовые коэффициенты</a:t>
                </a:r>
                <a:br>
                  <a:rPr lang="ru-RU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  <a:ea typeface="Times New Roman"/>
                            <a:cs typeface="Times New Roman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/>
                            <a:ea typeface="Times New Roman"/>
                            <a:cs typeface="Times New Roman"/>
                          </a:rPr>
                          <m:t>𝑤</m:t>
                        </m:r>
                      </m:sub>
                    </m:sSub>
                    <m:r>
                      <a:rPr lang="en-US" i="1">
                        <a:latin typeface="Cambria Math"/>
                        <a:ea typeface="Times New Roman"/>
                        <a:cs typeface="Times New Roman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  <a:ea typeface="Times New Roman"/>
                            <a:cs typeface="Times New Roman"/>
                          </a:rPr>
                          <m:t>𝑤</m:t>
                        </m:r>
                        <m:r>
                          <a:rPr lang="en-US" i="1">
                            <a:latin typeface="Cambria Math"/>
                            <a:ea typeface="Times New Roman"/>
                            <a:cs typeface="Times New Roman"/>
                          </a:rPr>
                          <m:t>∈</m:t>
                        </m:r>
                        <m:sSup>
                          <m:sSup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/>
                                <a:ea typeface="Times New Roman"/>
                                <a:cs typeface="Times New Roman"/>
                              </a:rPr>
                              <m:t>𝑅</m:t>
                            </m:r>
                          </m:e>
                          <m:sup>
                            <m:r>
                              <a:rPr lang="en-US" i="1">
                                <a:latin typeface="Cambria Math"/>
                                <a:ea typeface="Times New Roman"/>
                                <a:cs typeface="Times New Roman"/>
                              </a:rPr>
                              <m:t>𝑛</m:t>
                            </m:r>
                          </m:sup>
                        </m:sSup>
                      </m:e>
                      <m:e>
                        <m:sSub>
                          <m:sSub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  <a:ea typeface="Times New Roman"/>
                                <a:cs typeface="Times New Roman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  <a:ea typeface="Times New Roman"/>
                                <a:cs typeface="Times New Roman"/>
                              </a:rPr>
                              <m:t>𝑗</m:t>
                            </m:r>
                          </m:sub>
                        </m:sSub>
                        <m:r>
                          <a:rPr lang="en-US" i="1">
                            <a:latin typeface="Cambria Math"/>
                            <a:ea typeface="Times New Roman"/>
                            <a:cs typeface="Times New Roman"/>
                          </a:rPr>
                          <m:t>≥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Times New Roman"/>
                                <a:cs typeface="Times New Roman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  <a:ea typeface="Times New Roman"/>
                                <a:cs typeface="Times New Roman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  <a:ea typeface="Times New Roman"/>
                                <a:cs typeface="Times New Roman"/>
                              </a:rPr>
                              <m:t>0</m:t>
                            </m:r>
                          </m:sub>
                        </m:sSub>
                        <m:r>
                          <a:rPr lang="en-US" i="1">
                            <a:latin typeface="Cambria Math"/>
                            <a:ea typeface="Times New Roman"/>
                            <a:cs typeface="Times New Roman"/>
                          </a:rPr>
                          <m:t>≥0, </m:t>
                        </m:r>
                        <m:r>
                          <a:rPr lang="en-US" i="1">
                            <a:latin typeface="Cambria Math"/>
                            <a:ea typeface="Times New Roman"/>
                            <a:cs typeface="Times New Roman"/>
                          </a:rPr>
                          <m:t>𝑗</m:t>
                        </m:r>
                        <m:r>
                          <a:rPr lang="en-US" i="1">
                            <a:latin typeface="Cambria Math"/>
                            <a:ea typeface="Times New Roman"/>
                            <a:cs typeface="Times New Roman"/>
                          </a:rPr>
                          <m:t>=</m:t>
                        </m:r>
                        <m:bar>
                          <m:barPr>
                            <m:pos m:val="top"/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barPr>
                          <m:e>
                            <m:r>
                              <a:rPr lang="en-US" i="1">
                                <a:latin typeface="Cambria Math"/>
                                <a:ea typeface="Times New Roman"/>
                                <a:cs typeface="Times New Roman"/>
                              </a:rPr>
                              <m:t>1,</m:t>
                            </m:r>
                            <m:r>
                              <a:rPr lang="en-US" i="1">
                                <a:latin typeface="Cambria Math"/>
                                <a:ea typeface="Times New Roman"/>
                                <a:cs typeface="Times New Roman"/>
                              </a:rPr>
                              <m:t>𝑛</m:t>
                            </m:r>
                          </m:e>
                        </m:bar>
                        <m:r>
                          <a:rPr lang="en-US" i="1">
                            <a:latin typeface="Cambria Math"/>
                            <a:ea typeface="Times New Roman"/>
                            <a:cs typeface="Times New Roman"/>
                          </a:rPr>
                          <m:t>; </m:t>
                        </m:r>
                        <m:nary>
                          <m:naryPr>
                            <m:chr m:val="∑"/>
                            <m:limLoc m:val="undOvr"/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i="1">
                                <a:latin typeface="Cambria Math"/>
                                <a:ea typeface="Times New Roman"/>
                                <a:cs typeface="Times New Roman"/>
                              </a:rPr>
                              <m:t>𝑗</m:t>
                            </m:r>
                            <m:r>
                              <a:rPr lang="en-US" i="1">
                                <a:latin typeface="Cambria Math"/>
                                <a:ea typeface="Times New Roman"/>
                                <a:cs typeface="Times New Roman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>
                                <a:latin typeface="Cambria Math"/>
                                <a:ea typeface="Times New Roman"/>
                                <a:cs typeface="Times New Roman"/>
                              </a:rPr>
                              <m:t>𝑛</m:t>
                            </m:r>
                          </m:sup>
                          <m:e>
                            <m:sSub>
                              <m:sSubPr>
                                <m:ctrlPr>
                                  <a:rPr lang="ru-RU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/>
                                    <a:ea typeface="Times New Roman"/>
                                    <a:cs typeface="Times New Roman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  <a:ea typeface="Times New Roman"/>
                                    <a:cs typeface="Times New Roman"/>
                                  </a:rPr>
                                  <m:t>𝑗</m:t>
                                </m:r>
                              </m:sub>
                            </m:sSub>
                          </m:e>
                        </m:nary>
                        <m:r>
                          <a:rPr lang="en-US" i="1">
                            <a:latin typeface="Cambria Math"/>
                            <a:ea typeface="Times New Roman"/>
                            <a:cs typeface="Times New Roman"/>
                          </a:rPr>
                          <m:t>=1</m:t>
                        </m:r>
                      </m:e>
                    </m:d>
                  </m:oMath>
                </a14:m>
                <a:endParaRPr lang="ru-RU" dirty="0"/>
              </a:p>
              <a:p>
                <a:r>
                  <a:rPr lang="ru-RU" dirty="0">
                    <a:latin typeface="Cambria"/>
                    <a:ea typeface="Times New Roman"/>
                    <a:cs typeface="Times New Roman"/>
                  </a:rPr>
                  <a:t>Весовые коэффициенты отражают относительную важность частных критериев </a:t>
                </a:r>
              </a:p>
              <a:p>
                <a:pPr lvl="1"/>
                <a:r>
                  <a:rPr lang="ru-RU" dirty="0">
                    <a:latin typeface="Cambria"/>
                    <a:ea typeface="Times New Roman"/>
                    <a:cs typeface="Times New Roman"/>
                  </a:rPr>
                  <a:t>Здесь важность критериев понимается в смысле аксиоматической теории важности</a:t>
                </a:r>
              </a:p>
              <a:p>
                <a:pPr lvl="1"/>
                <a:r>
                  <a:rPr lang="ru-RU" dirty="0">
                    <a:latin typeface="Cambria"/>
                    <a:ea typeface="Times New Roman"/>
                    <a:cs typeface="Times New Roman"/>
                  </a:rPr>
                  <a:t>Если известна дополнительная информация вида “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  <a:ea typeface="Times New Roman"/>
                        <a:cs typeface="Times New Roman"/>
                      </a:rPr>
                      <m:t>𝑖</m:t>
                    </m:r>
                  </m:oMath>
                </a14:m>
                <a:r>
                  <a:rPr lang="ru-RU" dirty="0">
                    <a:latin typeface="Cambria"/>
                    <a:ea typeface="Times New Roman"/>
                    <a:cs typeface="Times New Roman"/>
                  </a:rPr>
                  <a:t>-й критерий не менее важен, чем </a:t>
                </a:r>
                <a14:m>
                  <m:oMath xmlns:m="http://schemas.openxmlformats.org/officeDocument/2006/math">
                    <m:r>
                      <a:rPr lang="en-US" i="1">
                        <a:effectLst/>
                        <a:latin typeface="Cambria Math"/>
                        <a:ea typeface="Times New Roman"/>
                        <a:cs typeface="Times New Roman"/>
                      </a:rPr>
                      <m:t>𝑗</m:t>
                    </m:r>
                  </m:oMath>
                </a14:m>
                <a:r>
                  <a:rPr lang="ru-RU" dirty="0">
                    <a:effectLst/>
                    <a:latin typeface="Cambria"/>
                    <a:ea typeface="Times New Roman"/>
                    <a:cs typeface="Times New Roman"/>
                  </a:rPr>
                  <a:t>-й критерий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ru-RU" i="1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u-RU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i="1">
                                <a:effectLst/>
                                <a:latin typeface="Cambria Math"/>
                                <a:ea typeface="Times New Roman"/>
                                <a:cs typeface="Times New Roman"/>
                              </a:rPr>
                              <m:t>𝑄</m:t>
                            </m:r>
                          </m:e>
                          <m:sub>
                            <m:r>
                              <a:rPr lang="ru-RU" i="1">
                                <a:effectLst/>
                                <a:latin typeface="Cambria Math"/>
                                <a:ea typeface="Times New Roman"/>
                                <a:cs typeface="Times New Roman"/>
                              </a:rPr>
                              <m:t>𝑖</m:t>
                            </m:r>
                          </m:sub>
                        </m:sSub>
                        <m:r>
                          <a:rPr lang="ru-RU" i="1">
                            <a:effectLst/>
                            <a:latin typeface="Cambria Math"/>
                            <a:ea typeface="Times New Roman"/>
                            <a:cs typeface="Times New Roman"/>
                          </a:rPr>
                          <m:t>≽</m:t>
                        </m:r>
                        <m:sSub>
                          <m:sSubPr>
                            <m:ctrlPr>
                              <a:rPr lang="ru-RU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i="1">
                                <a:effectLst/>
                                <a:latin typeface="Cambria Math"/>
                                <a:ea typeface="Times New Roman"/>
                                <a:cs typeface="Times New Roman"/>
                              </a:rPr>
                              <m:t>𝑄</m:t>
                            </m:r>
                          </m:e>
                          <m:sub>
                            <m:r>
                              <a:rPr lang="ru-RU" i="1">
                                <a:effectLst/>
                                <a:latin typeface="Cambria Math"/>
                                <a:ea typeface="Times New Roman"/>
                                <a:cs typeface="Times New Roman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r>
                  <a:rPr lang="ru-RU" dirty="0">
                    <a:effectLst/>
                    <a:latin typeface="Cambria"/>
                    <a:ea typeface="Times New Roman"/>
                    <a:cs typeface="Times New Roman"/>
                  </a:rPr>
                  <a:t>, то для весовых коэффициентов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>
                            <a:effectLst/>
                            <a:latin typeface="Cambria Math"/>
                            <a:ea typeface="Times New Roman"/>
                            <a:cs typeface="Times New Roman"/>
                          </a:rPr>
                          <m:t>𝑤</m:t>
                        </m:r>
                      </m:e>
                      <m:sub>
                        <m:r>
                          <a:rPr lang="ru-RU" i="1">
                            <a:effectLst/>
                            <a:latin typeface="Cambria Math"/>
                            <a:ea typeface="Times New Roman"/>
                            <a:cs typeface="Times New Roman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ru-RU" dirty="0">
                    <a:effectLst/>
                    <a:latin typeface="Cambria"/>
                    <a:ea typeface="Times New Roman"/>
                    <a:cs typeface="Times New Roman"/>
                  </a:rPr>
                  <a:t> 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effectLst/>
                            <a:latin typeface="Cambria Math"/>
                            <a:ea typeface="Times New Roman"/>
                            <a:cs typeface="Times New Roman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effectLst/>
                            <a:latin typeface="Cambria Math"/>
                            <a:ea typeface="Times New Roman"/>
                            <a:cs typeface="Times New Roman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ru-RU" dirty="0">
                    <a:effectLst/>
                    <a:latin typeface="Cambria"/>
                    <a:ea typeface="Times New Roman"/>
                    <a:cs typeface="Times New Roman"/>
                  </a:rPr>
                  <a:t> справедливо соотношение</a:t>
                </a:r>
                <a:r>
                  <a:rPr lang="en-US" dirty="0">
                    <a:effectLst/>
                    <a:latin typeface="Cambria"/>
                    <a:ea typeface="Times New Roman"/>
                    <a:cs typeface="Times New Roman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effectLst/>
                            <a:latin typeface="Cambria Math" panose="02040503050406030204" pitchFamily="18" charset="0"/>
                            <a:ea typeface="Times New Roman"/>
                            <a:cs typeface="Times New Roman"/>
                          </a:rPr>
                        </m:ctrlPr>
                      </m:sSubPr>
                      <m:e>
                        <m:r>
                          <a:rPr lang="en-US" b="0" i="1" smtClean="0">
                            <a:effectLst/>
                            <a:latin typeface="Cambria Math"/>
                            <a:ea typeface="Times New Roman"/>
                            <a:cs typeface="Times New Roman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effectLst/>
                            <a:latin typeface="Cambria Math"/>
                            <a:ea typeface="Times New Roman"/>
                            <a:cs typeface="Times New Roman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effectLst/>
                        <a:latin typeface="Cambria Math"/>
                        <a:ea typeface="Times New Roman"/>
                        <a:cs typeface="Times New Roman"/>
                      </a:rPr>
                      <m:t>≥</m:t>
                    </m:r>
                    <m:sSub>
                      <m:sSubPr>
                        <m:ctrlPr>
                          <a:rPr lang="en-US" b="0" i="1" smtClean="0">
                            <a:effectLst/>
                            <a:latin typeface="Cambria Math" panose="02040503050406030204" pitchFamily="18" charset="0"/>
                            <a:ea typeface="Times New Roman"/>
                            <a:cs typeface="Times New Roman"/>
                          </a:rPr>
                        </m:ctrlPr>
                      </m:sSubPr>
                      <m:e>
                        <m:r>
                          <a:rPr lang="en-US" b="0" i="1" smtClean="0">
                            <a:effectLst/>
                            <a:latin typeface="Cambria Math"/>
                            <a:ea typeface="Times New Roman"/>
                            <a:cs typeface="Times New Roman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effectLst/>
                            <a:latin typeface="Cambria Math"/>
                            <a:ea typeface="Times New Roman"/>
                            <a:cs typeface="Times New Roman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ru-RU" dirty="0">
                    <a:effectLst/>
                    <a:latin typeface="Cambria"/>
                    <a:ea typeface="Times New Roman"/>
                    <a:cs typeface="Times New Roman"/>
                  </a:rPr>
                  <a:t>:</a:t>
                </a:r>
                <a:br>
                  <a:rPr lang="ru-RU" dirty="0">
                    <a:effectLst/>
                    <a:latin typeface="Cambria"/>
                    <a:ea typeface="Times New Roman"/>
                    <a:cs typeface="Times New Roman"/>
                  </a:rPr>
                </a:br>
                <a:br>
                  <a:rPr lang="en-US" dirty="0">
                    <a:effectLst/>
                    <a:latin typeface="Cambria"/>
                    <a:ea typeface="Times New Roman"/>
                    <a:cs typeface="Times New Roman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𝑄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≽</m:t>
                    </m:r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𝑄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𝑗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⟺</m:t>
                    </m:r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≥</m:t>
                    </m:r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𝑗</m:t>
                        </m:r>
                      </m:sub>
                    </m:sSub>
                  </m:oMath>
                </a14:m>
                <a:endParaRPr lang="ru-RU" dirty="0">
                  <a:effectLst/>
                  <a:latin typeface="Cambria"/>
                  <a:ea typeface="Times New Roman"/>
                  <a:cs typeface="Times New Roman"/>
                </a:endParaRPr>
              </a:p>
              <a:p>
                <a:r>
                  <a:rPr lang="ru-RU" dirty="0"/>
                  <a:t>Выбор весовых коэффициентов важности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ru-RU" i="1">
                        <a:latin typeface="Cambria Math"/>
                      </a:rPr>
                      <m:t>, </m:t>
                    </m:r>
                    <m:r>
                      <a:rPr lang="en-US" i="1">
                        <a:latin typeface="Cambria Math"/>
                      </a:rPr>
                      <m:t>𝑖</m:t>
                    </m:r>
                    <m:r>
                      <a:rPr lang="ru-RU" i="1">
                        <a:latin typeface="Cambria Math"/>
                      </a:rPr>
                      <m:t>=</m:t>
                    </m:r>
                    <m:bar>
                      <m:barPr>
                        <m:pos m:val="top"/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ru-RU" i="1">
                            <a:latin typeface="Cambria Math"/>
                          </a:rPr>
                          <m:t>1,</m:t>
                        </m:r>
                        <m:r>
                          <a:rPr lang="en-US" i="1">
                            <a:latin typeface="Cambria Math"/>
                          </a:rPr>
                          <m:t>𝑛</m:t>
                        </m:r>
                      </m:e>
                    </m:bar>
                  </m:oMath>
                </a14:m>
                <a:r>
                  <a:rPr lang="ru-RU" dirty="0"/>
                  <a:t>, в общем случае:</a:t>
                </a:r>
              </a:p>
              <a:p>
                <a:pPr lvl="1"/>
                <a:r>
                  <a:rPr lang="ru-RU" dirty="0"/>
                  <a:t>нормированы относительно положительного параметра </a:t>
                </a:r>
                <a14:m>
                  <m:oMath xmlns:m="http://schemas.openxmlformats.org/officeDocument/2006/math">
                    <m:r>
                      <a:rPr lang="ru-RU" i="1">
                        <a:latin typeface="Cambria Math"/>
                      </a:rPr>
                      <m:t>𝑅</m:t>
                    </m:r>
                    <m:r>
                      <a:rPr lang="ru-RU" i="1">
                        <a:latin typeface="Cambria Math"/>
                      </a:rPr>
                      <m:t>&gt;0</m:t>
                    </m:r>
                  </m:oMath>
                </a14:m>
                <a:r>
                  <a:rPr lang="ru-RU" dirty="0"/>
                  <a:t> </a:t>
                </a:r>
              </a:p>
              <a:p>
                <a:pPr lvl="1"/>
                <a:r>
                  <a:rPr lang="ru-RU" dirty="0"/>
                  <a:t>принимают численные значения не меньше некоторой неотрицательной величины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ru-RU" i="1">
                            <a:latin typeface="Cambria Math"/>
                          </a:rPr>
                          <m:t>0</m:t>
                        </m:r>
                      </m:sub>
                    </m:sSub>
                  </m:oMath>
                </a14:m>
                <a:endParaRPr lang="ru-RU" dirty="0"/>
              </a:p>
              <a:p>
                <a:r>
                  <a:rPr lang="ru-RU" dirty="0"/>
                  <a:t>Таким образом, область допустимых значений весовых коэффициентов имеет вид:</a:t>
                </a:r>
                <a:br>
                  <a:rPr lang="ru-RU" dirty="0"/>
                </a:br>
                <a:br>
                  <a:rPr lang="ru-RU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𝑤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u-RU" i="1">
                            <a:latin typeface="Cambria Math"/>
                          </a:rPr>
                          <m:t>𝑤</m:t>
                        </m:r>
                        <m:r>
                          <a:rPr lang="ru-RU" i="1">
                            <a:latin typeface="Cambria Math"/>
                          </a:rPr>
                          <m:t>∈</m:t>
                        </m:r>
                        <m:sSup>
                          <m:sSup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ru-RU" i="1">
                                <a:latin typeface="Cambria Math"/>
                              </a:rPr>
                              <m:t>𝑅</m:t>
                            </m:r>
                          </m:e>
                          <m:sup>
                            <m:r>
                              <a:rPr lang="ru-RU" i="1">
                                <a:latin typeface="Cambria Math"/>
                              </a:rPr>
                              <m:t>𝑛</m:t>
                            </m:r>
                          </m:sup>
                        </m:sSup>
                      </m:e>
                      <m:e>
                        <m:sSub>
                          <m:sSub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i="1">
                                <a:latin typeface="Cambria Math"/>
                              </a:rPr>
                              <m:t>𝑤</m:t>
                            </m:r>
                          </m:e>
                          <m:sub>
                            <m:r>
                              <a:rPr lang="ru-RU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ru-RU" i="1">
                            <a:latin typeface="Cambria Math"/>
                          </a:rPr>
                          <m:t>≥</m:t>
                        </m:r>
                        <m:sSub>
                          <m:sSub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i="1">
                                <a:latin typeface="Cambria Math"/>
                              </a:rPr>
                              <m:t>𝑤</m:t>
                            </m:r>
                          </m:e>
                          <m:sub>
                            <m:r>
                              <a:rPr lang="ru-RU" i="1">
                                <a:latin typeface="Cambria Math"/>
                              </a:rPr>
                              <m:t>0</m:t>
                            </m:r>
                          </m:sub>
                        </m:sSub>
                        <m:r>
                          <a:rPr lang="ru-RU" i="1">
                            <a:latin typeface="Cambria Math"/>
                          </a:rPr>
                          <m:t>≥0, </m:t>
                        </m:r>
                        <m:r>
                          <a:rPr lang="ru-RU" i="1">
                            <a:latin typeface="Cambria Math"/>
                          </a:rPr>
                          <m:t>𝑖</m:t>
                        </m:r>
                        <m:r>
                          <a:rPr lang="ru-RU" i="1">
                            <a:latin typeface="Cambria Math"/>
                          </a:rPr>
                          <m:t>=</m:t>
                        </m:r>
                        <m:bar>
                          <m:barPr>
                            <m:pos m:val="top"/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barPr>
                          <m:e>
                            <m:r>
                              <a:rPr lang="ru-RU" i="1">
                                <a:latin typeface="Cambria Math"/>
                              </a:rPr>
                              <m:t>1,</m:t>
                            </m:r>
                            <m:r>
                              <a:rPr lang="ru-RU" i="1">
                                <a:latin typeface="Cambria Math"/>
                              </a:rPr>
                              <m:t>𝑛</m:t>
                            </m:r>
                          </m:e>
                        </m:bar>
                        <m:r>
                          <a:rPr lang="ru-RU" i="1">
                            <a:latin typeface="Cambria Math"/>
                          </a:rPr>
                          <m:t>; </m:t>
                        </m:r>
                        <m:nary>
                          <m:naryPr>
                            <m:chr m:val="∑"/>
                            <m:limLoc m:val="undOvr"/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ru-RU" i="1">
                                <a:latin typeface="Cambria Math"/>
                              </a:rPr>
                              <m:t>𝑖</m:t>
                            </m:r>
                            <m:r>
                              <a:rPr lang="ru-RU" i="1">
                                <a:latin typeface="Cambria Math"/>
                              </a:rPr>
                              <m:t>=1</m:t>
                            </m:r>
                          </m:sub>
                          <m:sup>
                            <m:r>
                              <a:rPr lang="ru-RU" i="1">
                                <a:latin typeface="Cambria Math"/>
                              </a:rPr>
                              <m:t>𝑛</m:t>
                            </m:r>
                          </m:sup>
                          <m:e>
                            <m:sSub>
                              <m:sSubPr>
                                <m:ctrlPr>
                                  <a:rPr lang="ru-RU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ru-RU" i="1">
                                    <a:latin typeface="Cambria Math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ru-RU" i="1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ru-RU" i="1">
                                <a:latin typeface="Cambria Math"/>
                              </a:rPr>
                              <m:t>=</m:t>
                            </m:r>
                            <m:r>
                              <a:rPr lang="ru-RU" i="1">
                                <a:latin typeface="Cambria Math"/>
                              </a:rPr>
                              <m:t>𝑅</m:t>
                            </m:r>
                          </m:e>
                        </m:nary>
                      </m:e>
                    </m:d>
                  </m:oMath>
                </a14:m>
                <a:endParaRPr lang="ru-RU" dirty="0"/>
              </a:p>
              <a:p>
                <a:pPr lvl="1"/>
                <a:r>
                  <a:rPr lang="ru-RU" dirty="0">
                    <a:latin typeface="Cambria"/>
                    <a:ea typeface="Times New Roman"/>
                    <a:cs typeface="Times New Roman"/>
                  </a:rPr>
                  <a:t>[Подиновский, 1979]</a:t>
                </a:r>
              </a:p>
              <a:p>
                <a:pPr lvl="2"/>
                <a:r>
                  <a:rPr lang="en-US" dirty="0">
                    <a:latin typeface="Cambria"/>
                    <a:ea typeface="Times New Roman"/>
                    <a:cs typeface="Times New Roman"/>
                  </a:rPr>
                  <a:t>[</a:t>
                </a:r>
                <a:r>
                  <a:rPr lang="ru-RU" dirty="0">
                    <a:latin typeface="Cambria"/>
                    <a:ea typeface="Times New Roman"/>
                    <a:cs typeface="Times New Roman"/>
                  </a:rPr>
                  <a:t>Подиновский В.В. Аксиоматическое решение проблемы оценки важности частных критериев в многокритериальных задачах // Современное состояние теории исследования операций / Под ред. Н.Н. Моисеева. – М.: Наука, 1979. – С. 117-145</a:t>
                </a:r>
                <a:r>
                  <a:rPr lang="en-US" dirty="0">
                    <a:latin typeface="Cambria"/>
                    <a:ea typeface="Times New Roman"/>
                    <a:cs typeface="Times New Roman"/>
                  </a:rPr>
                  <a:t>]</a:t>
                </a:r>
                <a:br>
                  <a:rPr lang="ru-RU" dirty="0">
                    <a:latin typeface="Cambria"/>
                    <a:ea typeface="Times New Roman"/>
                    <a:cs typeface="Times New Roman"/>
                  </a:rPr>
                </a:br>
                <a:endParaRPr lang="ru-RU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t="-10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25.05.2014</a:t>
            </a: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Д.Е.Шапошников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49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469607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Предметная область</a:t>
            </a:r>
          </a:p>
        </p:txBody>
      </p:sp>
      <p:graphicFrame>
        <p:nvGraphicFramePr>
          <p:cNvPr id="10" name="Объект 9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114019522"/>
              </p:ext>
            </p:extLst>
          </p:nvPr>
        </p:nvGraphicFramePr>
        <p:xfrm>
          <a:off x="214313" y="549275"/>
          <a:ext cx="5726112" cy="55768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Объект 8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ru-RU" b="1" dirty="0"/>
              <a:t>Предметная область </a:t>
            </a:r>
          </a:p>
          <a:p>
            <a:pPr lvl="1"/>
            <a:endParaRPr lang="ru-RU" dirty="0"/>
          </a:p>
          <a:p>
            <a:pPr lvl="1"/>
            <a:r>
              <a:rPr lang="ru-RU" dirty="0"/>
              <a:t>Проектирование СПД, планировании их работы и оценке качества услуг</a:t>
            </a:r>
          </a:p>
          <a:p>
            <a:pPr lvl="1"/>
            <a:endParaRPr lang="ru-RU" dirty="0"/>
          </a:p>
          <a:p>
            <a:r>
              <a:rPr lang="ru-RU" b="1" dirty="0"/>
              <a:t>Проблемы существующих методов и подходов </a:t>
            </a:r>
          </a:p>
          <a:p>
            <a:pPr lvl="1"/>
            <a:endParaRPr lang="ru-RU" dirty="0"/>
          </a:p>
          <a:p>
            <a:pPr lvl="1"/>
            <a:r>
              <a:rPr lang="ru-RU" dirty="0"/>
              <a:t>Слабое применение потоковых моделей и алгоритмов к сетям передачи данных</a:t>
            </a:r>
          </a:p>
          <a:p>
            <a:pPr lvl="1"/>
            <a:endParaRPr lang="ru-RU" dirty="0"/>
          </a:p>
          <a:p>
            <a:pPr lvl="1"/>
            <a:r>
              <a:rPr lang="ru-RU" dirty="0"/>
              <a:t>Ограниченное применение многокритериальных моделей и методов к оценке качества, оптимизации работы и рациональной модификации сетевой инфраструктуры </a:t>
            </a:r>
          </a:p>
          <a:p>
            <a:endParaRPr lang="ru-RU" dirty="0"/>
          </a:p>
          <a:p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25.05.2014</a:t>
            </a: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Д.Е.Шапошников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3645371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1600" dirty="0"/>
              <a:t>Принцип гарантированного результата при использовании обобщенного критерия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ru-RU" b="1" dirty="0"/>
                  <a:t>Предположения </a:t>
                </a:r>
                <a:r>
                  <a:rPr lang="en-US" dirty="0"/>
                  <a:t>[</a:t>
                </a:r>
                <a:r>
                  <a:rPr lang="ru-RU" dirty="0"/>
                  <a:t>Батищев, 1984; Батищев, Шапошников, 1984</a:t>
                </a:r>
                <a:r>
                  <a:rPr lang="en-US" dirty="0"/>
                  <a:t>]</a:t>
                </a:r>
                <a:r>
                  <a:rPr lang="ru-RU" dirty="0"/>
                  <a:t>:</a:t>
                </a:r>
              </a:p>
              <a:p>
                <a:pPr lvl="1"/>
                <a:r>
                  <a:rPr lang="ru-RU" dirty="0"/>
                  <a:t>В процессе принятия решения необходимо учитывать зависимость весовых коэффициентов от значения частных критериев в </a:t>
                </a:r>
                <a:r>
                  <a:rPr lang="ru-RU" i="1" dirty="0"/>
                  <a:t>каждой точке </a:t>
                </a:r>
                <a:r>
                  <a:rPr lang="ru-RU" dirty="0"/>
                  <a:t>области допустимых решений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𝐷</m:t>
                    </m:r>
                  </m:oMath>
                </a14:m>
                <a:r>
                  <a:rPr lang="ru-RU" dirty="0"/>
                  <a:t>. </a:t>
                </a:r>
              </a:p>
              <a:p>
                <a:pPr lvl="1"/>
                <a:r>
                  <a:rPr lang="ru-RU" dirty="0"/>
                  <a:t>ЛПР </a:t>
                </a:r>
                <a:r>
                  <a:rPr lang="ru-RU" i="1" dirty="0"/>
                  <a:t>не может точно определить </a:t>
                </a:r>
                <a:r>
                  <a:rPr lang="ru-RU" dirty="0"/>
                  <a:t>численные значения весовых коэффициентов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𝑤</m:t>
                    </m:r>
                  </m:oMath>
                </a14:m>
                <a:r>
                  <a:rPr lang="ru-RU" dirty="0"/>
                  <a:t> </a:t>
                </a:r>
                <a:br>
                  <a:rPr lang="ru-RU" dirty="0"/>
                </a:br>
                <a:endParaRPr lang="ru-RU" dirty="0"/>
              </a:p>
              <a:p>
                <a:r>
                  <a:rPr lang="ru-RU" b="1" dirty="0"/>
                  <a:t>Действия</a:t>
                </a:r>
                <a:r>
                  <a:rPr lang="ru-RU" dirty="0"/>
                  <a:t>:</a:t>
                </a:r>
                <a:endParaRPr lang="en-US" dirty="0"/>
              </a:p>
              <a:p>
                <a:pPr lvl="1"/>
                <a:r>
                  <a:rPr lang="ru-RU" dirty="0"/>
                  <a:t>Рассматриваем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𝑤</m:t>
                    </m:r>
                  </m:oMath>
                </a14:m>
                <a:r>
                  <a:rPr lang="ru-RU" dirty="0"/>
                  <a:t> как неконтролируемые факторы</a:t>
                </a:r>
              </a:p>
              <a:p>
                <a:pPr lvl="1"/>
                <a:r>
                  <a:rPr lang="ru-RU" dirty="0"/>
                  <a:t>Применяем принцип гарантированного результата [</a:t>
                </a:r>
                <a:r>
                  <a:rPr lang="ru-RU" dirty="0" err="1"/>
                  <a:t>Гермейер</a:t>
                </a:r>
                <a:r>
                  <a:rPr lang="ru-RU" dirty="0"/>
                  <a:t>, 1971] </a:t>
                </a:r>
              </a:p>
              <a:p>
                <a:pPr lvl="1"/>
                <a:r>
                  <a:rPr lang="ru-RU" dirty="0"/>
                  <a:t>Переходим к следующей модели оценки и принятия решения:</a:t>
                </a:r>
                <a:br>
                  <a:rPr lang="ru-RU" dirty="0"/>
                </a:br>
                <a14:m>
                  <m:oMath xmlns:m="http://schemas.openxmlformats.org/officeDocument/2006/math">
                    <m:func>
                      <m:func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/>
                              </a:rPr>
                              <m:t>min</m:t>
                            </m:r>
                          </m:e>
                          <m:lim>
                            <m:r>
                              <a:rPr lang="en-US" i="1">
                                <a:latin typeface="Cambria Math"/>
                              </a:rPr>
                              <m:t>𝑥</m:t>
                            </m:r>
                            <m:r>
                              <a:rPr lang="en-US" i="1">
                                <a:latin typeface="Cambria Math"/>
                              </a:rPr>
                              <m:t>∈</m:t>
                            </m:r>
                            <m:r>
                              <a:rPr lang="en-US" i="1">
                                <a:latin typeface="Cambria Math"/>
                              </a:rPr>
                              <m:t>𝐷</m:t>
                            </m:r>
                          </m:lim>
                        </m:limLow>
                      </m:fName>
                      <m:e>
                        <m:d>
                          <m:dPr>
                            <m:begChr m:val="{"/>
                            <m:endChr m:val="}"/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ru-RU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limLow>
                                  <m:limLowPr>
                                    <m:ctrlPr>
                                      <a:rPr lang="ru-RU" i="1">
                                        <a:latin typeface="Cambria Math" panose="02040503050406030204" pitchFamily="18" charset="0"/>
                                      </a:rPr>
                                    </m:ctrlPr>
                                  </m:limLow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/>
                                      </a:rPr>
                                      <m:t>max</m:t>
                                    </m:r>
                                  </m:e>
                                  <m:lim>
                                    <m:r>
                                      <a:rPr lang="en-US" i="1">
                                        <a:latin typeface="Cambria Math"/>
                                      </a:rPr>
                                      <m:t>𝑤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∈</m:t>
                                    </m:r>
                                    <m:sSub>
                                      <m:sSubPr>
                                        <m:ctrlPr>
                                          <a:rPr lang="ru-RU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𝐷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𝑤</m:t>
                                        </m:r>
                                      </m:sub>
                                    </m:sSub>
                                  </m:lim>
                                </m:limLow>
                              </m:fName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ru-RU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𝑤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,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𝑞</m:t>
                                    </m:r>
                                    <m:d>
                                      <m:dPr>
                                        <m:ctrlPr>
                                          <a:rPr lang="ru-RU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𝑥</m:t>
                                        </m:r>
                                      </m:e>
                                    </m:d>
                                  </m:e>
                                </m:d>
                              </m:e>
                            </m:func>
                          </m:e>
                        </m:d>
                        <m:r>
                          <a:rPr lang="en-US" i="1">
                            <a:latin typeface="Cambria Math"/>
                          </a:rPr>
                          <m:t>,</m:t>
                        </m:r>
                      </m:e>
                    </m:func>
                  </m:oMath>
                </a14:m>
                <a:br>
                  <a:rPr lang="ru-RU" dirty="0"/>
                </a:br>
                <a:r>
                  <a:rPr lang="ru-RU" dirty="0"/>
                  <a:t>где</a:t>
                </a:r>
                <a:br>
                  <a:rPr lang="ru-RU" dirty="0"/>
                </a:b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𝐷</m:t>
                    </m:r>
                    <m:r>
                      <a:rPr lang="en-US" i="1">
                        <a:latin typeface="Cambria Math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𝑥</m:t>
                        </m:r>
                        <m:r>
                          <a:rPr lang="en-US" i="1">
                            <a:latin typeface="Cambria Math"/>
                          </a:rPr>
                          <m:t>∈</m:t>
                        </m:r>
                        <m:sSup>
                          <m:sSup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/>
                              </a:rPr>
                              <m:t>𝑅</m:t>
                            </m:r>
                          </m:e>
                          <m:sup>
                            <m:r>
                              <a:rPr lang="en-US" i="1">
                                <a:latin typeface="Cambria Math"/>
                              </a:rPr>
                              <m:t>𝑚</m:t>
                            </m:r>
                          </m:sup>
                        </m:sSup>
                      </m:e>
                      <m:e>
                        <m:sSub>
                          <m:sSub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𝑔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/>
                              </a:rPr>
                              <m:t>𝑥</m:t>
                            </m:r>
                          </m:e>
                        </m:d>
                        <m:r>
                          <a:rPr lang="en-US" i="1">
                            <a:latin typeface="Cambria Math"/>
                          </a:rPr>
                          <m:t>≥0, </m:t>
                        </m:r>
                        <m:r>
                          <a:rPr lang="en-US" i="1">
                            <a:latin typeface="Cambria Math"/>
                          </a:rPr>
                          <m:t>𝑖</m:t>
                        </m:r>
                        <m:r>
                          <a:rPr lang="en-US" i="1">
                            <a:latin typeface="Cambria Math"/>
                          </a:rPr>
                          <m:t>=</m:t>
                        </m:r>
                        <m:bar>
                          <m:barPr>
                            <m:pos m:val="top"/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barPr>
                          <m:e>
                            <m:r>
                              <a:rPr lang="en-US" i="1">
                                <a:latin typeface="Cambria Math"/>
                              </a:rPr>
                              <m:t>1,</m:t>
                            </m:r>
                            <m:r>
                              <a:rPr lang="en-US" i="1">
                                <a:latin typeface="Cambria Math"/>
                              </a:rPr>
                              <m:t>𝐾</m:t>
                            </m:r>
                          </m:e>
                        </m:bar>
                      </m:e>
                    </m:d>
                    <m:r>
                      <a:rPr lang="en-US" b="0" i="1" smtClean="0">
                        <a:latin typeface="Cambria Math"/>
                      </a:rPr>
                      <m:t>,</m:t>
                    </m:r>
                  </m:oMath>
                </a14:m>
                <a:br>
                  <a:rPr lang="ru-RU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𝑤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𝑤</m:t>
                        </m:r>
                        <m:r>
                          <a:rPr lang="en-US" i="1">
                            <a:latin typeface="Cambria Math"/>
                          </a:rPr>
                          <m:t>∈</m:t>
                        </m:r>
                        <m:sSup>
                          <m:sSup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/>
                              </a:rPr>
                              <m:t>𝑅</m:t>
                            </m:r>
                          </m:e>
                          <m:sup>
                            <m:r>
                              <a:rPr lang="en-US" i="1">
                                <a:latin typeface="Cambria Math"/>
                              </a:rPr>
                              <m:t>𝑛</m:t>
                            </m:r>
                          </m:sup>
                        </m:sSup>
                      </m:e>
                      <m:e>
                        <m:sSub>
                          <m:sSub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𝑗</m:t>
                            </m:r>
                          </m:sub>
                        </m:sSub>
                        <m:r>
                          <a:rPr lang="en-US" i="1">
                            <a:latin typeface="Cambria Math"/>
                          </a:rPr>
                          <m:t>≥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/>
                          </a:rPr>
                          <m:t>≥</m:t>
                        </m:r>
                        <m:r>
                          <a:rPr lang="en-US" i="1">
                            <a:latin typeface="Cambria Math"/>
                          </a:rPr>
                          <m:t>0, </m:t>
                        </m:r>
                        <m:r>
                          <a:rPr lang="en-US" i="1">
                            <a:latin typeface="Cambria Math"/>
                          </a:rPr>
                          <m:t>𝑗</m:t>
                        </m:r>
                        <m:r>
                          <a:rPr lang="en-US" i="1">
                            <a:latin typeface="Cambria Math"/>
                          </a:rPr>
                          <m:t>=</m:t>
                        </m:r>
                        <m:bar>
                          <m:barPr>
                            <m:pos m:val="top"/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barPr>
                          <m:e>
                            <m:r>
                              <a:rPr lang="en-US" i="1">
                                <a:latin typeface="Cambria Math"/>
                              </a:rPr>
                              <m:t>1,</m:t>
                            </m:r>
                            <m:r>
                              <a:rPr lang="en-US" i="1">
                                <a:latin typeface="Cambria Math"/>
                              </a:rPr>
                              <m:t>𝑛</m:t>
                            </m:r>
                          </m:e>
                        </m:bar>
                        <m:r>
                          <a:rPr lang="en-US" i="1">
                            <a:latin typeface="Cambria Math"/>
                          </a:rPr>
                          <m:t>; </m:t>
                        </m:r>
                        <m:nary>
                          <m:naryPr>
                            <m:chr m:val="∑"/>
                            <m:limLoc m:val="undOvr"/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i="1">
                                <a:latin typeface="Cambria Math"/>
                              </a:rPr>
                              <m:t>𝑗</m:t>
                            </m:r>
                            <m:r>
                              <a:rPr lang="en-US" i="1">
                                <a:latin typeface="Cambria Math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>
                                <a:latin typeface="Cambria Math"/>
                              </a:rPr>
                              <m:t>𝑛</m:t>
                            </m:r>
                          </m:sup>
                          <m:e>
                            <m:sSub>
                              <m:sSubPr>
                                <m:ctrlPr>
                                  <a:rPr lang="ru-RU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</a:rPr>
                                  <m:t>𝑗</m:t>
                                </m:r>
                              </m:sub>
                            </m:sSub>
                          </m:e>
                        </m:nary>
                        <m:r>
                          <a:rPr lang="en-US" i="1">
                            <a:latin typeface="Cambria Math"/>
                          </a:rPr>
                          <m:t>=1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.</m:t>
                    </m:r>
                  </m:oMath>
                </a14:m>
                <a:endParaRPr lang="ru-RU" dirty="0"/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 rotWithShape="1">
                <a:blip r:embed="rId2"/>
                <a:stretch>
                  <a:fillRect b="-138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Объект 6"/>
              <p:cNvSpPr>
                <a:spLocks noGrp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:r>
                  <a:rPr lang="ru-RU" sz="1400" b="1" dirty="0"/>
                  <a:t>Предположение:</a:t>
                </a:r>
              </a:p>
              <a:p>
                <a:pPr lvl="1"/>
                <a:r>
                  <a:rPr lang="ru-RU" sz="1200" dirty="0"/>
                  <a:t>структура области допустимых значений весовых коэффициентов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1200" i="1">
                            <a:latin typeface="Cambria Math"/>
                          </a:rPr>
                          <m:t>𝐷</m:t>
                        </m:r>
                      </m:e>
                      <m:sub>
                        <m:r>
                          <a:rPr lang="ru-RU" sz="1200" i="1">
                            <a:latin typeface="Cambria Math"/>
                          </a:rPr>
                          <m:t>𝑤</m:t>
                        </m:r>
                      </m:sub>
                    </m:sSub>
                  </m:oMath>
                </a14:m>
                <a:r>
                  <a:rPr lang="ru-RU" sz="1200" dirty="0"/>
                  <a:t> остается неизменной в процессе поиска оптимального решения задачи </a:t>
                </a:r>
              </a:p>
              <a:p>
                <a:endParaRPr lang="ru-RU" sz="1400" dirty="0"/>
              </a:p>
              <a:p>
                <a:r>
                  <a:rPr lang="ru-RU" sz="1400" dirty="0"/>
                  <a:t>Весовые коэффициенты </a:t>
                </a:r>
                <a14:m>
                  <m:oMath xmlns:m="http://schemas.openxmlformats.org/officeDocument/2006/math">
                    <m:r>
                      <a:rPr lang="ru-RU" sz="1400" i="1">
                        <a:latin typeface="Cambria Math"/>
                      </a:rPr>
                      <m:t>𝑤</m:t>
                    </m:r>
                  </m:oMath>
                </a14:m>
                <a:r>
                  <a:rPr lang="ru-RU" sz="1400" dirty="0"/>
                  <a:t> являются функциями от параметров </a:t>
                </a:r>
                <a14:m>
                  <m:oMath xmlns:m="http://schemas.openxmlformats.org/officeDocument/2006/math">
                    <m:r>
                      <a:rPr lang="ru-RU" sz="1400" i="1">
                        <a:latin typeface="Cambria Math"/>
                      </a:rPr>
                      <m:t>𝑥</m:t>
                    </m:r>
                  </m:oMath>
                </a14:m>
                <a:r>
                  <a:rPr lang="ru-RU" sz="1400" dirty="0"/>
                  <a:t>:</a:t>
                </a:r>
                <a:br>
                  <a:rPr lang="ru-RU" sz="1400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ru-RU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en-US" sz="1400" i="1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sz="14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ru-RU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en-US" sz="1400" i="1">
                            <a:latin typeface="Cambria Math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ru-RU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>
                            <a:latin typeface="Cambria Math"/>
                          </a:rPr>
                          <m:t>𝑥</m:t>
                        </m:r>
                      </m:e>
                    </m:d>
                    <m:r>
                      <a:rPr lang="en-US" sz="1400" i="1">
                        <a:latin typeface="Cambria Math"/>
                      </a:rPr>
                      <m:t>, </m:t>
                    </m:r>
                    <m:r>
                      <a:rPr lang="en-US" sz="1400" i="1">
                        <a:latin typeface="Cambria Math"/>
                      </a:rPr>
                      <m:t>𝑖</m:t>
                    </m:r>
                    <m:r>
                      <a:rPr lang="en-US" sz="1400" i="1">
                        <a:latin typeface="Cambria Math"/>
                      </a:rPr>
                      <m:t>=</m:t>
                    </m:r>
                    <m:bar>
                      <m:barPr>
                        <m:pos m:val="top"/>
                        <m:ctrlPr>
                          <a:rPr lang="ru-RU" sz="1400" i="1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sz="1400" i="1">
                            <a:latin typeface="Cambria Math"/>
                          </a:rPr>
                          <m:t>1,</m:t>
                        </m:r>
                        <m:r>
                          <a:rPr lang="en-US" sz="1400" i="1">
                            <a:latin typeface="Cambria Math"/>
                          </a:rPr>
                          <m:t>𝑛</m:t>
                        </m:r>
                      </m:e>
                    </m:bar>
                  </m:oMath>
                </a14:m>
                <a:br>
                  <a:rPr lang="ru-RU" sz="1400" dirty="0"/>
                </a:br>
                <a:r>
                  <a:rPr lang="ru-RU" sz="1400" dirty="0"/>
                  <a:t>Численные значения весовых коэффициентов при постоянных значениях </a:t>
                </a:r>
                <a14:m>
                  <m:oMath xmlns:m="http://schemas.openxmlformats.org/officeDocument/2006/math">
                    <m:r>
                      <a:rPr lang="ru-RU" sz="1400" i="1">
                        <a:latin typeface="Cambria Math"/>
                      </a:rPr>
                      <m:t>𝑥</m:t>
                    </m:r>
                  </m:oMath>
                </a14:m>
                <a:r>
                  <a:rPr lang="ru-RU" sz="1400" dirty="0"/>
                  <a:t> можно определить из решения экстремальной задачи относительно вектора </a:t>
                </a:r>
                <a14:m>
                  <m:oMath xmlns:m="http://schemas.openxmlformats.org/officeDocument/2006/math">
                    <m:r>
                      <a:rPr lang="ru-RU" sz="1400" i="1">
                        <a:latin typeface="Cambria Math"/>
                      </a:rPr>
                      <m:t>𝑤</m:t>
                    </m:r>
                  </m:oMath>
                </a14:m>
                <a:r>
                  <a:rPr lang="ru-RU" sz="1400" dirty="0"/>
                  <a:t>:</a:t>
                </a:r>
                <a:br>
                  <a:rPr lang="ru-RU" sz="1400" dirty="0"/>
                </a:br>
                <a:br>
                  <a:rPr lang="en-US" sz="1400" dirty="0"/>
                </a:br>
                <a14:m>
                  <m:oMath xmlns:m="http://schemas.openxmlformats.org/officeDocument/2006/math">
                    <m:r>
                      <a:rPr lang="en-US" sz="1400" i="1">
                        <a:latin typeface="Cambria Math"/>
                      </a:rPr>
                      <m:t>𝑤</m:t>
                    </m:r>
                    <m:d>
                      <m:dPr>
                        <m:ctrlPr>
                          <a:rPr lang="ru-RU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>
                            <a:latin typeface="Cambria Math"/>
                          </a:rPr>
                          <m:t>𝑥</m:t>
                        </m:r>
                      </m:e>
                    </m:d>
                    <m:r>
                      <a:rPr lang="en-US" sz="1400" i="1">
                        <a:latin typeface="Cambria Math"/>
                      </a:rPr>
                      <m:t>=</m:t>
                    </m:r>
                    <m:func>
                      <m:funcPr>
                        <m:ctrlPr>
                          <a:rPr lang="ru-RU" sz="1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400">
                            <a:latin typeface="Cambria Math"/>
                          </a:rPr>
                          <m:t>arg</m:t>
                        </m:r>
                      </m:fName>
                      <m:e>
                        <m:func>
                          <m:funcPr>
                            <m:ctrlPr>
                              <a:rPr lang="ru-RU" sz="14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ru-RU" sz="1400" i="1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sz="1400">
                                    <a:latin typeface="Cambria Math"/>
                                  </a:rPr>
                                  <m:t>max</m:t>
                                </m:r>
                              </m:e>
                              <m:lim>
                                <m:r>
                                  <a:rPr lang="en-US" sz="1400" i="1">
                                    <a:latin typeface="Cambria Math"/>
                                  </a:rPr>
                                  <m:t>𝑥</m:t>
                                </m:r>
                                <m:r>
                                  <a:rPr lang="en-US" sz="1400" i="1">
                                    <a:latin typeface="Cambria Math"/>
                                  </a:rPr>
                                  <m:t>∈</m:t>
                                </m:r>
                                <m:sSub>
                                  <m:sSubPr>
                                    <m:ctrlPr>
                                      <a:rPr lang="ru-RU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i="1">
                                        <a:latin typeface="Cambria Math"/>
                                      </a:rPr>
                                      <m:t>𝐷</m:t>
                                    </m:r>
                                  </m:e>
                                  <m:sub>
                                    <m:r>
                                      <a:rPr lang="en-US" sz="1400" i="1">
                                        <a:latin typeface="Cambria Math"/>
                                      </a:rPr>
                                      <m:t>𝑤</m:t>
                                    </m:r>
                                  </m:sub>
                                </m:sSub>
                              </m:lim>
                            </m:limLow>
                          </m:fName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ru-RU" sz="1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400" i="1">
                                    <a:latin typeface="Cambria Math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ru-RU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400" i="1">
                                        <a:latin typeface="Cambria Math"/>
                                      </a:rPr>
                                      <m:t>𝑤</m:t>
                                    </m:r>
                                    <m:r>
                                      <a:rPr lang="en-US" sz="1400" i="1">
                                        <a:latin typeface="Cambria Math"/>
                                      </a:rPr>
                                      <m:t>,</m:t>
                                    </m:r>
                                    <m:r>
                                      <a:rPr lang="en-US" sz="1400" i="1">
                                        <a:latin typeface="Cambria Math"/>
                                      </a:rPr>
                                      <m:t>𝑞</m:t>
                                    </m:r>
                                    <m:d>
                                      <m:dPr>
                                        <m:ctrlPr>
                                          <a:rPr lang="ru-RU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400" i="1">
                                            <a:latin typeface="Cambria Math"/>
                                          </a:rPr>
                                          <m:t>𝑥</m:t>
                                        </m:r>
                                      </m:e>
                                    </m:d>
                                  </m:e>
                                </m:d>
                              </m:e>
                            </m:d>
                          </m:e>
                        </m:func>
                      </m:e>
                    </m:func>
                  </m:oMath>
                </a14:m>
                <a:br>
                  <a:rPr lang="en-US" sz="1400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ru-RU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/>
                          </a:rPr>
                          <m:t>𝐷</m:t>
                        </m:r>
                      </m:e>
                      <m:sub>
                        <m:r>
                          <a:rPr lang="en-US" sz="1400" i="1">
                            <a:latin typeface="Cambria Math"/>
                          </a:rPr>
                          <m:t>𝑤</m:t>
                        </m:r>
                      </m:sub>
                    </m:sSub>
                    <m:r>
                      <a:rPr lang="en-US" sz="1400" i="1">
                        <a:latin typeface="Cambria Math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ru-RU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>
                            <a:latin typeface="Cambria Math"/>
                          </a:rPr>
                          <m:t>𝑤</m:t>
                        </m:r>
                        <m:r>
                          <a:rPr lang="en-US" sz="1400" i="1">
                            <a:latin typeface="Cambria Math"/>
                          </a:rPr>
                          <m:t>∈</m:t>
                        </m:r>
                        <m:sSup>
                          <m:sSupPr>
                            <m:ctrlPr>
                              <a:rPr lang="ru-RU" sz="1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i="1">
                                <a:latin typeface="Cambria Math"/>
                              </a:rPr>
                              <m:t>𝑅</m:t>
                            </m:r>
                          </m:e>
                          <m:sup>
                            <m:r>
                              <a:rPr lang="en-US" sz="1400" i="1">
                                <a:latin typeface="Cambria Math"/>
                              </a:rPr>
                              <m:t>𝑛</m:t>
                            </m:r>
                          </m:sup>
                        </m:sSup>
                      </m:e>
                      <m:e>
                        <m:sSub>
                          <m:sSubPr>
                            <m:ctrlPr>
                              <a:rPr lang="ru-RU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/>
                              </a:rPr>
                              <m:t>𝑤</m:t>
                            </m:r>
                          </m:e>
                          <m:sub>
                            <m:r>
                              <a:rPr lang="en-US" sz="1400" i="1">
                                <a:latin typeface="Cambria Math"/>
                              </a:rPr>
                              <m:t>𝑗</m:t>
                            </m:r>
                          </m:sub>
                        </m:sSub>
                        <m:r>
                          <a:rPr lang="en-US" sz="1400" i="1">
                            <a:latin typeface="Cambria Math"/>
                          </a:rPr>
                          <m:t>≥</m:t>
                        </m:r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/>
                              </a:rPr>
                              <m:t>𝑤</m:t>
                            </m:r>
                          </m:e>
                          <m:sub>
                            <m:r>
                              <a:rPr lang="en-US" sz="1400" i="1">
                                <a:latin typeface="Cambria Math"/>
                              </a:rPr>
                              <m:t>0</m:t>
                            </m:r>
                          </m:sub>
                        </m:sSub>
                        <m:r>
                          <a:rPr lang="en-US" sz="1400" i="1">
                            <a:latin typeface="Cambria Math"/>
                          </a:rPr>
                          <m:t>≥0, </m:t>
                        </m:r>
                        <m:r>
                          <a:rPr lang="en-US" sz="1400" i="1">
                            <a:latin typeface="Cambria Math"/>
                          </a:rPr>
                          <m:t>𝑗</m:t>
                        </m:r>
                        <m:r>
                          <a:rPr lang="en-US" sz="1400" i="1">
                            <a:latin typeface="Cambria Math"/>
                          </a:rPr>
                          <m:t>=</m:t>
                        </m:r>
                        <m:bar>
                          <m:barPr>
                            <m:pos m:val="top"/>
                            <m:ctrlPr>
                              <a:rPr lang="ru-RU" sz="1400" i="1">
                                <a:latin typeface="Cambria Math" panose="02040503050406030204" pitchFamily="18" charset="0"/>
                              </a:rPr>
                            </m:ctrlPr>
                          </m:barPr>
                          <m:e>
                            <m:r>
                              <a:rPr lang="en-US" sz="1400" i="1">
                                <a:latin typeface="Cambria Math"/>
                              </a:rPr>
                              <m:t>1,</m:t>
                            </m:r>
                            <m:r>
                              <a:rPr lang="en-US" sz="1400" i="1">
                                <a:latin typeface="Cambria Math"/>
                              </a:rPr>
                              <m:t>𝑛</m:t>
                            </m:r>
                          </m:e>
                        </m:bar>
                        <m:r>
                          <a:rPr lang="en-US" sz="1400" i="1">
                            <a:latin typeface="Cambria Math"/>
                          </a:rPr>
                          <m:t>; </m:t>
                        </m:r>
                        <m:nary>
                          <m:naryPr>
                            <m:chr m:val="∑"/>
                            <m:limLoc m:val="undOvr"/>
                            <m:ctrlPr>
                              <a:rPr lang="ru-RU" sz="14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sz="1400" i="1">
                                <a:latin typeface="Cambria Math"/>
                              </a:rPr>
                              <m:t>𝑗</m:t>
                            </m:r>
                            <m:r>
                              <a:rPr lang="en-US" sz="1400" i="1">
                                <a:latin typeface="Cambria Math"/>
                              </a:rPr>
                              <m:t>=1</m:t>
                            </m:r>
                          </m:sub>
                          <m:sup>
                            <m:r>
                              <a:rPr lang="en-US" sz="1400" i="1">
                                <a:latin typeface="Cambria Math"/>
                              </a:rPr>
                              <m:t>𝑛</m:t>
                            </m:r>
                          </m:sup>
                          <m:e>
                            <m:sSub>
                              <m:sSubPr>
                                <m:ctrlPr>
                                  <a:rPr lang="ru-RU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i="1">
                                    <a:latin typeface="Cambria Math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1400" i="1">
                                    <a:latin typeface="Cambria Math"/>
                                  </a:rPr>
                                  <m:t>𝑗</m:t>
                                </m:r>
                              </m:sub>
                            </m:sSub>
                          </m:e>
                        </m:nary>
                        <m:r>
                          <a:rPr lang="en-US" sz="1400" i="1">
                            <a:latin typeface="Cambria Math"/>
                          </a:rPr>
                          <m:t>=1</m:t>
                        </m:r>
                      </m:e>
                    </m:d>
                  </m:oMath>
                </a14:m>
                <a:br>
                  <a:rPr lang="ru-RU" sz="1400" dirty="0"/>
                </a:br>
                <a:endParaRPr lang="ru-RU" sz="1400" dirty="0"/>
              </a:p>
              <a:p>
                <a:r>
                  <a:rPr lang="ru-RU" sz="1400" dirty="0"/>
                  <a:t>Таким образом, исходная многокритериальная задача оценки и оптимизации сводится к задаче нелинейного программирования:</a:t>
                </a:r>
                <a:br>
                  <a:rPr lang="en-US" sz="1400" dirty="0"/>
                </a:br>
                <a14:m>
                  <m:oMath xmlns:m="http://schemas.openxmlformats.org/officeDocument/2006/math">
                    <m:func>
                      <m:funcPr>
                        <m:ctrlPr>
                          <a:rPr lang="ru-RU" sz="1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ru-RU" sz="140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1400">
                                <a:latin typeface="Cambria Math"/>
                              </a:rPr>
                              <m:t>min</m:t>
                            </m:r>
                          </m:e>
                          <m:lim>
                            <m:r>
                              <a:rPr lang="en-US" sz="1400" i="1">
                                <a:latin typeface="Cambria Math"/>
                              </a:rPr>
                              <m:t>𝑥</m:t>
                            </m:r>
                            <m:r>
                              <a:rPr lang="en-US" sz="1400" i="1">
                                <a:latin typeface="Cambria Math"/>
                              </a:rPr>
                              <m:t>∈</m:t>
                            </m:r>
                            <m:r>
                              <a:rPr lang="en-US" sz="1400" i="1">
                                <a:latin typeface="Cambria Math"/>
                              </a:rPr>
                              <m:t>𝐷</m:t>
                            </m:r>
                          </m:lim>
                        </m:limLow>
                      </m:fName>
                      <m:e>
                        <m:d>
                          <m:dPr>
                            <m:begChr m:val="{"/>
                            <m:endChr m:val="}"/>
                            <m:ctrlPr>
                              <a:rPr lang="ru-RU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i="1">
                                <a:latin typeface="Cambria Math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ru-RU" sz="1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400" i="1">
                                    <a:latin typeface="Cambria Math"/>
                                  </a:rPr>
                                  <m:t>𝑤</m:t>
                                </m:r>
                                <m:d>
                                  <m:dPr>
                                    <m:ctrlPr>
                                      <a:rPr lang="ru-RU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400" i="1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</m:d>
                                <m:r>
                                  <a:rPr lang="en-US" sz="1400" i="1">
                                    <a:latin typeface="Cambria Math"/>
                                  </a:rPr>
                                  <m:t>,</m:t>
                                </m:r>
                                <m:r>
                                  <a:rPr lang="en-US" sz="1400" i="1">
                                    <a:latin typeface="Cambria Math"/>
                                  </a:rPr>
                                  <m:t>𝑞</m:t>
                                </m:r>
                                <m:d>
                                  <m:dPr>
                                    <m:ctrlPr>
                                      <a:rPr lang="ru-RU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400" i="1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</m:d>
                              </m:e>
                            </m:d>
                          </m:e>
                        </m:d>
                        <m:r>
                          <a:rPr lang="en-US" sz="1400" i="1">
                            <a:latin typeface="Cambria Math"/>
                          </a:rPr>
                          <m:t>.</m:t>
                        </m:r>
                      </m:e>
                    </m:func>
                  </m:oMath>
                </a14:m>
                <a:endParaRPr lang="ru-RU" sz="1400" dirty="0"/>
              </a:p>
              <a:p>
                <a:endParaRPr lang="ru-RU" sz="1400" dirty="0"/>
              </a:p>
            </p:txBody>
          </p:sp>
        </mc:Choice>
        <mc:Fallback xmlns="">
          <p:sp>
            <p:nvSpPr>
              <p:cNvPr id="7" name="Объект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 rotWithShape="1">
                <a:blip r:embed="rId3"/>
                <a:stretch>
                  <a:fillRect t="-219" r="-142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25.05.2014</a:t>
            </a: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Д.Е.Шапошников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50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2725925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Применение уточняющих коэффициентов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Объект 9"/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ru-RU" dirty="0"/>
                  <a:t>Дополнительная качественная информация ЛПР устанавливает соотношение предпочтения </a:t>
                </a:r>
                <a14:m>
                  <m:oMath xmlns:m="http://schemas.openxmlformats.org/officeDocument/2006/math">
                    <m:r>
                      <a:rPr lang="ru-RU" i="1">
                        <a:latin typeface="Cambria Math"/>
                      </a:rPr>
                      <m:t>𝑖</m:t>
                    </m:r>
                  </m:oMath>
                </a14:m>
                <a:r>
                  <a:rPr lang="ru-RU" dirty="0"/>
                  <a:t>-го критерия над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/>
                      </a:rPr>
                      <m:t>𝑗</m:t>
                    </m:r>
                  </m:oMath>
                </a14:m>
                <a:r>
                  <a:rPr lang="ru-RU" dirty="0"/>
                  <a:t>-м на всем множестве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𝐷</m:t>
                    </m:r>
                  </m:oMath>
                </a14:m>
                <a:r>
                  <a:rPr lang="ru-RU" dirty="0"/>
                  <a:t> допустимых решений</a:t>
                </a:r>
                <a:br>
                  <a:rPr lang="ru-RU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>
                            <a:latin typeface="Cambria Math"/>
                          </a:rPr>
                          <m:t>𝑒</m:t>
                        </m:r>
                      </m:e>
                      <m:sub>
                        <m:r>
                          <a:rPr lang="ru-RU" i="1">
                            <a:latin typeface="Cambria Math"/>
                          </a:rPr>
                          <m:t>𝑙</m:t>
                        </m:r>
                      </m:sub>
                    </m:sSub>
                    <m:r>
                      <a:rPr lang="ru-RU" i="1">
                        <a:latin typeface="Cambria Math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i="1">
                                <a:latin typeface="Cambria Math"/>
                              </a:rPr>
                              <m:t>𝑄</m:t>
                            </m:r>
                          </m:e>
                          <m:sub>
                            <m:r>
                              <a:rPr lang="ru-RU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ru-RU" i="1">
                            <a:latin typeface="Cambria Math"/>
                          </a:rPr>
                          <m:t>≽</m:t>
                        </m:r>
                        <m:sSub>
                          <m:sSub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i="1">
                                <a:latin typeface="Cambria Math"/>
                              </a:rPr>
                              <m:t>𝑄</m:t>
                            </m:r>
                          </m:e>
                          <m:sub>
                            <m:r>
                              <a:rPr lang="ru-RU" i="1">
                                <a:latin typeface="Cambria Math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ru-RU" i="1">
                        <a:latin typeface="Cambria Math"/>
                      </a:rPr>
                      <m:t>, </m:t>
                    </m:r>
                    <m:r>
                      <a:rPr lang="ru-RU" i="1">
                        <a:latin typeface="Cambria Math"/>
                      </a:rPr>
                      <m:t>𝑙</m:t>
                    </m:r>
                    <m:r>
                      <a:rPr lang="ru-RU" i="1">
                        <a:latin typeface="Cambria Math"/>
                      </a:rPr>
                      <m:t>=</m:t>
                    </m:r>
                    <m:bar>
                      <m:barPr>
                        <m:pos m:val="top"/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ru-RU" i="1">
                            <a:latin typeface="Cambria Math"/>
                          </a:rPr>
                          <m:t>1,</m:t>
                        </m:r>
                        <m:r>
                          <a:rPr lang="ru-RU" i="1">
                            <a:latin typeface="Cambria Math"/>
                          </a:rPr>
                          <m:t>𝐿</m:t>
                        </m:r>
                      </m:e>
                    </m:bar>
                    <m:r>
                      <a:rPr lang="ru-RU" i="1">
                        <a:latin typeface="Cambria Math"/>
                      </a:rPr>
                      <m:t>≤</m:t>
                    </m:r>
                    <m:r>
                      <a:rPr lang="ru-RU" i="1">
                        <a:latin typeface="Cambria Math"/>
                      </a:rPr>
                      <m:t>𝑛</m:t>
                    </m:r>
                    <m:d>
                      <m:d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u-RU" i="1">
                            <a:latin typeface="Cambria Math"/>
                          </a:rPr>
                          <m:t>𝑛</m:t>
                        </m:r>
                        <m:r>
                          <a:rPr lang="ru-RU" i="1">
                            <a:latin typeface="Cambria Math"/>
                          </a:rPr>
                          <m:t>−1</m:t>
                        </m:r>
                      </m:e>
                    </m:d>
                    <m:r>
                      <a:rPr lang="ru-RU" i="1">
                        <a:latin typeface="Cambria Math"/>
                      </a:rPr>
                      <m:t>/2</m:t>
                    </m:r>
                  </m:oMath>
                </a14:m>
                <a:endParaRPr lang="ru-RU" dirty="0"/>
              </a:p>
              <a:p>
                <a:pPr lvl="1"/>
                <a:r>
                  <a:rPr lang="ru-RU" dirty="0"/>
                  <a:t>для некоторых </a:t>
                </a:r>
                <a14:m>
                  <m:oMath xmlns:m="http://schemas.openxmlformats.org/officeDocument/2006/math">
                    <m:r>
                      <a:rPr lang="ru-RU" i="1">
                        <a:latin typeface="Cambria Math"/>
                      </a:rPr>
                      <m:t>𝐿</m:t>
                    </m:r>
                  </m:oMath>
                </a14:m>
                <a:r>
                  <a:rPr lang="ru-RU" dirty="0"/>
                  <a:t> пар частных критериев (необязательно для всех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ru-RU" i="1">
                            <a:latin typeface="Cambria Math"/>
                          </a:rPr>
                          <m:t>𝐶</m:t>
                        </m:r>
                      </m:e>
                      <m:sub>
                        <m:r>
                          <a:rPr lang="ru-RU" i="1">
                            <a:latin typeface="Cambria Math"/>
                          </a:rPr>
                          <m:t>𝑛</m:t>
                        </m:r>
                      </m:sub>
                      <m:sup>
                        <m:r>
                          <a:rPr lang="ru-RU" i="1">
                            <a:latin typeface="Cambria Math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ru-RU" dirty="0"/>
                  <a:t>допустимых)</a:t>
                </a:r>
              </a:p>
              <a:p>
                <a:pPr lvl="1"/>
                <a:r>
                  <a:rPr lang="ru-RU" dirty="0">
                    <a:latin typeface="Cambria"/>
                    <a:ea typeface="Times New Roman"/>
                    <a:cs typeface="Times New Roman"/>
                  </a:rPr>
                  <a:t>соотношение является качественным</a:t>
                </a:r>
              </a:p>
              <a:p>
                <a:pPr lvl="1"/>
                <a:endParaRPr lang="ru-RU" dirty="0">
                  <a:latin typeface="Cambria"/>
                  <a:cs typeface="Times New Roman"/>
                </a:endParaRPr>
              </a:p>
              <a:p>
                <a:r>
                  <a:rPr lang="ru-RU" dirty="0"/>
                  <a:t>Определяем область допустимых значений весовых коэффициентов </a:t>
                </a:r>
                <a14:m>
                  <m:oMath xmlns:m="http://schemas.openxmlformats.org/officeDocument/2006/math">
                    <m:r>
                      <a:rPr lang="ru-RU" i="1">
                        <a:latin typeface="Cambria Math"/>
                      </a:rPr>
                      <m:t>𝑤</m:t>
                    </m:r>
                  </m:oMath>
                </a14:m>
                <a:r>
                  <a:rPr lang="ru-RU" dirty="0"/>
                  <a:t>:</a:t>
                </a:r>
                <a:br>
                  <a:rPr lang="en-US" dirty="0"/>
                </a:br>
                <a:br>
                  <a:rPr lang="ru-RU" dirty="0"/>
                </a:b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𝑤</m:t>
                        </m:r>
                      </m:sub>
                      <m:sup>
                        <m:r>
                          <a:rPr lang="en-US" i="1">
                            <a:latin typeface="Cambria Math"/>
                          </a:rPr>
                          <m:t>2</m:t>
                        </m:r>
                      </m:sup>
                    </m:sSubSup>
                    <m:r>
                      <a:rPr lang="en-US" i="1">
                        <a:latin typeface="Cambria Math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𝑤</m:t>
                        </m:r>
                        <m:r>
                          <a:rPr lang="en-US" i="1">
                            <a:latin typeface="Cambria Math"/>
                            <a:ea typeface="Cambria Math"/>
                          </a:rPr>
                          <m:t>∈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𝑅</m:t>
                            </m:r>
                          </m:e>
                          <m:sup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𝑛</m:t>
                            </m:r>
                          </m:sup>
                        </m:sSup>
                      </m:e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latin typeface="Cambria Math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ru-RU" i="1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ru-RU" i="1">
                                  <a:latin typeface="Cambria Math"/>
                                </a:rPr>
                                <m:t>≥</m:t>
                              </m:r>
                              <m:sSub>
                                <m:sSub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latin typeface="Cambria Math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ru-RU" i="1">
                                      <a:latin typeface="Cambria Math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ru-RU" i="1">
                                  <a:latin typeface="Cambria Math"/>
                                </a:rPr>
                                <m:t>≥0, </m:t>
                              </m:r>
                              <m:r>
                                <a:rPr lang="ru-RU" i="1">
                                  <a:latin typeface="Cambria Math"/>
                                </a:rPr>
                                <m:t>𝑖</m:t>
                              </m:r>
                              <m:r>
                                <a:rPr lang="ru-RU" i="1">
                                  <a:latin typeface="Cambria Math"/>
                                </a:rPr>
                                <m:t>=</m:t>
                              </m:r>
                              <m:bar>
                                <m:barPr>
                                  <m:pos m:val="top"/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barPr>
                                <m:e>
                                  <m:r>
                                    <a:rPr lang="ru-RU" i="1">
                                      <a:latin typeface="Cambria Math"/>
                                    </a:rPr>
                                    <m:t>1,</m:t>
                                  </m:r>
                                  <m:r>
                                    <a:rPr lang="ru-RU" i="1">
                                      <a:latin typeface="Cambria Math"/>
                                    </a:rPr>
                                    <m:t>𝑛</m:t>
                                  </m:r>
                                </m:e>
                              </m:bar>
                              <m:r>
                                <a:rPr lang="ru-RU" i="1">
                                  <a:latin typeface="Cambria Math"/>
                                </a:rPr>
                                <m:t>;</m:t>
                              </m:r>
                            </m:e>
                          </m:mr>
                          <m:mr>
                            <m:e>
                              <m:nary>
                                <m:naryPr>
                                  <m:chr m:val="∑"/>
                                  <m:limLoc m:val="undOvr"/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ru-RU" i="1">
                                      <a:latin typeface="Cambria Math"/>
                                    </a:rPr>
                                    <m:t>𝑖</m:t>
                                  </m:r>
                                  <m:r>
                                    <a:rPr lang="ru-RU" i="1">
                                      <a:latin typeface="Cambria Math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ru-RU" i="1">
                                      <a:latin typeface="Cambria Math"/>
                                    </a:rPr>
                                    <m:t>𝑛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i="1">
                                          <a:latin typeface="Cambria Math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ru-RU" i="1"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ru-RU" i="1">
                                      <a:latin typeface="Cambria Math"/>
                                    </a:rPr>
                                    <m:t>=</m:t>
                                  </m:r>
                                  <m:r>
                                    <a:rPr lang="ru-RU" i="1">
                                      <a:latin typeface="Cambria Math"/>
                                    </a:rPr>
                                    <m:t>𝑅</m:t>
                                  </m:r>
                                </m:e>
                              </m:nary>
                              <m:r>
                                <a:rPr lang="ru-RU" i="1">
                                  <a:latin typeface="Cambria Math"/>
                                </a:rPr>
                                <m:t>;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begChr m:val="〈"/>
                                      <m:endChr m:val="〉"/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i="1">
                                              <a:latin typeface="Cambria Math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ru-RU" i="1">
                                              <a:latin typeface="Cambria Math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ru-RU" i="1">
                                          <a:latin typeface="Cambria Math"/>
                                        </a:rPr>
                                        <m:t>≥</m:t>
                                      </m:r>
                                      <m:sSub>
                                        <m:sSubPr>
                                          <m:ctrlP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i="1">
                                              <a:latin typeface="Cambria Math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ru-RU" i="1">
                                              <a:latin typeface="Cambria Math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b>
                                  <m:sSub>
                                    <m:sSub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i="1">
                                          <a:latin typeface="Cambria Math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ru-RU" i="1">
                                          <a:latin typeface="Cambria Math"/>
                                        </a:rPr>
                                        <m:t>𝑙</m:t>
                                      </m:r>
                                    </m:sub>
                                  </m:sSub>
                                </m:sub>
                              </m:sSub>
                              <m:r>
                                <a:rPr lang="ru-RU" i="1">
                                  <a:latin typeface="Cambria Math"/>
                                </a:rPr>
                                <m:t>, </m:t>
                              </m:r>
                              <m:r>
                                <a:rPr lang="ru-RU" i="1">
                                  <a:latin typeface="Cambria Math"/>
                                </a:rPr>
                                <m:t>𝑙</m:t>
                              </m:r>
                              <m:r>
                                <a:rPr lang="ru-RU" i="1">
                                  <a:latin typeface="Cambria Math"/>
                                </a:rPr>
                                <m:t>=</m:t>
                              </m:r>
                              <m:bar>
                                <m:barPr>
                                  <m:pos m:val="top"/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barPr>
                                <m:e>
                                  <m:r>
                                    <a:rPr lang="ru-RU" i="1">
                                      <a:latin typeface="Cambria Math"/>
                                    </a:rPr>
                                    <m:t>1,</m:t>
                                  </m:r>
                                  <m:r>
                                    <a:rPr lang="ru-RU" i="1">
                                      <a:latin typeface="Cambria Math"/>
                                    </a:rPr>
                                    <m:t>𝐿</m:t>
                                  </m:r>
                                </m:e>
                              </m:bar>
                            </m:e>
                          </m:mr>
                        </m:m>
                      </m:e>
                    </m:d>
                  </m:oMath>
                </a14:m>
                <a:endParaRPr lang="ru-RU" dirty="0"/>
              </a:p>
              <a:p>
                <a:endParaRPr lang="ru-RU" dirty="0"/>
              </a:p>
              <a:p>
                <a:r>
                  <a:rPr lang="ru-RU" dirty="0"/>
                  <a:t>Если область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𝑤</m:t>
                        </m:r>
                      </m:sub>
                    </m:sSub>
                  </m:oMath>
                </a14:m>
                <a:r>
                  <a:rPr lang="ru-RU" dirty="0"/>
                  <a:t> не пуста, то</a:t>
                </a:r>
                <a:r>
                  <a:rPr lang="en-US" dirty="0"/>
                  <a:t> </a:t>
                </a:r>
                <a:r>
                  <a:rPr lang="ru-RU" dirty="0"/>
                  <a:t>качественная информация непротиворечива. </a:t>
                </a:r>
              </a:p>
              <a:p>
                <a:pPr lvl="2"/>
                <a:r>
                  <a:rPr lang="ru-RU" dirty="0"/>
                  <a:t>В этом случае весовые коэффициенты </a:t>
                </a:r>
                <a14:m>
                  <m:oMath xmlns:m="http://schemas.openxmlformats.org/officeDocument/2006/math">
                    <m:r>
                      <a:rPr lang="ru-RU" i="1">
                        <a:latin typeface="Cambria Math"/>
                      </a:rPr>
                      <m:t>𝑤</m:t>
                    </m:r>
                    <m:r>
                      <a:rPr lang="ru-RU" i="1">
                        <a:latin typeface="Cambria Math"/>
                      </a:rPr>
                      <m:t>∈</m:t>
                    </m:r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>
                            <a:latin typeface="Cambria Math"/>
                          </a:rPr>
                          <m:t>𝐷</m:t>
                        </m:r>
                      </m:e>
                      <m:sub>
                        <m:r>
                          <a:rPr lang="ru-RU" i="1">
                            <a:latin typeface="Cambria Math"/>
                          </a:rPr>
                          <m:t>𝑤</m:t>
                        </m:r>
                      </m:sub>
                    </m:sSub>
                  </m:oMath>
                </a14:m>
                <a:r>
                  <a:rPr lang="ru-RU" dirty="0"/>
                  <a:t> будем называть согласованными с качественной информацией</a:t>
                </a:r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10" name="Объект 9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 rotWithShape="1">
                <a:blip r:embed="rId2"/>
                <a:stretch>
                  <a:fillRect t="-437" r="-53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Объект 10"/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ru-RU" sz="1200" dirty="0"/>
                  <a:t>Уточнение информации о взаимосвязях бинарного отношения</a:t>
                </a:r>
                <a:r>
                  <a:rPr lang="en-US" sz="12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ru-RU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u-RU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1200" i="1">
                                <a:latin typeface="Cambria Math"/>
                              </a:rPr>
                              <m:t>𝑄</m:t>
                            </m:r>
                          </m:e>
                          <m:sub>
                            <m:r>
                              <a:rPr lang="ru-RU" sz="12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ru-RU" sz="1200" i="1">
                            <a:latin typeface="Cambria Math"/>
                          </a:rPr>
                          <m:t>≽</m:t>
                        </m:r>
                        <m:sSub>
                          <m:sSubPr>
                            <m:ctrlPr>
                              <a:rPr lang="ru-RU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1200" i="1">
                                <a:latin typeface="Cambria Math"/>
                              </a:rPr>
                              <m:t>𝑄</m:t>
                            </m:r>
                          </m:e>
                          <m:sub>
                            <m:r>
                              <a:rPr lang="ru-RU" sz="1200" i="1">
                                <a:latin typeface="Cambria Math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r>
                  <a:rPr lang="ru-RU" sz="1200" dirty="0"/>
                  <a:t> с помощью параметра</a:t>
                </a:r>
                <a:r>
                  <a:rPr lang="en-US" sz="12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ru-RU" sz="1200" i="1">
                            <a:latin typeface="Cambria Math"/>
                          </a:rPr>
                          <m:t>𝜉</m:t>
                        </m:r>
                      </m:e>
                      <m:sub>
                        <m:r>
                          <a:rPr lang="en-US" sz="1200" i="1">
                            <a:latin typeface="Cambria Math"/>
                            <a:ea typeface="Cambria Math"/>
                          </a:rPr>
                          <m:t>𝑙</m:t>
                        </m:r>
                      </m:sub>
                    </m:sSub>
                    <m:r>
                      <a:rPr lang="en-US" sz="1200" i="1">
                        <a:latin typeface="Cambria Math"/>
                        <a:ea typeface="Cambria Math"/>
                      </a:rPr>
                      <m:t>≥1</m:t>
                    </m:r>
                  </m:oMath>
                </a14:m>
                <a:r>
                  <a:rPr lang="en-US" sz="1200" dirty="0"/>
                  <a:t>:</a:t>
                </a:r>
                <a:br>
                  <a:rPr lang="ru-RU" sz="1200" dirty="0"/>
                </a:br>
                <a:br>
                  <a:rPr lang="en-US" sz="1200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ru-RU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〈"/>
                            <m:endChr m:val="〉"/>
                            <m:ctrlPr>
                              <a:rPr lang="ru-RU" sz="1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ru-RU" sz="1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ru-RU" sz="1200" i="1">
                                    <a:latin typeface="Cambria Math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ru-RU" sz="1200" i="1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ru-RU" sz="1200" i="1">
                                <a:latin typeface="Cambria Math"/>
                              </a:rPr>
                              <m:t>≥</m:t>
                            </m:r>
                            <m:sSub>
                              <m:sSubPr>
                                <m:ctrlPr>
                                  <a:rPr lang="ru-RU" sz="1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ru-RU" sz="1200" i="1">
                                    <a:latin typeface="Cambria Math"/>
                                  </a:rPr>
                                  <m:t>𝜉</m:t>
                                </m:r>
                              </m:e>
                              <m:sub>
                                <m:r>
                                  <a:rPr lang="ru-RU" sz="1200" i="1">
                                    <a:latin typeface="Cambria Math"/>
                                  </a:rPr>
                                  <m:t>𝑙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ru-RU" sz="1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ru-RU" sz="1200" i="1">
                                    <a:latin typeface="Cambria Math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ru-RU" sz="1200" i="1">
                                    <a:latin typeface="Cambria Math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e>
                      <m:sub>
                        <m:sSub>
                          <m:sSubPr>
                            <m:ctrlPr>
                              <a:rPr lang="ru-RU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1200" i="1">
                                <a:latin typeface="Cambria Math"/>
                              </a:rPr>
                              <m:t>𝑒</m:t>
                            </m:r>
                          </m:e>
                          <m:sub>
                            <m:r>
                              <a:rPr lang="ru-RU" sz="1200" i="1">
                                <a:latin typeface="Cambria Math"/>
                              </a:rPr>
                              <m:t>𝑙</m:t>
                            </m:r>
                          </m:sub>
                        </m:sSub>
                      </m:sub>
                    </m:sSub>
                  </m:oMath>
                </a14:m>
                <a:endParaRPr lang="en-US" sz="1200" dirty="0"/>
              </a:p>
              <a:p>
                <a:pPr lvl="1"/>
                <a:endParaRPr lang="ru-RU" sz="1100" dirty="0"/>
              </a:p>
              <a:p>
                <a:pPr lvl="1"/>
                <a:r>
                  <a:rPr lang="ru-RU" sz="1100" dirty="0"/>
                  <a:t>В этом случае:</a:t>
                </a:r>
                <a:br>
                  <a:rPr lang="ru-RU" sz="1100" dirty="0"/>
                </a:br>
                <a:br>
                  <a:rPr lang="en-US" sz="1100" dirty="0"/>
                </a:br>
                <a14:m>
                  <m:oMath xmlns:m="http://schemas.openxmlformats.org/officeDocument/2006/math">
                    <m:sSubSup>
                      <m:sSubSupPr>
                        <m:ctrlPr>
                          <a:rPr lang="en-US" sz="11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100" i="1">
                            <a:latin typeface="Cambria Math"/>
                          </a:rPr>
                          <m:t>𝐷</m:t>
                        </m:r>
                      </m:e>
                      <m:sub>
                        <m:r>
                          <a:rPr lang="en-US" sz="1100" i="1">
                            <a:latin typeface="Cambria Math"/>
                          </a:rPr>
                          <m:t>𝑤</m:t>
                        </m:r>
                      </m:sub>
                      <m:sup>
                        <m:r>
                          <a:rPr lang="ru-RU" sz="1100" i="1">
                            <a:latin typeface="Cambria Math"/>
                          </a:rPr>
                          <m:t>4</m:t>
                        </m:r>
                      </m:sup>
                    </m:sSubSup>
                    <m:r>
                      <a:rPr lang="en-US" sz="1100" i="1">
                        <a:latin typeface="Cambria Math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11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100" i="1">
                            <a:latin typeface="Cambria Math"/>
                          </a:rPr>
                          <m:t>𝑤</m:t>
                        </m:r>
                        <m:r>
                          <a:rPr lang="en-US" sz="1100" i="1">
                            <a:latin typeface="Cambria Math"/>
                            <a:ea typeface="Cambria Math"/>
                          </a:rPr>
                          <m:t>∈</m:t>
                        </m:r>
                        <m:sSup>
                          <m:sSupPr>
                            <m:ctrlPr>
                              <a:rPr lang="en-US" sz="1100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pPr>
                          <m:e>
                            <m:r>
                              <a:rPr lang="en-US" sz="1100" i="1">
                                <a:latin typeface="Cambria Math"/>
                                <a:ea typeface="Cambria Math"/>
                              </a:rPr>
                              <m:t>𝑅</m:t>
                            </m:r>
                          </m:e>
                          <m:sup>
                            <m:r>
                              <a:rPr lang="en-US" sz="1100" i="1">
                                <a:latin typeface="Cambria Math"/>
                                <a:ea typeface="Cambria Math"/>
                              </a:rPr>
                              <m:t>𝑛</m:t>
                            </m:r>
                          </m:sup>
                        </m:sSup>
                      </m:e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1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ru-RU" sz="11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100" i="1">
                                      <a:latin typeface="Cambria Math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ru-RU" sz="1100" i="1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ru-RU" sz="1100" i="1">
                                  <a:latin typeface="Cambria Math"/>
                                </a:rPr>
                                <m:t>≥</m:t>
                              </m:r>
                              <m:sSub>
                                <m:sSubPr>
                                  <m:ctrlPr>
                                    <a:rPr lang="ru-RU" sz="11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100" i="1">
                                      <a:latin typeface="Cambria Math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ru-RU" sz="1100" i="1">
                                      <a:latin typeface="Cambria Math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ru-RU" sz="1100" i="1">
                                  <a:latin typeface="Cambria Math"/>
                                </a:rPr>
                                <m:t>≥0, </m:t>
                              </m:r>
                              <m:r>
                                <a:rPr lang="ru-RU" sz="1100" i="1">
                                  <a:latin typeface="Cambria Math"/>
                                </a:rPr>
                                <m:t>𝑖</m:t>
                              </m:r>
                              <m:r>
                                <a:rPr lang="ru-RU" sz="1100" i="1">
                                  <a:latin typeface="Cambria Math"/>
                                </a:rPr>
                                <m:t>=</m:t>
                              </m:r>
                              <m:bar>
                                <m:barPr>
                                  <m:pos m:val="top"/>
                                  <m:ctrlPr>
                                    <a:rPr lang="ru-RU" sz="1100" i="1">
                                      <a:latin typeface="Cambria Math" panose="02040503050406030204" pitchFamily="18" charset="0"/>
                                    </a:rPr>
                                  </m:ctrlPr>
                                </m:barPr>
                                <m:e>
                                  <m:r>
                                    <a:rPr lang="ru-RU" sz="1100" i="1">
                                      <a:latin typeface="Cambria Math"/>
                                    </a:rPr>
                                    <m:t>1,</m:t>
                                  </m:r>
                                  <m:r>
                                    <a:rPr lang="ru-RU" sz="1100" i="1">
                                      <a:latin typeface="Cambria Math"/>
                                    </a:rPr>
                                    <m:t>𝑛</m:t>
                                  </m:r>
                                </m:e>
                              </m:bar>
                              <m:r>
                                <a:rPr lang="ru-RU" sz="1100" i="1">
                                  <a:latin typeface="Cambria Math"/>
                                </a:rPr>
                                <m:t>;</m:t>
                              </m:r>
                            </m:e>
                          </m:mr>
                          <m:mr>
                            <m:e>
                              <m:nary>
                                <m:naryPr>
                                  <m:chr m:val="∑"/>
                                  <m:limLoc m:val="undOvr"/>
                                  <m:ctrlPr>
                                    <a:rPr lang="ru-RU" sz="11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ru-RU" sz="1100" i="1">
                                      <a:latin typeface="Cambria Math"/>
                                    </a:rPr>
                                    <m:t>𝑖</m:t>
                                  </m:r>
                                  <m:r>
                                    <a:rPr lang="ru-RU" sz="1100" i="1">
                                      <a:latin typeface="Cambria Math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ru-RU" sz="1100" i="1">
                                      <a:latin typeface="Cambria Math"/>
                                    </a:rPr>
                                    <m:t>𝑛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ru-RU" sz="11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1100" i="1">
                                          <a:latin typeface="Cambria Math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ru-RU" sz="1100" i="1"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ru-RU" sz="1100" i="1">
                                      <a:latin typeface="Cambria Math"/>
                                    </a:rPr>
                                    <m:t>=</m:t>
                                  </m:r>
                                  <m:r>
                                    <a:rPr lang="ru-RU" sz="1100" i="1">
                                      <a:latin typeface="Cambria Math"/>
                                    </a:rPr>
                                    <m:t>𝑅</m:t>
                                  </m:r>
                                </m:e>
                              </m:nary>
                              <m:r>
                                <a:rPr lang="ru-RU" sz="1100" i="1">
                                  <a:latin typeface="Cambria Math"/>
                                </a:rPr>
                                <m:t>;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ru-RU" sz="11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begChr m:val="〈"/>
                                      <m:endChr m:val="〉"/>
                                      <m:ctrlPr>
                                        <a:rPr lang="ru-RU" sz="11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ru-RU" sz="11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sz="1100" i="1">
                                              <a:latin typeface="Cambria Math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ru-RU" sz="1100" i="1">
                                              <a:latin typeface="Cambria Math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ru-RU" sz="1100" i="1">
                                          <a:latin typeface="Cambria Math"/>
                                        </a:rPr>
                                        <m:t>≥</m:t>
                                      </m:r>
                                      <m:sSub>
                                        <m:sSubPr>
                                          <m:ctrlPr>
                                            <a:rPr lang="ru-RU" sz="11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sSub>
                                            <m:sSubPr>
                                              <m:ctrlPr>
                                                <a:rPr lang="ru-RU" sz="11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ru-RU" sz="1100" i="1">
                                                  <a:latin typeface="Cambria Math"/>
                                                </a:rPr>
                                                <m:t>𝜉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100" i="1">
                                                  <a:latin typeface="Cambria Math"/>
                                                </a:rPr>
                                                <m:t>𝑙</m:t>
                                              </m:r>
                                            </m:sub>
                                          </m:sSub>
                                          <m:r>
                                            <a:rPr lang="ru-RU" sz="1100" i="1">
                                              <a:latin typeface="Cambria Math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ru-RU" sz="1100" i="1">
                                              <a:latin typeface="Cambria Math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b>
                                  <m:sSub>
                                    <m:sSubPr>
                                      <m:ctrlPr>
                                        <a:rPr lang="ru-RU" sz="11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1100" i="1">
                                          <a:latin typeface="Cambria Math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ru-RU" sz="1100" i="1">
                                          <a:latin typeface="Cambria Math"/>
                                        </a:rPr>
                                        <m:t>𝑙</m:t>
                                      </m:r>
                                    </m:sub>
                                  </m:sSub>
                                </m:sub>
                              </m:sSub>
                              <m:r>
                                <a:rPr lang="ru-RU" sz="1100" i="1">
                                  <a:latin typeface="Cambria Math"/>
                                </a:rPr>
                                <m:t>, </m:t>
                              </m:r>
                              <m:r>
                                <a:rPr lang="ru-RU" sz="1100" i="1">
                                  <a:latin typeface="Cambria Math"/>
                                </a:rPr>
                                <m:t>𝑙</m:t>
                              </m:r>
                              <m:r>
                                <a:rPr lang="ru-RU" sz="1100" i="1">
                                  <a:latin typeface="Cambria Math"/>
                                </a:rPr>
                                <m:t>=</m:t>
                              </m:r>
                              <m:bar>
                                <m:barPr>
                                  <m:pos m:val="top"/>
                                  <m:ctrlPr>
                                    <a:rPr lang="ru-RU" sz="1100" i="1">
                                      <a:latin typeface="Cambria Math" panose="02040503050406030204" pitchFamily="18" charset="0"/>
                                    </a:rPr>
                                  </m:ctrlPr>
                                </m:barPr>
                                <m:e>
                                  <m:r>
                                    <a:rPr lang="ru-RU" sz="1100" i="1">
                                      <a:latin typeface="Cambria Math"/>
                                    </a:rPr>
                                    <m:t>1,</m:t>
                                  </m:r>
                                  <m:r>
                                    <a:rPr lang="ru-RU" sz="1100" i="1">
                                      <a:latin typeface="Cambria Math"/>
                                    </a:rPr>
                                    <m:t>𝐿</m:t>
                                  </m:r>
                                </m:e>
                              </m:bar>
                            </m:e>
                          </m:mr>
                        </m:m>
                      </m:e>
                    </m:d>
                  </m:oMath>
                </a14:m>
                <a:endParaRPr lang="ru-RU" sz="1100" dirty="0"/>
              </a:p>
            </p:txBody>
          </p:sp>
        </mc:Choice>
        <mc:Fallback xmlns="">
          <p:sp>
            <p:nvSpPr>
              <p:cNvPr id="11" name="Объект 10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25.05.2014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Д.Е.Шапошников</a:t>
            </a: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51</a:t>
            </a:fld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Объект 11"/>
              <p:cNvSpPr>
                <a:spLocks noGrp="1"/>
              </p:cNvSpPr>
              <p:nvPr>
                <p:ph sz="half" idx="13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endParaRPr lang="ru-RU" dirty="0"/>
              </a:p>
              <a:p>
                <a:r>
                  <a:rPr lang="ru-RU" dirty="0"/>
                  <a:t>В частном случае, когда частные критерии оптимальности располагаются (ранжируются)   в порядке убывания важности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i="1">
                                <a:latin typeface="Cambria Math"/>
                              </a:rPr>
                              <m:t>𝑄</m:t>
                            </m:r>
                          </m:e>
                          <m:sub>
                            <m:r>
                              <a:rPr lang="ru-RU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ru-RU" i="1">
                            <a:latin typeface="Cambria Math"/>
                          </a:rPr>
                          <m:t>≽</m:t>
                        </m:r>
                        <m:sSub>
                          <m:sSub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i="1">
                                <a:latin typeface="Cambria Math"/>
                              </a:rPr>
                              <m:t>𝑄</m:t>
                            </m:r>
                          </m:e>
                          <m:sub>
                            <m:r>
                              <a:rPr lang="ru-RU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  <m:r>
                          <a:rPr lang="ru-RU" i="1">
                            <a:latin typeface="Cambria Math"/>
                          </a:rPr>
                          <m:t>≽…≽</m:t>
                        </m:r>
                        <m:sSub>
                          <m:sSub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i="1">
                                <a:latin typeface="Cambria Math"/>
                              </a:rPr>
                              <m:t>𝑄</m:t>
                            </m:r>
                          </m:e>
                          <m:sub>
                            <m:r>
                              <a:rPr lang="ru-RU" i="1">
                                <a:latin typeface="Cambria Math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ru-RU" dirty="0"/>
                  <a:t> область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𝑤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ru-RU" dirty="0"/>
                  <a:t> принимает следующий вид:</a:t>
                </a:r>
                <a:br>
                  <a:rPr lang="ru-RU" dirty="0"/>
                </a:br>
                <a:br>
                  <a:rPr lang="en-US" dirty="0"/>
                </a:b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𝑤</m:t>
                        </m:r>
                      </m:sub>
                      <m:sup>
                        <m:r>
                          <a:rPr lang="en-US" i="1">
                            <a:latin typeface="Cambria Math"/>
                          </a:rPr>
                          <m:t>2</m:t>
                        </m:r>
                      </m:sup>
                    </m:sSubSup>
                    <m:r>
                      <a:rPr lang="en-US" i="1">
                        <a:latin typeface="Cambria Math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𝑤</m:t>
                        </m:r>
                        <m:r>
                          <a:rPr lang="en-US" i="1">
                            <a:latin typeface="Cambria Math"/>
                            <a:ea typeface="Cambria Math"/>
                          </a:rPr>
                          <m:t>∈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𝑅</m:t>
                            </m:r>
                          </m:e>
                          <m:sup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𝑛</m:t>
                            </m:r>
                          </m:sup>
                        </m:sSup>
                      </m:e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latin typeface="Cambria Math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ru-RU" i="1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ru-RU" i="1">
                                  <a:latin typeface="Cambria Math"/>
                                </a:rPr>
                                <m:t>≥</m:t>
                              </m:r>
                              <m:sSub>
                                <m:sSub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latin typeface="Cambria Math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ru-RU" i="1">
                                      <a:latin typeface="Cambria Math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ru-RU" i="1">
                                  <a:latin typeface="Cambria Math"/>
                                </a:rPr>
                                <m:t>≥0, </m:t>
                              </m:r>
                              <m:r>
                                <a:rPr lang="ru-RU" i="1">
                                  <a:latin typeface="Cambria Math"/>
                                </a:rPr>
                                <m:t>𝑖</m:t>
                              </m:r>
                              <m:r>
                                <a:rPr lang="ru-RU" i="1">
                                  <a:latin typeface="Cambria Math"/>
                                </a:rPr>
                                <m:t>=</m:t>
                              </m:r>
                              <m:bar>
                                <m:barPr>
                                  <m:pos m:val="top"/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barPr>
                                <m:e>
                                  <m:r>
                                    <a:rPr lang="ru-RU" i="1">
                                      <a:latin typeface="Cambria Math"/>
                                    </a:rPr>
                                    <m:t>1,</m:t>
                                  </m:r>
                                  <m:r>
                                    <a:rPr lang="ru-RU" i="1">
                                      <a:latin typeface="Cambria Math"/>
                                    </a:rPr>
                                    <m:t>𝑛</m:t>
                                  </m:r>
                                </m:e>
                              </m:bar>
                              <m:r>
                                <a:rPr lang="ru-RU" i="1">
                                  <a:latin typeface="Cambria Math"/>
                                </a:rPr>
                                <m:t>;</m:t>
                              </m:r>
                            </m:e>
                          </m:mr>
                          <m:mr>
                            <m:e>
                              <m:nary>
                                <m:naryPr>
                                  <m:chr m:val="∑"/>
                                  <m:limLoc m:val="undOvr"/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ru-RU" i="1">
                                      <a:latin typeface="Cambria Math"/>
                                    </a:rPr>
                                    <m:t>𝑖</m:t>
                                  </m:r>
                                  <m:r>
                                    <a:rPr lang="ru-RU" i="1">
                                      <a:latin typeface="Cambria Math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ru-RU" i="1">
                                      <a:latin typeface="Cambria Math"/>
                                    </a:rPr>
                                    <m:t>𝑛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i="1">
                                          <a:latin typeface="Cambria Math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ru-RU" i="1"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ru-RU" i="1">
                                      <a:latin typeface="Cambria Math"/>
                                    </a:rPr>
                                    <m:t>=</m:t>
                                  </m:r>
                                  <m:r>
                                    <a:rPr lang="ru-RU" i="1">
                                      <a:latin typeface="Cambria Math"/>
                                    </a:rPr>
                                    <m:t>𝑅</m:t>
                                  </m:r>
                                </m:e>
                              </m:nary>
                              <m:r>
                                <a:rPr lang="ru-RU" i="1">
                                  <a:latin typeface="Cambria Math"/>
                                </a:rPr>
                                <m:t>;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latin typeface="Cambria Math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ru-RU" i="1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ru-RU" i="1">
                                  <a:latin typeface="Cambria Math"/>
                                </a:rPr>
                                <m:t>≥</m:t>
                              </m:r>
                              <m:sSub>
                                <m:sSub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latin typeface="Cambria Math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ru-RU" i="1">
                                      <a:latin typeface="Cambria Math"/>
                                    </a:rPr>
                                    <m:t>𝑖</m:t>
                                  </m:r>
                                  <m:r>
                                    <a:rPr lang="ru-RU" i="1">
                                      <a:latin typeface="Cambria Math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ru-RU" i="1">
                                  <a:latin typeface="Cambria Math"/>
                                </a:rPr>
                                <m:t>, </m:t>
                              </m:r>
                              <m:r>
                                <a:rPr lang="ru-RU" i="1">
                                  <a:latin typeface="Cambria Math"/>
                                </a:rPr>
                                <m:t>𝑖</m:t>
                              </m:r>
                              <m:r>
                                <a:rPr lang="ru-RU" i="1">
                                  <a:latin typeface="Cambria Math"/>
                                </a:rPr>
                                <m:t>=</m:t>
                              </m:r>
                              <m:bar>
                                <m:barPr>
                                  <m:pos m:val="top"/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barPr>
                                <m:e>
                                  <m:r>
                                    <a:rPr lang="ru-RU" i="1">
                                      <a:latin typeface="Cambria Math"/>
                                    </a:rPr>
                                    <m:t>1,</m:t>
                                  </m:r>
                                  <m:r>
                                    <a:rPr lang="ru-RU" i="1">
                                      <a:latin typeface="Cambria Math"/>
                                    </a:rPr>
                                    <m:t>𝑛</m:t>
                                  </m:r>
                                  <m:r>
                                    <a:rPr lang="ru-RU" i="1">
                                      <a:latin typeface="Cambria Math"/>
                                    </a:rPr>
                                    <m:t>−1</m:t>
                                  </m:r>
                                </m:e>
                              </m:ba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12" name="Объект 1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3"/>
              </p:nvPr>
            </p:nvSpPr>
            <p:spPr>
              <a:blipFill>
                <a:blip r:embed="rId4"/>
                <a:stretch>
                  <a:fillRect r="-5782" b="-84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8604984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Области допустимых значений весовых коэффициентов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Объект 8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ru-RU" dirty="0"/>
                  <a:t>Главная </a:t>
                </a:r>
                <a:r>
                  <a:rPr lang="en-US" dirty="0"/>
                  <a:t>(</a:t>
                </a:r>
                <a:r>
                  <a:rPr lang="ru-RU" dirty="0"/>
                  <a:t>уточняющие коэффициенты)</a:t>
                </a:r>
                <a:br>
                  <a:rPr lang="ru-RU" dirty="0"/>
                </a:br>
                <a:br>
                  <a:rPr lang="ru-RU" dirty="0"/>
                </a:b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𝑤</m:t>
                        </m:r>
                      </m:sub>
                      <m:sup>
                        <m:r>
                          <a:rPr lang="en-US" b="0" i="1" smtClean="0">
                            <a:latin typeface="Cambria Math"/>
                          </a:rPr>
                          <m:t>4</m:t>
                        </m:r>
                      </m:sup>
                    </m:sSubSup>
                    <m:r>
                      <a:rPr lang="en-US" b="0" i="1" smtClean="0">
                        <a:latin typeface="Cambria Math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u-RU" i="1">
                            <a:latin typeface="Cambria Math"/>
                          </a:rPr>
                          <m:t>𝑤</m:t>
                        </m:r>
                        <m:r>
                          <a:rPr lang="ru-RU" i="1">
                            <a:latin typeface="Cambria Math"/>
                          </a:rPr>
                          <m:t>∈</m:t>
                        </m:r>
                        <m:sSup>
                          <m:sSup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ru-RU" i="1">
                                <a:latin typeface="Cambria Math"/>
                              </a:rPr>
                              <m:t>𝑅</m:t>
                            </m:r>
                          </m:e>
                          <m:sup>
                            <m:r>
                              <a:rPr lang="ru-RU" i="1">
                                <a:latin typeface="Cambria Math"/>
                              </a:rPr>
                              <m:t>𝑛</m:t>
                            </m:r>
                          </m:sup>
                        </m:sSup>
                      </m:e>
                      <m:e>
                        <m:sSub>
                          <m:sSub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i="1">
                                <a:latin typeface="Cambria Math"/>
                              </a:rPr>
                              <m:t>𝑤</m:t>
                            </m:r>
                          </m:e>
                          <m:sub>
                            <m:r>
                              <a:rPr lang="ru-RU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ru-RU" i="1">
                            <a:latin typeface="Cambria Math"/>
                          </a:rPr>
                          <m:t>≥</m:t>
                        </m:r>
                        <m:sSub>
                          <m:sSub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i="1">
                                <a:latin typeface="Cambria Math"/>
                              </a:rPr>
                              <m:t>𝑤</m:t>
                            </m:r>
                          </m:e>
                          <m:sub>
                            <m:r>
                              <a:rPr lang="ru-RU" i="1">
                                <a:latin typeface="Cambria Math"/>
                              </a:rPr>
                              <m:t>0</m:t>
                            </m:r>
                          </m:sub>
                        </m:sSub>
                        <m:r>
                          <a:rPr lang="ru-RU" i="1">
                            <a:latin typeface="Cambria Math"/>
                          </a:rPr>
                          <m:t>≥0, </m:t>
                        </m:r>
                        <m:r>
                          <a:rPr lang="ru-RU" i="1">
                            <a:latin typeface="Cambria Math"/>
                          </a:rPr>
                          <m:t>𝑖</m:t>
                        </m:r>
                        <m:r>
                          <a:rPr lang="ru-RU" i="1">
                            <a:latin typeface="Cambria Math"/>
                          </a:rPr>
                          <m:t>=</m:t>
                        </m:r>
                        <m:bar>
                          <m:barPr>
                            <m:pos m:val="top"/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barPr>
                          <m:e>
                            <m:r>
                              <a:rPr lang="ru-RU" i="1">
                                <a:latin typeface="Cambria Math"/>
                              </a:rPr>
                              <m:t>1,</m:t>
                            </m:r>
                            <m:r>
                              <a:rPr lang="ru-RU" i="1">
                                <a:latin typeface="Cambria Math"/>
                              </a:rPr>
                              <m:t>𝑛</m:t>
                            </m:r>
                          </m:e>
                        </m:bar>
                        <m:r>
                          <a:rPr lang="ru-RU" i="1">
                            <a:latin typeface="Cambria Math"/>
                          </a:rPr>
                          <m:t>; </m:t>
                        </m:r>
                        <m:nary>
                          <m:naryPr>
                            <m:chr m:val="∑"/>
                            <m:limLoc m:val="undOvr"/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ru-RU" i="1">
                                <a:latin typeface="Cambria Math"/>
                              </a:rPr>
                              <m:t>𝑖</m:t>
                            </m:r>
                            <m:r>
                              <a:rPr lang="ru-RU" i="1">
                                <a:latin typeface="Cambria Math"/>
                              </a:rPr>
                              <m:t>=1</m:t>
                            </m:r>
                          </m:sub>
                          <m:sup>
                            <m:r>
                              <a:rPr lang="ru-RU" i="1">
                                <a:latin typeface="Cambria Math"/>
                              </a:rPr>
                              <m:t>𝑛</m:t>
                            </m:r>
                          </m:sup>
                          <m:e>
                            <m:sSub>
                              <m:sSubPr>
                                <m:ctrlPr>
                                  <a:rPr lang="ru-RU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ru-RU" i="1">
                                    <a:latin typeface="Cambria Math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ru-RU" i="1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ru-RU" i="1">
                                <a:latin typeface="Cambria Math"/>
                              </a:rPr>
                              <m:t>=</m:t>
                            </m:r>
                            <m:r>
                              <a:rPr lang="ru-RU" i="1">
                                <a:latin typeface="Cambria Math"/>
                              </a:rPr>
                              <m:t>𝑅</m:t>
                            </m:r>
                          </m:e>
                        </m:nary>
                        <m:r>
                          <a:rPr lang="ru-RU" i="1">
                            <a:latin typeface="Cambria Math"/>
                          </a:rPr>
                          <m:t>;</m:t>
                        </m:r>
                        <m:sSub>
                          <m:sSub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〈"/>
                                <m:endChr m:val="〉"/>
                                <m:ctrlPr>
                                  <a:rPr lang="ru-RU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ru-RU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i="1">
                                        <a:latin typeface="Cambria Math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ru-RU" i="1">
                                        <a:latin typeface="Cambria Math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ru-RU" i="1">
                                    <a:latin typeface="Cambria Math"/>
                                  </a:rPr>
                                  <m:t>≥</m:t>
                                </m:r>
                                <m:sSub>
                                  <m:sSubPr>
                                    <m:ctrlPr>
                                      <a:rPr lang="ru-RU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ru-RU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ru-RU" i="1">
                                            <a:latin typeface="Cambria Math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ru-RU" i="1">
                                            <a:latin typeface="Cambria Math"/>
                                          </a:rPr>
                                          <m:t>𝑙</m:t>
                                        </m:r>
                                      </m:sub>
                                    </m:sSub>
                                    <m:r>
                                      <a:rPr lang="ru-RU" i="1">
                                        <a:latin typeface="Cambria Math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ru-RU" i="1">
                                        <a:latin typeface="Cambria Math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sSub>
                              <m:sSubPr>
                                <m:ctrlPr>
                                  <a:rPr lang="ru-RU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ru-RU" i="1">
                                    <a:latin typeface="Cambria Math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ru-RU" i="1">
                                    <a:latin typeface="Cambria Math"/>
                                  </a:rPr>
                                  <m:t>𝑙</m:t>
                                </m:r>
                              </m:sub>
                            </m:sSub>
                          </m:sub>
                        </m:sSub>
                        <m:r>
                          <a:rPr lang="ru-RU" i="1">
                            <a:latin typeface="Cambria Math"/>
                          </a:rPr>
                          <m:t>, </m:t>
                        </m:r>
                        <m:sSub>
                          <m:sSub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i="1">
                                <a:latin typeface="Cambria Math"/>
                              </a:rPr>
                              <m:t>𝜉</m:t>
                            </m:r>
                          </m:e>
                          <m:sub>
                            <m:r>
                              <a:rPr lang="ru-RU" i="1">
                                <a:latin typeface="Cambria Math"/>
                              </a:rPr>
                              <m:t>𝑙</m:t>
                            </m:r>
                          </m:sub>
                        </m:sSub>
                        <m:r>
                          <a:rPr lang="ru-RU" i="1">
                            <a:latin typeface="Cambria Math"/>
                          </a:rPr>
                          <m:t>≥1, </m:t>
                        </m:r>
                        <m:r>
                          <a:rPr lang="ru-RU" i="1">
                            <a:latin typeface="Cambria Math"/>
                          </a:rPr>
                          <m:t>𝑙</m:t>
                        </m:r>
                        <m:r>
                          <a:rPr lang="ru-RU" i="1">
                            <a:latin typeface="Cambria Math"/>
                          </a:rPr>
                          <m:t>=</m:t>
                        </m:r>
                        <m:bar>
                          <m:barPr>
                            <m:pos m:val="top"/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barPr>
                          <m:e>
                            <m:r>
                              <a:rPr lang="ru-RU" i="1">
                                <a:latin typeface="Cambria Math"/>
                              </a:rPr>
                              <m:t>1,</m:t>
                            </m:r>
                            <m:r>
                              <a:rPr lang="ru-RU" i="1">
                                <a:latin typeface="Cambria Math"/>
                              </a:rPr>
                              <m:t>𝐿</m:t>
                            </m:r>
                          </m:e>
                        </m:bar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ru-RU" dirty="0"/>
                  <a:t>Обычная</a:t>
                </a:r>
                <a:br>
                  <a:rPr lang="ru-RU" dirty="0"/>
                </a:br>
                <a:br>
                  <a:rPr lang="ru-RU" dirty="0"/>
                </a:br>
                <a14:m>
                  <m:oMath xmlns:m="http://schemas.openxmlformats.org/officeDocument/2006/math">
                    <m:sSubSup>
                      <m:sSubSup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ru-RU" i="1">
                            <a:latin typeface="Cambria Math"/>
                          </a:rPr>
                          <m:t>𝐷</m:t>
                        </m:r>
                      </m:e>
                      <m:sub>
                        <m:r>
                          <a:rPr lang="ru-RU" i="1">
                            <a:latin typeface="Cambria Math"/>
                          </a:rPr>
                          <m:t>𝑤</m:t>
                        </m:r>
                      </m:sub>
                      <m:sup>
                        <m:r>
                          <a:rPr lang="ru-RU" i="1">
                            <a:latin typeface="Cambria Math"/>
                          </a:rPr>
                          <m:t>2</m:t>
                        </m:r>
                      </m:sup>
                    </m:sSubSup>
                    <m:r>
                      <a:rPr lang="ru-RU" i="1">
                        <a:latin typeface="Cambria Math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u-RU" i="1">
                            <a:latin typeface="Cambria Math"/>
                          </a:rPr>
                          <m:t>𝑤</m:t>
                        </m:r>
                        <m:r>
                          <a:rPr lang="ru-RU" i="1">
                            <a:latin typeface="Cambria Math"/>
                          </a:rPr>
                          <m:t>∈</m:t>
                        </m:r>
                        <m:sSup>
                          <m:sSup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ru-RU" i="1">
                                <a:latin typeface="Cambria Math"/>
                              </a:rPr>
                              <m:t>𝑅</m:t>
                            </m:r>
                          </m:e>
                          <m:sup>
                            <m:r>
                              <a:rPr lang="ru-RU" i="1">
                                <a:latin typeface="Cambria Math"/>
                              </a:rPr>
                              <m:t>𝑛</m:t>
                            </m:r>
                          </m:sup>
                        </m:sSup>
                      </m:e>
                      <m:e>
                        <m:sSub>
                          <m:sSub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i="1">
                                <a:latin typeface="Cambria Math"/>
                              </a:rPr>
                              <m:t>𝑤</m:t>
                            </m:r>
                          </m:e>
                          <m:sub>
                            <m:r>
                              <a:rPr lang="ru-RU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ru-RU" i="1">
                            <a:latin typeface="Cambria Math"/>
                          </a:rPr>
                          <m:t>≥</m:t>
                        </m:r>
                        <m:sSub>
                          <m:sSub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i="1">
                                <a:latin typeface="Cambria Math"/>
                              </a:rPr>
                              <m:t>𝑤</m:t>
                            </m:r>
                          </m:e>
                          <m:sub>
                            <m:r>
                              <a:rPr lang="ru-RU" i="1">
                                <a:latin typeface="Cambria Math"/>
                              </a:rPr>
                              <m:t>0</m:t>
                            </m:r>
                          </m:sub>
                        </m:sSub>
                        <m:r>
                          <a:rPr lang="ru-RU" i="1">
                            <a:latin typeface="Cambria Math"/>
                          </a:rPr>
                          <m:t>≥0, </m:t>
                        </m:r>
                        <m:r>
                          <a:rPr lang="ru-RU" i="1">
                            <a:latin typeface="Cambria Math"/>
                          </a:rPr>
                          <m:t>𝑖</m:t>
                        </m:r>
                        <m:r>
                          <a:rPr lang="ru-RU" i="1">
                            <a:latin typeface="Cambria Math"/>
                          </a:rPr>
                          <m:t>=</m:t>
                        </m:r>
                        <m:bar>
                          <m:barPr>
                            <m:pos m:val="top"/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barPr>
                          <m:e>
                            <m:r>
                              <a:rPr lang="ru-RU" i="1">
                                <a:latin typeface="Cambria Math"/>
                              </a:rPr>
                              <m:t>1,</m:t>
                            </m:r>
                            <m:r>
                              <a:rPr lang="ru-RU" i="1">
                                <a:latin typeface="Cambria Math"/>
                              </a:rPr>
                              <m:t>𝑛</m:t>
                            </m:r>
                          </m:e>
                        </m:bar>
                        <m:r>
                          <a:rPr lang="ru-RU" i="1">
                            <a:latin typeface="Cambria Math"/>
                          </a:rPr>
                          <m:t>; </m:t>
                        </m:r>
                        <m:nary>
                          <m:naryPr>
                            <m:chr m:val="∑"/>
                            <m:limLoc m:val="undOvr"/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ru-RU" i="1">
                                <a:latin typeface="Cambria Math"/>
                              </a:rPr>
                              <m:t>𝑖</m:t>
                            </m:r>
                            <m:r>
                              <a:rPr lang="ru-RU" i="1">
                                <a:latin typeface="Cambria Math"/>
                              </a:rPr>
                              <m:t>=1</m:t>
                            </m:r>
                          </m:sub>
                          <m:sup>
                            <m:r>
                              <a:rPr lang="ru-RU" i="1">
                                <a:latin typeface="Cambria Math"/>
                              </a:rPr>
                              <m:t>𝑛</m:t>
                            </m:r>
                          </m:sup>
                          <m:e>
                            <m:sSub>
                              <m:sSubPr>
                                <m:ctrlPr>
                                  <a:rPr lang="ru-RU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ru-RU" i="1">
                                    <a:latin typeface="Cambria Math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ru-RU" i="1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ru-RU" i="1">
                                <a:latin typeface="Cambria Math"/>
                              </a:rPr>
                              <m:t>=</m:t>
                            </m:r>
                            <m:r>
                              <a:rPr lang="ru-RU" i="1">
                                <a:latin typeface="Cambria Math"/>
                              </a:rPr>
                              <m:t>𝑅</m:t>
                            </m:r>
                          </m:e>
                        </m:nary>
                        <m:r>
                          <a:rPr lang="ru-RU" i="1">
                            <a:latin typeface="Cambria Math"/>
                          </a:rPr>
                          <m:t>; </m:t>
                        </m:r>
                        <m:sSub>
                          <m:sSub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〈"/>
                                <m:endChr m:val="〉"/>
                                <m:ctrlPr>
                                  <a:rPr lang="ru-RU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ru-RU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i="1">
                                        <a:latin typeface="Cambria Math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ru-RU" i="1">
                                        <a:latin typeface="Cambria Math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ru-RU" i="1">
                                    <a:latin typeface="Cambria Math"/>
                                  </a:rPr>
                                  <m:t>≥</m:t>
                                </m:r>
                                <m:sSub>
                                  <m:sSubPr>
                                    <m:ctrlPr>
                                      <a:rPr lang="ru-RU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i="1">
                                        <a:latin typeface="Cambria Math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ru-RU" i="1">
                                        <a:latin typeface="Cambria Math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sSub>
                              <m:sSubPr>
                                <m:ctrlPr>
                                  <a:rPr lang="ru-RU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ru-RU" i="1">
                                    <a:latin typeface="Cambria Math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ru-RU" i="1">
                                    <a:latin typeface="Cambria Math"/>
                                  </a:rPr>
                                  <m:t>𝑙</m:t>
                                </m:r>
                              </m:sub>
                            </m:sSub>
                          </m:sub>
                        </m:sSub>
                        <m:r>
                          <a:rPr lang="ru-RU" i="1">
                            <a:latin typeface="Cambria Math"/>
                          </a:rPr>
                          <m:t>, </m:t>
                        </m:r>
                        <m:r>
                          <a:rPr lang="ru-RU" i="1">
                            <a:latin typeface="Cambria Math"/>
                          </a:rPr>
                          <m:t>𝑙</m:t>
                        </m:r>
                        <m:r>
                          <a:rPr lang="ru-RU" i="1">
                            <a:latin typeface="Cambria Math"/>
                          </a:rPr>
                          <m:t>=</m:t>
                        </m:r>
                        <m:bar>
                          <m:barPr>
                            <m:pos m:val="top"/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barPr>
                          <m:e>
                            <m:r>
                              <a:rPr lang="ru-RU" i="1">
                                <a:latin typeface="Cambria Math"/>
                              </a:rPr>
                              <m:t>1,</m:t>
                            </m:r>
                            <m:r>
                              <a:rPr lang="ru-RU" i="1">
                                <a:latin typeface="Cambria Math"/>
                              </a:rPr>
                              <m:t>𝐿</m:t>
                            </m:r>
                          </m:e>
                        </m:bar>
                      </m:e>
                    </m:d>
                  </m:oMath>
                </a14:m>
                <a:endParaRPr lang="ru-RU" dirty="0"/>
              </a:p>
              <a:p>
                <a:endParaRPr lang="ru-RU" dirty="0"/>
              </a:p>
              <a:p>
                <a:r>
                  <a:rPr lang="ru-RU" dirty="0"/>
                  <a:t>Линейная</a:t>
                </a:r>
                <a:br>
                  <a:rPr lang="ru-RU" dirty="0"/>
                </a:br>
                <a:br>
                  <a:rPr lang="ru-RU" dirty="0"/>
                </a:br>
                <a14:m>
                  <m:oMath xmlns:m="http://schemas.openxmlformats.org/officeDocument/2006/math">
                    <m:sSubSup>
                      <m:sSubSup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ru-RU" i="1">
                            <a:latin typeface="Cambria Math"/>
                          </a:rPr>
                          <m:t>𝐷</m:t>
                        </m:r>
                      </m:e>
                      <m:sub>
                        <m:r>
                          <a:rPr lang="ru-RU" i="1">
                            <a:latin typeface="Cambria Math"/>
                          </a:rPr>
                          <m:t>𝑤</m:t>
                        </m:r>
                      </m:sub>
                      <m:sup>
                        <m:r>
                          <a:rPr lang="ru-RU" i="1">
                            <a:latin typeface="Cambria Math"/>
                          </a:rPr>
                          <m:t>3</m:t>
                        </m:r>
                      </m:sup>
                    </m:sSubSup>
                    <m:r>
                      <a:rPr lang="ru-RU" i="1">
                        <a:latin typeface="Cambria Math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u-RU" i="1">
                            <a:latin typeface="Cambria Math"/>
                          </a:rPr>
                          <m:t>𝑤</m:t>
                        </m:r>
                        <m:r>
                          <a:rPr lang="ru-RU" i="1">
                            <a:latin typeface="Cambria Math"/>
                          </a:rPr>
                          <m:t>∈</m:t>
                        </m:r>
                        <m:sSup>
                          <m:sSup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ru-RU" i="1">
                                <a:latin typeface="Cambria Math"/>
                              </a:rPr>
                              <m:t>𝑅</m:t>
                            </m:r>
                          </m:e>
                          <m:sup>
                            <m:r>
                              <a:rPr lang="ru-RU" i="1">
                                <a:latin typeface="Cambria Math"/>
                              </a:rPr>
                              <m:t>𝑛</m:t>
                            </m:r>
                          </m:sup>
                        </m:sSup>
                      </m:e>
                      <m:e>
                        <m:sSub>
                          <m:sSub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i="1">
                                <a:latin typeface="Cambria Math"/>
                              </a:rPr>
                              <m:t>𝑤</m:t>
                            </m:r>
                          </m:e>
                          <m:sub>
                            <m:r>
                              <a:rPr lang="ru-RU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ru-RU" i="1">
                            <a:latin typeface="Cambria Math"/>
                          </a:rPr>
                          <m:t>≥</m:t>
                        </m:r>
                        <m:sSub>
                          <m:sSub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i="1">
                                <a:latin typeface="Cambria Math"/>
                              </a:rPr>
                              <m:t>𝑤</m:t>
                            </m:r>
                          </m:e>
                          <m:sub>
                            <m:r>
                              <a:rPr lang="ru-RU" i="1">
                                <a:latin typeface="Cambria Math"/>
                              </a:rPr>
                              <m:t>0</m:t>
                            </m:r>
                          </m:sub>
                        </m:sSub>
                        <m:r>
                          <a:rPr lang="ru-RU" i="1">
                            <a:latin typeface="Cambria Math"/>
                          </a:rPr>
                          <m:t>≥0, </m:t>
                        </m:r>
                        <m:r>
                          <a:rPr lang="ru-RU" i="1">
                            <a:latin typeface="Cambria Math"/>
                          </a:rPr>
                          <m:t>𝑖</m:t>
                        </m:r>
                        <m:r>
                          <a:rPr lang="ru-RU" i="1">
                            <a:latin typeface="Cambria Math"/>
                          </a:rPr>
                          <m:t>=</m:t>
                        </m:r>
                        <m:bar>
                          <m:barPr>
                            <m:pos m:val="top"/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barPr>
                          <m:e>
                            <m:r>
                              <a:rPr lang="ru-RU" i="1">
                                <a:latin typeface="Cambria Math"/>
                              </a:rPr>
                              <m:t>1,</m:t>
                            </m:r>
                            <m:r>
                              <a:rPr lang="ru-RU" i="1">
                                <a:latin typeface="Cambria Math"/>
                              </a:rPr>
                              <m:t>𝑛</m:t>
                            </m:r>
                          </m:e>
                        </m:bar>
                        <m:r>
                          <a:rPr lang="ru-RU" i="1">
                            <a:latin typeface="Cambria Math"/>
                          </a:rPr>
                          <m:t>; </m:t>
                        </m:r>
                        <m:nary>
                          <m:naryPr>
                            <m:chr m:val="∑"/>
                            <m:limLoc m:val="undOvr"/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ru-RU" i="1">
                                <a:latin typeface="Cambria Math"/>
                              </a:rPr>
                              <m:t>𝑖</m:t>
                            </m:r>
                            <m:r>
                              <a:rPr lang="ru-RU" i="1">
                                <a:latin typeface="Cambria Math"/>
                              </a:rPr>
                              <m:t>=1</m:t>
                            </m:r>
                          </m:sub>
                          <m:sup>
                            <m:r>
                              <a:rPr lang="ru-RU" i="1">
                                <a:latin typeface="Cambria Math"/>
                              </a:rPr>
                              <m:t>𝑛</m:t>
                            </m:r>
                          </m:sup>
                          <m:e>
                            <m:sSub>
                              <m:sSubPr>
                                <m:ctrlPr>
                                  <a:rPr lang="ru-RU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ru-RU" i="1">
                                    <a:latin typeface="Cambria Math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ru-RU" i="1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ru-RU" i="1">
                                <a:latin typeface="Cambria Math"/>
                              </a:rPr>
                              <m:t>=</m:t>
                            </m:r>
                            <m:r>
                              <a:rPr lang="ru-RU" i="1">
                                <a:latin typeface="Cambria Math"/>
                              </a:rPr>
                              <m:t>𝑅</m:t>
                            </m:r>
                          </m:e>
                        </m:nary>
                        <m:r>
                          <a:rPr lang="ru-RU" i="1">
                            <a:latin typeface="Cambria Math"/>
                          </a:rPr>
                          <m:t>; </m:t>
                        </m:r>
                        <m:sSub>
                          <m:sSub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i="1">
                                <a:latin typeface="Cambria Math"/>
                              </a:rPr>
                              <m:t>𝑤</m:t>
                            </m:r>
                          </m:e>
                          <m:sub>
                            <m:r>
                              <a:rPr lang="ru-RU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ru-RU" i="1">
                            <a:latin typeface="Cambria Math"/>
                          </a:rPr>
                          <m:t>≥</m:t>
                        </m:r>
                        <m:sSub>
                          <m:sSub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i="1">
                                <a:latin typeface="Cambria Math"/>
                              </a:rPr>
                              <m:t>𝑤</m:t>
                            </m:r>
                          </m:e>
                          <m:sub>
                            <m:r>
                              <a:rPr lang="ru-RU" i="1">
                                <a:latin typeface="Cambria Math"/>
                              </a:rPr>
                              <m:t>𝑖</m:t>
                            </m:r>
                            <m:r>
                              <a:rPr lang="ru-RU" i="1">
                                <a:latin typeface="Cambria Math"/>
                              </a:rPr>
                              <m:t>+1</m:t>
                            </m:r>
                          </m:sub>
                        </m:sSub>
                        <m:r>
                          <a:rPr lang="ru-RU" i="1">
                            <a:latin typeface="Cambria Math"/>
                          </a:rPr>
                          <m:t>, </m:t>
                        </m:r>
                        <m:r>
                          <a:rPr lang="ru-RU" i="1">
                            <a:latin typeface="Cambria Math"/>
                          </a:rPr>
                          <m:t>𝑖</m:t>
                        </m:r>
                        <m:r>
                          <a:rPr lang="ru-RU" i="1">
                            <a:latin typeface="Cambria Math"/>
                          </a:rPr>
                          <m:t>=</m:t>
                        </m:r>
                        <m:bar>
                          <m:barPr>
                            <m:pos m:val="top"/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barPr>
                          <m:e>
                            <m:r>
                              <a:rPr lang="ru-RU" i="1">
                                <a:latin typeface="Cambria Math"/>
                              </a:rPr>
                              <m:t>1,</m:t>
                            </m:r>
                            <m:r>
                              <a:rPr lang="ru-RU" i="1">
                                <a:latin typeface="Cambria Math"/>
                              </a:rPr>
                              <m:t>𝑛</m:t>
                            </m:r>
                            <m:r>
                              <a:rPr lang="ru-RU" i="1">
                                <a:latin typeface="Cambria Math"/>
                              </a:rPr>
                              <m:t>−1</m:t>
                            </m:r>
                          </m:e>
                        </m:bar>
                      </m:e>
                    </m:d>
                  </m:oMath>
                </a14:m>
                <a:endParaRPr lang="ru-RU" dirty="0"/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9" name="Объект 8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t="-29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25.05.2014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Д.Е.Шапошников</a:t>
            </a: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52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124776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Представление качественной информации в виде графа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ru-RU" sz="1800" dirty="0"/>
                  <a:t>Качественная информация </a:t>
                </a:r>
                <a:br>
                  <a:rPr lang="ru-RU" sz="1800" dirty="0"/>
                </a:br>
                <a:r>
                  <a:rPr lang="ru-RU" sz="1800" dirty="0"/>
                  <a:t>о предпочтительности частных критериев может быть представлена </a:t>
                </a:r>
                <a:br>
                  <a:rPr lang="ru-RU" sz="1800" dirty="0"/>
                </a:br>
                <a:r>
                  <a:rPr lang="ru-RU" sz="1800" dirty="0"/>
                  <a:t>в виде ориентированного графа </a:t>
                </a:r>
                <a14:m>
                  <m:oMath xmlns:m="http://schemas.openxmlformats.org/officeDocument/2006/math">
                    <m:r>
                      <a:rPr lang="ru-RU" sz="1800" i="1">
                        <a:latin typeface="Cambria Math"/>
                      </a:rPr>
                      <m:t>𝐺</m:t>
                    </m:r>
                    <m:d>
                      <m:dPr>
                        <m:ctrlPr>
                          <a:rPr lang="ru-RU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u-RU" sz="1800" i="1">
                            <a:latin typeface="Cambria Math"/>
                          </a:rPr>
                          <m:t>𝐼</m:t>
                        </m:r>
                        <m:r>
                          <a:rPr lang="ru-RU" sz="1800" i="1">
                            <a:latin typeface="Cambria Math"/>
                          </a:rPr>
                          <m:t>,</m:t>
                        </m:r>
                        <m:r>
                          <a:rPr lang="ru-RU" sz="1800" i="1">
                            <a:latin typeface="Cambria Math"/>
                          </a:rPr>
                          <m:t>𝐸</m:t>
                        </m:r>
                      </m:e>
                    </m:d>
                  </m:oMath>
                </a14:m>
                <a:r>
                  <a:rPr lang="ru-RU" sz="1800" dirty="0"/>
                  <a:t> </a:t>
                </a:r>
                <a:endParaRPr lang="ru-RU" sz="1800" i="1" dirty="0"/>
              </a:p>
              <a:p>
                <a:pPr lvl="1"/>
                <a14:m>
                  <m:oMath xmlns:m="http://schemas.openxmlformats.org/officeDocument/2006/math">
                    <m:r>
                      <a:rPr lang="ru-RU" sz="1600" i="1">
                        <a:latin typeface="Cambria Math"/>
                      </a:rPr>
                      <m:t>𝐼</m:t>
                    </m:r>
                  </m:oMath>
                </a14:m>
                <a:r>
                  <a:rPr lang="ru-RU" sz="1600" dirty="0"/>
                  <a:t> – множество вершин, соответствующих частным критериям,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ru-RU" sz="1600" i="1">
                        <a:latin typeface="Cambria Math"/>
                      </a:rPr>
                      <m:t>𝐸</m:t>
                    </m:r>
                  </m:oMath>
                </a14:m>
                <a:r>
                  <a:rPr lang="ru-RU" sz="1600" dirty="0"/>
                  <a:t> – множество ребер, </a:t>
                </a:r>
                <a:br>
                  <a:rPr lang="ru-RU" sz="1600" dirty="0"/>
                </a:br>
                <a:r>
                  <a:rPr lang="ru-RU" sz="1600" dirty="0"/>
                  <a:t>соединяющих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/>
                      </a:rPr>
                      <m:t>𝑖</m:t>
                    </m:r>
                  </m:oMath>
                </a14:m>
                <a:r>
                  <a:rPr lang="ru-RU" sz="1600" dirty="0"/>
                  <a:t>-ю вершину с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/>
                      </a:rPr>
                      <m:t>𝑗</m:t>
                    </m:r>
                  </m:oMath>
                </a14:m>
                <a:r>
                  <a:rPr lang="ru-RU" sz="1600" dirty="0"/>
                  <a:t>-й тогда и только тогда, когда выполняется соотношение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ru-RU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u-RU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1600" i="1">
                                <a:latin typeface="Cambria Math"/>
                              </a:rPr>
                              <m:t>𝑄</m:t>
                            </m:r>
                          </m:e>
                          <m:sub>
                            <m:r>
                              <a:rPr lang="ru-RU" sz="16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ru-RU" sz="1600" i="1">
                            <a:latin typeface="Cambria Math"/>
                          </a:rPr>
                          <m:t>≽</m:t>
                        </m:r>
                        <m:sSub>
                          <m:sSubPr>
                            <m:ctrlPr>
                              <a:rPr lang="ru-RU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1600" i="1">
                                <a:latin typeface="Cambria Math"/>
                              </a:rPr>
                              <m:t>𝑄</m:t>
                            </m:r>
                          </m:e>
                          <m:sub>
                            <m:r>
                              <a:rPr lang="ru-RU" sz="1600" i="1">
                                <a:latin typeface="Cambria Math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r>
                  <a:rPr lang="ru-RU" sz="1600" dirty="0"/>
                  <a:t> </a:t>
                </a:r>
              </a:p>
              <a:p>
                <a:endParaRPr lang="ru-RU" sz="1800" dirty="0"/>
              </a:p>
              <a:p>
                <a:r>
                  <a:rPr lang="ru-RU" sz="1800" dirty="0"/>
                  <a:t>В дальнейшем будем считать, что информацион­ные сообщения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ru-RU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u-RU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1800" i="1">
                                <a:latin typeface="Cambria Math"/>
                              </a:rPr>
                              <m:t>𝑄</m:t>
                            </m:r>
                          </m:e>
                          <m:sub>
                            <m:r>
                              <a:rPr lang="ru-RU" sz="18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ru-RU" sz="1800" i="1">
                            <a:latin typeface="Cambria Math"/>
                          </a:rPr>
                          <m:t>≽</m:t>
                        </m:r>
                        <m:sSub>
                          <m:sSubPr>
                            <m:ctrlPr>
                              <a:rPr lang="ru-RU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1800" i="1">
                                <a:latin typeface="Cambria Math"/>
                              </a:rPr>
                              <m:t>𝑄</m:t>
                            </m:r>
                          </m:e>
                          <m:sub>
                            <m:r>
                              <a:rPr lang="ru-RU" sz="1800" i="1">
                                <a:latin typeface="Cambria Math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r>
                  <a:rPr lang="ru-RU" sz="1800" dirty="0"/>
                  <a:t> удовлетворяют условию транзитивности </a:t>
                </a:r>
              </a:p>
              <a:p>
                <a:pPr lvl="1"/>
                <a:r>
                  <a:rPr lang="ru-RU" sz="1600" dirty="0"/>
                  <a:t>то есть в графе </a:t>
                </a:r>
                <a14:m>
                  <m:oMath xmlns:m="http://schemas.openxmlformats.org/officeDocument/2006/math">
                    <m:r>
                      <a:rPr lang="ru-RU" sz="1600" i="1">
                        <a:latin typeface="Cambria Math"/>
                      </a:rPr>
                      <m:t>𝐺</m:t>
                    </m:r>
                    <m:d>
                      <m:dPr>
                        <m:ctrlPr>
                          <a:rPr lang="ru-RU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u-RU" sz="1600" i="1">
                            <a:latin typeface="Cambria Math"/>
                          </a:rPr>
                          <m:t>𝐼</m:t>
                        </m:r>
                        <m:r>
                          <a:rPr lang="ru-RU" sz="1600" i="1">
                            <a:latin typeface="Cambria Math"/>
                          </a:rPr>
                          <m:t>,</m:t>
                        </m:r>
                        <m:r>
                          <a:rPr lang="ru-RU" sz="1600" i="1">
                            <a:latin typeface="Cambria Math"/>
                          </a:rPr>
                          <m:t>𝐸</m:t>
                        </m:r>
                      </m:e>
                    </m:d>
                  </m:oMath>
                </a14:m>
                <a:r>
                  <a:rPr lang="ru-RU" sz="1600" dirty="0"/>
                  <a:t> отсутствуют замкнутые циклы</a:t>
                </a:r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 rotWithShape="1">
                <a:blip r:embed="rId2"/>
                <a:stretch>
                  <a:fillRect l="-284" t="-656" r="-156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25.05.2014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Д.Е.Шапошников</a:t>
            </a: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53</a:t>
            </a:fld>
            <a:endParaRPr lang="ru-RU"/>
          </a:p>
        </p:txBody>
      </p:sp>
      <p:grpSp>
        <p:nvGrpSpPr>
          <p:cNvPr id="27" name="Группа 26"/>
          <p:cNvGrpSpPr/>
          <p:nvPr/>
        </p:nvGrpSpPr>
        <p:grpSpPr>
          <a:xfrm>
            <a:off x="4662271" y="970418"/>
            <a:ext cx="4365486" cy="4537327"/>
            <a:chOff x="4662009" y="1013960"/>
            <a:chExt cx="4365486" cy="3402995"/>
          </a:xfrm>
        </p:grpSpPr>
        <p:sp>
          <p:nvSpPr>
            <p:cNvPr id="8" name="Овал 7"/>
            <p:cNvSpPr/>
            <p:nvPr/>
          </p:nvSpPr>
          <p:spPr>
            <a:xfrm>
              <a:off x="4662009" y="2323858"/>
              <a:ext cx="1485165" cy="720080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200" dirty="0"/>
                <a:t>Критерий 1</a:t>
              </a:r>
            </a:p>
          </p:txBody>
        </p:sp>
        <p:sp>
          <p:nvSpPr>
            <p:cNvPr id="9" name="Овал 8"/>
            <p:cNvSpPr/>
            <p:nvPr/>
          </p:nvSpPr>
          <p:spPr>
            <a:xfrm>
              <a:off x="5669505" y="1013960"/>
              <a:ext cx="1485165" cy="720080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200" dirty="0"/>
                <a:t>Критерий 2</a:t>
              </a:r>
            </a:p>
          </p:txBody>
        </p:sp>
        <p:sp>
          <p:nvSpPr>
            <p:cNvPr id="10" name="Овал 9"/>
            <p:cNvSpPr/>
            <p:nvPr/>
          </p:nvSpPr>
          <p:spPr>
            <a:xfrm>
              <a:off x="7542330" y="1013960"/>
              <a:ext cx="1485165" cy="720080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200" dirty="0"/>
                <a:t>Критерий 3</a:t>
              </a:r>
            </a:p>
          </p:txBody>
        </p:sp>
        <p:sp>
          <p:nvSpPr>
            <p:cNvPr id="11" name="Овал 10"/>
            <p:cNvSpPr/>
            <p:nvPr/>
          </p:nvSpPr>
          <p:spPr>
            <a:xfrm>
              <a:off x="5676734" y="3696875"/>
              <a:ext cx="1485165" cy="720080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200" dirty="0"/>
                <a:t>Критерий 5</a:t>
              </a:r>
            </a:p>
          </p:txBody>
        </p:sp>
        <p:sp>
          <p:nvSpPr>
            <p:cNvPr id="12" name="Овал 11"/>
            <p:cNvSpPr/>
            <p:nvPr/>
          </p:nvSpPr>
          <p:spPr>
            <a:xfrm>
              <a:off x="7542329" y="2323858"/>
              <a:ext cx="1485165" cy="720080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200" dirty="0"/>
                <a:t>Критерий 4</a:t>
              </a:r>
            </a:p>
          </p:txBody>
        </p:sp>
        <p:cxnSp>
          <p:nvCxnSpPr>
            <p:cNvPr id="14" name="Прямая со стрелкой 13"/>
            <p:cNvCxnSpPr>
              <a:stCxn id="8" idx="6"/>
              <a:endCxn id="12" idx="2"/>
            </p:cNvCxnSpPr>
            <p:nvPr/>
          </p:nvCxnSpPr>
          <p:spPr>
            <a:xfrm>
              <a:off x="6147174" y="2683898"/>
              <a:ext cx="1395155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6" name="Прямая со стрелкой 15"/>
            <p:cNvCxnSpPr>
              <a:stCxn id="8" idx="0"/>
              <a:endCxn id="9" idx="3"/>
            </p:cNvCxnSpPr>
            <p:nvPr/>
          </p:nvCxnSpPr>
          <p:spPr>
            <a:xfrm flipV="1">
              <a:off x="5404592" y="1628587"/>
              <a:ext cx="482410" cy="69527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Прямая со стрелкой 19"/>
            <p:cNvCxnSpPr>
              <a:stCxn id="9" idx="6"/>
              <a:endCxn id="10" idx="2"/>
            </p:cNvCxnSpPr>
            <p:nvPr/>
          </p:nvCxnSpPr>
          <p:spPr>
            <a:xfrm>
              <a:off x="7154670" y="1374000"/>
              <a:ext cx="38766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Прямая со стрелкой 22"/>
            <p:cNvCxnSpPr>
              <a:stCxn id="11" idx="1"/>
              <a:endCxn id="8" idx="4"/>
            </p:cNvCxnSpPr>
            <p:nvPr/>
          </p:nvCxnSpPr>
          <p:spPr>
            <a:xfrm flipH="1" flipV="1">
              <a:off x="5404592" y="3043938"/>
              <a:ext cx="489639" cy="75839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Прямая со стрелкой 25"/>
            <p:cNvCxnSpPr>
              <a:stCxn id="9" idx="5"/>
              <a:endCxn id="12" idx="1"/>
            </p:cNvCxnSpPr>
            <p:nvPr/>
          </p:nvCxnSpPr>
          <p:spPr>
            <a:xfrm>
              <a:off x="6937173" y="1628587"/>
              <a:ext cx="822653" cy="800724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7022152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Послойное (ярусное) представление графа предпочтений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Объект 6"/>
              <p:cNvSpPr>
                <a:spLocks noGrp="1"/>
              </p:cNvSpPr>
              <p:nvPr>
                <p:ph sz="half" idx="1"/>
              </p:nvPr>
            </p:nvSpPr>
            <p:spPr>
              <a:xfrm>
                <a:off x="214282" y="503676"/>
                <a:ext cx="2962882" cy="2805312"/>
              </a:xfrm>
            </p:spPr>
            <p:txBody>
              <a:bodyPr/>
              <a:lstStyle/>
              <a:p>
                <a:r>
                  <a:rPr lang="ru-RU" sz="1200" dirty="0"/>
                  <a:t>Разобьем все вершины </a:t>
                </a:r>
                <a14:m>
                  <m:oMath xmlns:m="http://schemas.openxmlformats.org/officeDocument/2006/math">
                    <m:r>
                      <a:rPr lang="ru-RU" sz="1200" i="1">
                        <a:latin typeface="Cambria Math"/>
                      </a:rPr>
                      <m:t>𝐼</m:t>
                    </m:r>
                  </m:oMath>
                </a14:m>
                <a:r>
                  <a:rPr lang="ru-RU" sz="1200" dirty="0"/>
                  <a:t> графа </a:t>
                </a:r>
                <a14:m>
                  <m:oMath xmlns:m="http://schemas.openxmlformats.org/officeDocument/2006/math">
                    <m:r>
                      <a:rPr lang="ru-RU" sz="1200" i="1">
                        <a:latin typeface="Cambria Math"/>
                      </a:rPr>
                      <m:t>𝐺</m:t>
                    </m:r>
                    <m:d>
                      <m:dPr>
                        <m:ctrlPr>
                          <a:rPr lang="ru-RU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u-RU" sz="1200" i="1">
                            <a:latin typeface="Cambria Math"/>
                          </a:rPr>
                          <m:t>𝐼</m:t>
                        </m:r>
                        <m:r>
                          <a:rPr lang="ru-RU" sz="1200" i="1">
                            <a:latin typeface="Cambria Math"/>
                          </a:rPr>
                          <m:t>,</m:t>
                        </m:r>
                        <m:r>
                          <a:rPr lang="ru-RU" sz="1200" i="1">
                            <a:latin typeface="Cambria Math"/>
                          </a:rPr>
                          <m:t>𝐸</m:t>
                        </m:r>
                      </m:e>
                    </m:d>
                  </m:oMath>
                </a14:m>
                <a:r>
                  <a:rPr lang="ru-RU" sz="1200" dirty="0"/>
                  <a:t> на слои следующим образом: </a:t>
                </a:r>
              </a:p>
              <a:p>
                <a:pPr lvl="1"/>
                <a:r>
                  <a:rPr lang="ru-RU" sz="1100" dirty="0"/>
                  <a:t>к первому слою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ru-RU" sz="11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u-RU" sz="1100" i="1">
                            <a:latin typeface="Cambria Math"/>
                          </a:rPr>
                          <m:t>𝑠</m:t>
                        </m:r>
                        <m:r>
                          <a:rPr lang="ru-RU" sz="1100" i="1">
                            <a:latin typeface="Cambria Math"/>
                          </a:rPr>
                          <m:t>=1</m:t>
                        </m:r>
                      </m:e>
                    </m:d>
                  </m:oMath>
                </a14:m>
                <a:r>
                  <a:rPr lang="ru-RU" sz="1100" dirty="0"/>
                  <a:t> отнесем те вершины, в которые не входит ни одна дуга; </a:t>
                </a:r>
              </a:p>
              <a:p>
                <a:pPr lvl="1"/>
                <a:r>
                  <a:rPr lang="ru-RU" sz="1100" dirty="0"/>
                  <a:t>ко второму слою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ru-RU" sz="11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u-RU" sz="1100" i="1">
                            <a:latin typeface="Cambria Math"/>
                          </a:rPr>
                          <m:t>𝑠</m:t>
                        </m:r>
                        <m:r>
                          <a:rPr lang="ru-RU" sz="1100" i="1">
                            <a:latin typeface="Cambria Math"/>
                          </a:rPr>
                          <m:t>=2</m:t>
                        </m:r>
                      </m:e>
                    </m:d>
                  </m:oMath>
                </a14:m>
                <a:r>
                  <a:rPr lang="en-US" sz="1100" dirty="0"/>
                  <a:t> </a:t>
                </a:r>
                <a:r>
                  <a:rPr lang="ru-RU" sz="1100" dirty="0"/>
                  <a:t>– те и только те вершины, в которые входят дуги из вершин первого слоя; </a:t>
                </a:r>
              </a:p>
              <a:p>
                <a:pPr lvl="1"/>
                <a:r>
                  <a:rPr lang="ru-RU" sz="1100" dirty="0"/>
                  <a:t>к третьему слою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ru-RU" sz="11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u-RU" sz="1100" i="1">
                            <a:latin typeface="Cambria Math"/>
                          </a:rPr>
                          <m:t>𝑠</m:t>
                        </m:r>
                        <m:r>
                          <a:rPr lang="ru-RU" sz="1100" i="1">
                            <a:latin typeface="Cambria Math"/>
                          </a:rPr>
                          <m:t>=3</m:t>
                        </m:r>
                      </m:e>
                    </m:d>
                  </m:oMath>
                </a14:m>
                <a:r>
                  <a:rPr lang="ru-RU" sz="1100" dirty="0"/>
                  <a:t> – те и только те вершины, в которые входят дуги из вершин первого и второго слоев, и т. д.; </a:t>
                </a:r>
              </a:p>
              <a:p>
                <a:pPr lvl="1"/>
                <a:r>
                  <a:rPr lang="ru-RU" sz="1100" dirty="0"/>
                  <a:t>у вершин последнего слоя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ru-RU" sz="11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u-RU" sz="1100" i="1">
                            <a:latin typeface="Cambria Math"/>
                          </a:rPr>
                          <m:t>𝑠</m:t>
                        </m:r>
                        <m:r>
                          <a:rPr lang="ru-RU" sz="1100" i="1">
                            <a:latin typeface="Cambria Math"/>
                          </a:rPr>
                          <m:t>=</m:t>
                        </m:r>
                        <m:r>
                          <a:rPr lang="ru-RU" sz="1100" i="1">
                            <a:latin typeface="Cambria Math"/>
                          </a:rPr>
                          <m:t>𝑆</m:t>
                        </m:r>
                        <m:r>
                          <a:rPr lang="ru-RU" sz="1100" i="1">
                            <a:latin typeface="Cambria Math"/>
                          </a:rPr>
                          <m:t>≤</m:t>
                        </m:r>
                        <m:r>
                          <a:rPr lang="ru-RU" sz="1100" i="1">
                            <a:latin typeface="Cambria Math"/>
                          </a:rPr>
                          <m:t>𝑛</m:t>
                        </m:r>
                      </m:e>
                    </m:d>
                  </m:oMath>
                </a14:m>
                <a:r>
                  <a:rPr lang="ru-RU" sz="1100" dirty="0"/>
                  <a:t> не будет ни одной выходной дуги.</a:t>
                </a:r>
              </a:p>
            </p:txBody>
          </p:sp>
        </mc:Choice>
        <mc:Fallback xmlns="">
          <p:sp>
            <p:nvSpPr>
              <p:cNvPr id="7" name="Объект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214282" y="503676"/>
                <a:ext cx="2962882" cy="2805312"/>
              </a:xfrm>
              <a:blipFill rotWithShape="1">
                <a:blip r:embed="rId2"/>
                <a:stretch>
                  <a:fillRect r="-823" b="-87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Объект 7"/>
              <p:cNvSpPr>
                <a:spLocks noGrp="1"/>
              </p:cNvSpPr>
              <p:nvPr>
                <p:ph sz="half" idx="2"/>
              </p:nvPr>
            </p:nvSpPr>
            <p:spPr>
              <a:xfrm>
                <a:off x="4648201" y="458670"/>
                <a:ext cx="3029145" cy="2850317"/>
              </a:xfrm>
            </p:spPr>
            <p:txBody>
              <a:bodyPr/>
              <a:lstStyle/>
              <a:p>
                <a:pPr lvl="1"/>
                <a:r>
                  <a:rPr lang="ru-RU" sz="1050" dirty="0"/>
                  <a:t>к последнему слою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ru-RU" sz="105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u-RU" sz="1050" i="1">
                            <a:latin typeface="Cambria Math"/>
                          </a:rPr>
                          <m:t>𝑠</m:t>
                        </m:r>
                        <m:r>
                          <a:rPr lang="ru-RU" sz="1050" i="1">
                            <a:latin typeface="Cambria Math"/>
                          </a:rPr>
                          <m:t>=</m:t>
                        </m:r>
                        <m:r>
                          <a:rPr lang="en-US" sz="1050" b="0" i="1" smtClean="0">
                            <a:latin typeface="Cambria Math"/>
                          </a:rPr>
                          <m:t>𝑛</m:t>
                        </m:r>
                      </m:e>
                    </m:d>
                  </m:oMath>
                </a14:m>
                <a:r>
                  <a:rPr lang="ru-RU" sz="1050" dirty="0"/>
                  <a:t> отнесем те вершины, из которых не выходит ни одна дуга; </a:t>
                </a:r>
              </a:p>
              <a:p>
                <a:pPr lvl="1"/>
                <a:r>
                  <a:rPr lang="ru-RU" sz="1050" dirty="0"/>
                  <a:t>ко предпоследнему слою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ru-RU" sz="105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u-RU" sz="1050" i="1">
                            <a:latin typeface="Cambria Math"/>
                          </a:rPr>
                          <m:t>𝑠</m:t>
                        </m:r>
                        <m:r>
                          <a:rPr lang="ru-RU" sz="1050" i="1">
                            <a:latin typeface="Cambria Math"/>
                          </a:rPr>
                          <m:t>=</m:t>
                        </m:r>
                        <m:r>
                          <a:rPr lang="en-US" sz="1050" b="0" i="1" smtClean="0">
                            <a:latin typeface="Cambria Math"/>
                          </a:rPr>
                          <m:t>𝑛</m:t>
                        </m:r>
                        <m:r>
                          <a:rPr lang="en-US" sz="1050" b="0" i="1" smtClean="0">
                            <a:latin typeface="Cambria Math"/>
                          </a:rPr>
                          <m:t>−1</m:t>
                        </m:r>
                      </m:e>
                    </m:d>
                  </m:oMath>
                </a14:m>
                <a:r>
                  <a:rPr lang="en-US" sz="1050" dirty="0"/>
                  <a:t> </a:t>
                </a:r>
                <a:r>
                  <a:rPr lang="ru-RU" sz="1050" dirty="0"/>
                  <a:t>– те и только те вершины, исходящие дуги которых входят в вершины последнего слоя; </a:t>
                </a:r>
              </a:p>
              <a:p>
                <a:pPr lvl="1"/>
                <a:r>
                  <a:rPr lang="ru-RU" sz="1050" dirty="0"/>
                  <a:t>к третьему нижнему слою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ru-RU" sz="105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u-RU" sz="1050" i="1">
                            <a:latin typeface="Cambria Math"/>
                          </a:rPr>
                          <m:t>𝑠</m:t>
                        </m:r>
                        <m:r>
                          <a:rPr lang="ru-RU" sz="1050" i="1">
                            <a:latin typeface="Cambria Math"/>
                          </a:rPr>
                          <m:t>=</m:t>
                        </m:r>
                        <m:r>
                          <a:rPr lang="en-US" sz="1050" b="0" i="1" smtClean="0">
                            <a:latin typeface="Cambria Math"/>
                          </a:rPr>
                          <m:t>𝑛</m:t>
                        </m:r>
                        <m:r>
                          <a:rPr lang="en-US" sz="1050" b="0" i="1" smtClean="0">
                            <a:latin typeface="Cambria Math"/>
                          </a:rPr>
                          <m:t>−2</m:t>
                        </m:r>
                      </m:e>
                    </m:d>
                  </m:oMath>
                </a14:m>
                <a:r>
                  <a:rPr lang="ru-RU" sz="1050" dirty="0"/>
                  <a:t> – те и только те вершины, исходящие дуги которых входят в вершины последнего и предпоследнего слоев, и т. д.; </a:t>
                </a:r>
              </a:p>
              <a:p>
                <a:pPr lvl="1"/>
                <a:r>
                  <a:rPr lang="ru-RU" sz="1050" dirty="0"/>
                  <a:t>к первому слою (</a:t>
                </a:r>
                <a14:m>
                  <m:oMath xmlns:m="http://schemas.openxmlformats.org/officeDocument/2006/math">
                    <m:r>
                      <a:rPr lang="en-US" sz="1050" b="0" i="1" smtClean="0">
                        <a:latin typeface="Cambria Math"/>
                      </a:rPr>
                      <m:t>𝑠</m:t>
                    </m:r>
                    <m:r>
                      <a:rPr lang="en-US" sz="1050" b="0" i="1" smtClean="0">
                        <a:latin typeface="Cambria Math"/>
                      </a:rPr>
                      <m:t>=</m:t>
                    </m:r>
                    <m:r>
                      <a:rPr lang="en-US" sz="1050" b="0" i="1" smtClean="0">
                        <a:latin typeface="Cambria Math"/>
                      </a:rPr>
                      <m:t>𝑛</m:t>
                    </m:r>
                    <m:r>
                      <a:rPr lang="en-US" sz="1050" b="0" i="1" smtClean="0">
                        <a:latin typeface="Cambria Math"/>
                      </a:rPr>
                      <m:t>−</m:t>
                    </m:r>
                    <m:r>
                      <a:rPr lang="en-US" sz="1050" b="0" i="1" smtClean="0">
                        <a:latin typeface="Cambria Math"/>
                      </a:rPr>
                      <m:t>𝑆</m:t>
                    </m:r>
                    <m:r>
                      <a:rPr lang="en-US" sz="1050" b="0" i="1" smtClean="0">
                        <a:latin typeface="Cambria Math"/>
                      </a:rPr>
                      <m:t>+1</m:t>
                    </m:r>
                  </m:oMath>
                </a14:m>
                <a:r>
                  <a:rPr lang="ru-RU" sz="1050" dirty="0"/>
                  <a:t>)</a:t>
                </a:r>
                <a:r>
                  <a:rPr lang="en-US" sz="1050" dirty="0"/>
                  <a:t> </a:t>
                </a:r>
                <a:r>
                  <a:rPr lang="ru-RU" sz="1050" dirty="0"/>
                  <a:t>отнесем оставшиеся вершины, то есть, те и только те, исходящие дуги которых входят в вершины остальных слоев;</a:t>
                </a:r>
              </a:p>
              <a:p>
                <a:pPr lvl="1"/>
                <a:r>
                  <a:rPr lang="ru-RU" sz="1050" dirty="0"/>
                  <a:t>перенумеровываем слои графа.</a:t>
                </a:r>
              </a:p>
            </p:txBody>
          </p:sp>
        </mc:Choice>
        <mc:Fallback xmlns="">
          <p:sp>
            <p:nvSpPr>
              <p:cNvPr id="8" name="Объект 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4648201" y="458670"/>
                <a:ext cx="3029145" cy="2850317"/>
              </a:xfr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25.05.2014</a:t>
            </a: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Д.Е.Шапошников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54</a:t>
            </a:fld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sz="half" idx="13"/>
              </p:nvPr>
            </p:nvSpPr>
            <p:spPr/>
            <p:txBody>
              <a:bodyPr/>
              <a:lstStyle/>
              <a:p>
                <a:r>
                  <a:rPr lang="ru-RU" sz="1050" dirty="0"/>
                  <a:t>В частном случае </a:t>
                </a:r>
                <a:br>
                  <a:rPr lang="ru-RU" sz="1050" dirty="0"/>
                </a:br>
                <a:r>
                  <a:rPr lang="ru-RU" sz="1050" dirty="0"/>
                  <a:t>отсутствия качественной информации </a:t>
                </a:r>
                <a:br>
                  <a:rPr lang="ru-RU" sz="1050" dirty="0"/>
                </a:br>
                <a:r>
                  <a:rPr lang="ru-RU" sz="1050" dirty="0"/>
                  <a:t>об относительной важности критериев</a:t>
                </a:r>
                <a:endParaRPr lang="en-US" sz="1050" dirty="0"/>
              </a:p>
              <a:p>
                <a:pPr lvl="1"/>
                <a:r>
                  <a:rPr lang="ru-RU" sz="1000" dirty="0"/>
                  <a:t>Граф </a:t>
                </a:r>
                <a14:m>
                  <m:oMath xmlns:m="http://schemas.openxmlformats.org/officeDocument/2006/math">
                    <m:r>
                      <a:rPr lang="ru-RU" sz="1000" i="1">
                        <a:latin typeface="Cambria Math"/>
                      </a:rPr>
                      <m:t>𝐺</m:t>
                    </m:r>
                    <m:d>
                      <m:dPr>
                        <m:ctrlPr>
                          <a:rPr lang="ru-RU" sz="1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u-RU" sz="1000" i="1">
                            <a:latin typeface="Cambria Math"/>
                          </a:rPr>
                          <m:t>𝐼</m:t>
                        </m:r>
                        <m:r>
                          <a:rPr lang="ru-RU" sz="1000" i="1">
                            <a:latin typeface="Cambria Math"/>
                          </a:rPr>
                          <m:t>,</m:t>
                        </m:r>
                        <m:r>
                          <a:rPr lang="ru-RU" sz="1000" i="1">
                            <a:latin typeface="Cambria Math"/>
                          </a:rPr>
                          <m:t>𝐸</m:t>
                        </m:r>
                      </m:e>
                    </m:d>
                  </m:oMath>
                </a14:m>
                <a:r>
                  <a:rPr lang="ru-RU" sz="1000" dirty="0"/>
                  <a:t> не имеет ни одной дуги</a:t>
                </a:r>
              </a:p>
              <a:p>
                <a:pPr lvl="1"/>
                <a:r>
                  <a:rPr lang="ru-RU" sz="1000" dirty="0"/>
                  <a:t>Представляет собой совокупность из </a:t>
                </a:r>
                <a14:m>
                  <m:oMath xmlns:m="http://schemas.openxmlformats.org/officeDocument/2006/math">
                    <m:r>
                      <a:rPr lang="en-US" sz="1000" i="1">
                        <a:latin typeface="Cambria Math"/>
                      </a:rPr>
                      <m:t>𝑛</m:t>
                    </m:r>
                  </m:oMath>
                </a14:m>
                <a:r>
                  <a:rPr lang="ru-RU" sz="1000" dirty="0"/>
                  <a:t> точек</a:t>
                </a:r>
              </a:p>
              <a:p>
                <a:endParaRPr lang="ru-RU" sz="1050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3"/>
              </p:nvPr>
            </p:nvSpPr>
            <p:spPr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Объект 54"/>
              <p:cNvSpPr>
                <a:spLocks noGrp="1"/>
              </p:cNvSpPr>
              <p:nvPr>
                <p:ph sz="half" idx="14"/>
              </p:nvPr>
            </p:nvSpPr>
            <p:spPr/>
            <p:txBody>
              <a:bodyPr/>
              <a:lstStyle/>
              <a:p>
                <a:r>
                  <a:rPr lang="ru-RU" sz="1050" dirty="0"/>
                  <a:t>В частном случае </a:t>
                </a:r>
                <a:br>
                  <a:rPr lang="ru-RU" sz="1050" dirty="0"/>
                </a:br>
                <a:r>
                  <a:rPr lang="ru-RU" sz="1050" dirty="0"/>
                  <a:t>линейной упорядоченности по важности частных критериев </a:t>
                </a:r>
              </a:p>
              <a:p>
                <a:pPr lvl="1"/>
                <a:r>
                  <a:rPr lang="ru-RU" sz="1000" dirty="0"/>
                  <a:t>Граф </a:t>
                </a:r>
                <a14:m>
                  <m:oMath xmlns:m="http://schemas.openxmlformats.org/officeDocument/2006/math">
                    <m:r>
                      <a:rPr lang="ru-RU" sz="1000" i="1">
                        <a:latin typeface="Cambria Math"/>
                      </a:rPr>
                      <m:t>𝐺</m:t>
                    </m:r>
                    <m:d>
                      <m:dPr>
                        <m:ctrlPr>
                          <a:rPr lang="ru-RU" sz="1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u-RU" sz="1000" i="1">
                            <a:latin typeface="Cambria Math"/>
                          </a:rPr>
                          <m:t>𝐼</m:t>
                        </m:r>
                        <m:r>
                          <a:rPr lang="ru-RU" sz="1000" i="1">
                            <a:latin typeface="Cambria Math"/>
                          </a:rPr>
                          <m:t>,</m:t>
                        </m:r>
                        <m:r>
                          <a:rPr lang="ru-RU" sz="1000" i="1">
                            <a:latin typeface="Cambria Math"/>
                          </a:rPr>
                          <m:t>𝐸</m:t>
                        </m:r>
                      </m:e>
                    </m:d>
                  </m:oMath>
                </a14:m>
                <a:r>
                  <a:rPr lang="ru-RU" sz="1000" dirty="0"/>
                  <a:t> имеет число слоев, равное числу вершин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ru-RU" sz="1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000" i="1">
                            <a:latin typeface="Cambria Math"/>
                          </a:rPr>
                          <m:t>𝑆</m:t>
                        </m:r>
                        <m:r>
                          <a:rPr lang="ru-RU" sz="1000" i="1">
                            <a:latin typeface="Cambria Math"/>
                          </a:rPr>
                          <m:t>=</m:t>
                        </m:r>
                        <m:r>
                          <a:rPr lang="en-US" sz="1000" i="1">
                            <a:latin typeface="Cambria Math"/>
                          </a:rPr>
                          <m:t>𝑛</m:t>
                        </m:r>
                      </m:e>
                    </m:d>
                  </m:oMath>
                </a14:m>
                <a:r>
                  <a:rPr lang="ru-RU" sz="1000" dirty="0"/>
                  <a:t>.</a:t>
                </a:r>
              </a:p>
              <a:p>
                <a:endParaRPr lang="ru-RU" sz="1050" dirty="0"/>
              </a:p>
            </p:txBody>
          </p:sp>
        </mc:Choice>
        <mc:Fallback xmlns="">
          <p:sp>
            <p:nvSpPr>
              <p:cNvPr id="55" name="Объект 5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4"/>
              </p:nvPr>
            </p:nvSpPr>
            <p:spPr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Группа 8"/>
          <p:cNvGrpSpPr>
            <a:grpSpLocks noChangeAspect="1"/>
          </p:cNvGrpSpPr>
          <p:nvPr/>
        </p:nvGrpSpPr>
        <p:grpSpPr>
          <a:xfrm>
            <a:off x="3177164" y="1148748"/>
            <a:ext cx="1422199" cy="1814102"/>
            <a:chOff x="467544" y="771550"/>
            <a:chExt cx="4309693" cy="4122960"/>
          </a:xfrm>
        </p:grpSpPr>
        <p:cxnSp>
          <p:nvCxnSpPr>
            <p:cNvPr id="10" name="Прямая соединительная линия 9"/>
            <p:cNvCxnSpPr/>
            <p:nvPr/>
          </p:nvCxnSpPr>
          <p:spPr>
            <a:xfrm>
              <a:off x="467544" y="4512940"/>
              <a:ext cx="345638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Прямая соединительная линия 10"/>
            <p:cNvCxnSpPr/>
            <p:nvPr/>
          </p:nvCxnSpPr>
          <p:spPr>
            <a:xfrm>
              <a:off x="467544" y="3349203"/>
              <a:ext cx="345638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Прямая соединительная линия 11"/>
            <p:cNvCxnSpPr/>
            <p:nvPr/>
          </p:nvCxnSpPr>
          <p:spPr>
            <a:xfrm>
              <a:off x="467544" y="2182441"/>
              <a:ext cx="345638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Прямая соединительная линия 12"/>
            <p:cNvCxnSpPr/>
            <p:nvPr/>
          </p:nvCxnSpPr>
          <p:spPr>
            <a:xfrm>
              <a:off x="467544" y="987574"/>
              <a:ext cx="345638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Овал 13"/>
            <p:cNvSpPr/>
            <p:nvPr/>
          </p:nvSpPr>
          <p:spPr>
            <a:xfrm>
              <a:off x="899592" y="771550"/>
              <a:ext cx="432048" cy="432048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A</a:t>
              </a:r>
              <a:endParaRPr lang="ru-RU" sz="1100" dirty="0"/>
            </a:p>
          </p:txBody>
        </p:sp>
        <p:sp>
          <p:nvSpPr>
            <p:cNvPr id="15" name="Овал 14"/>
            <p:cNvSpPr/>
            <p:nvPr/>
          </p:nvSpPr>
          <p:spPr>
            <a:xfrm>
              <a:off x="2339752" y="4299942"/>
              <a:ext cx="432048" cy="432048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F</a:t>
              </a:r>
              <a:endParaRPr lang="ru-RU" sz="1100" dirty="0"/>
            </a:p>
          </p:txBody>
        </p:sp>
        <p:sp>
          <p:nvSpPr>
            <p:cNvPr id="16" name="Овал 15"/>
            <p:cNvSpPr/>
            <p:nvPr/>
          </p:nvSpPr>
          <p:spPr>
            <a:xfrm>
              <a:off x="2339752" y="1966417"/>
              <a:ext cx="432048" cy="432048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Z</a:t>
              </a:r>
              <a:endParaRPr lang="ru-RU" sz="1100" dirty="0"/>
            </a:p>
          </p:txBody>
        </p:sp>
        <p:sp>
          <p:nvSpPr>
            <p:cNvPr id="17" name="Овал 16"/>
            <p:cNvSpPr/>
            <p:nvPr/>
          </p:nvSpPr>
          <p:spPr>
            <a:xfrm>
              <a:off x="2339752" y="771550"/>
              <a:ext cx="432048" cy="432048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B</a:t>
              </a:r>
              <a:endParaRPr lang="ru-RU" sz="1100" dirty="0"/>
            </a:p>
          </p:txBody>
        </p:sp>
        <p:sp>
          <p:nvSpPr>
            <p:cNvPr id="18" name="Овал 17"/>
            <p:cNvSpPr/>
            <p:nvPr/>
          </p:nvSpPr>
          <p:spPr>
            <a:xfrm>
              <a:off x="899592" y="4299942"/>
              <a:ext cx="432048" cy="432048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E</a:t>
              </a:r>
              <a:endParaRPr lang="ru-RU" sz="1100" dirty="0"/>
            </a:p>
          </p:txBody>
        </p:sp>
        <p:sp>
          <p:nvSpPr>
            <p:cNvPr id="19" name="Овал 18"/>
            <p:cNvSpPr/>
            <p:nvPr/>
          </p:nvSpPr>
          <p:spPr>
            <a:xfrm>
              <a:off x="899592" y="3147814"/>
              <a:ext cx="432048" cy="432048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D</a:t>
              </a:r>
              <a:endParaRPr lang="ru-RU" sz="1100" dirty="0"/>
            </a:p>
          </p:txBody>
        </p:sp>
        <p:sp>
          <p:nvSpPr>
            <p:cNvPr id="20" name="Овал 19"/>
            <p:cNvSpPr/>
            <p:nvPr/>
          </p:nvSpPr>
          <p:spPr>
            <a:xfrm>
              <a:off x="899592" y="1966417"/>
              <a:ext cx="432048" cy="432048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C</a:t>
              </a:r>
              <a:endParaRPr lang="ru-RU" sz="1100" dirty="0"/>
            </a:p>
          </p:txBody>
        </p:sp>
        <p:cxnSp>
          <p:nvCxnSpPr>
            <p:cNvPr id="21" name="Прямая со стрелкой 20"/>
            <p:cNvCxnSpPr>
              <a:stCxn id="14" idx="4"/>
              <a:endCxn id="20" idx="0"/>
            </p:cNvCxnSpPr>
            <p:nvPr/>
          </p:nvCxnSpPr>
          <p:spPr>
            <a:xfrm>
              <a:off x="1115616" y="1203598"/>
              <a:ext cx="0" cy="76281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" name="Прямая со стрелкой 21"/>
            <p:cNvCxnSpPr>
              <a:stCxn id="17" idx="4"/>
              <a:endCxn id="16" idx="0"/>
            </p:cNvCxnSpPr>
            <p:nvPr/>
          </p:nvCxnSpPr>
          <p:spPr>
            <a:xfrm>
              <a:off x="2555776" y="1203598"/>
              <a:ext cx="0" cy="76281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" name="Прямая со стрелкой 22"/>
            <p:cNvCxnSpPr>
              <a:stCxn id="16" idx="4"/>
              <a:endCxn id="15" idx="0"/>
            </p:cNvCxnSpPr>
            <p:nvPr/>
          </p:nvCxnSpPr>
          <p:spPr>
            <a:xfrm>
              <a:off x="2555776" y="2398465"/>
              <a:ext cx="0" cy="1901477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" name="Прямая со стрелкой 23"/>
            <p:cNvCxnSpPr>
              <a:stCxn id="20" idx="4"/>
              <a:endCxn id="19" idx="0"/>
            </p:cNvCxnSpPr>
            <p:nvPr/>
          </p:nvCxnSpPr>
          <p:spPr>
            <a:xfrm>
              <a:off x="1115616" y="2398465"/>
              <a:ext cx="0" cy="74934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5" name="Прямая со стрелкой 24"/>
            <p:cNvCxnSpPr>
              <a:stCxn id="19" idx="4"/>
              <a:endCxn id="18" idx="0"/>
            </p:cNvCxnSpPr>
            <p:nvPr/>
          </p:nvCxnSpPr>
          <p:spPr>
            <a:xfrm>
              <a:off x="1115616" y="3579862"/>
              <a:ext cx="0" cy="72008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6" name="Прямая со стрелкой 25"/>
            <p:cNvCxnSpPr>
              <a:stCxn id="19" idx="5"/>
              <a:endCxn id="15" idx="1"/>
            </p:cNvCxnSpPr>
            <p:nvPr/>
          </p:nvCxnSpPr>
          <p:spPr>
            <a:xfrm>
              <a:off x="1268368" y="3516590"/>
              <a:ext cx="1134656" cy="84662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7" name="Прямая со стрелкой 26"/>
            <p:cNvCxnSpPr>
              <a:stCxn id="17" idx="3"/>
              <a:endCxn id="20" idx="7"/>
            </p:cNvCxnSpPr>
            <p:nvPr/>
          </p:nvCxnSpPr>
          <p:spPr>
            <a:xfrm flipH="1">
              <a:off x="1268368" y="1140326"/>
              <a:ext cx="1134656" cy="889363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>
              <a:off x="3995937" y="802909"/>
              <a:ext cx="778188" cy="5945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1100" dirty="0"/>
                <a:t>1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3999049" y="4299942"/>
              <a:ext cx="778188" cy="5945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4</a:t>
              </a:r>
              <a:endParaRPr lang="ru-RU" sz="1100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3999049" y="3147257"/>
              <a:ext cx="778188" cy="5945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3</a:t>
              </a:r>
              <a:endParaRPr lang="ru-RU" sz="1100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3999049" y="1966418"/>
              <a:ext cx="778188" cy="5945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2</a:t>
              </a:r>
              <a:endParaRPr lang="ru-RU" sz="1100" dirty="0"/>
            </a:p>
          </p:txBody>
        </p:sp>
      </p:grpSp>
      <p:grpSp>
        <p:nvGrpSpPr>
          <p:cNvPr id="32" name="Группа 31"/>
          <p:cNvGrpSpPr>
            <a:grpSpLocks noChangeAspect="1"/>
          </p:cNvGrpSpPr>
          <p:nvPr/>
        </p:nvGrpSpPr>
        <p:grpSpPr>
          <a:xfrm>
            <a:off x="7677345" y="1148748"/>
            <a:ext cx="1422199" cy="1814102"/>
            <a:chOff x="4788024" y="771550"/>
            <a:chExt cx="4309693" cy="4122960"/>
          </a:xfrm>
        </p:grpSpPr>
        <p:cxnSp>
          <p:nvCxnSpPr>
            <p:cNvPr id="33" name="Прямая соединительная линия 32"/>
            <p:cNvCxnSpPr/>
            <p:nvPr/>
          </p:nvCxnSpPr>
          <p:spPr>
            <a:xfrm>
              <a:off x="4788024" y="4512940"/>
              <a:ext cx="345638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Прямая соединительная линия 33"/>
            <p:cNvCxnSpPr/>
            <p:nvPr/>
          </p:nvCxnSpPr>
          <p:spPr>
            <a:xfrm>
              <a:off x="4788024" y="3349202"/>
              <a:ext cx="345638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Прямая соединительная линия 34"/>
            <p:cNvCxnSpPr/>
            <p:nvPr/>
          </p:nvCxnSpPr>
          <p:spPr>
            <a:xfrm>
              <a:off x="4788024" y="2182441"/>
              <a:ext cx="345638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Прямая соединительная линия 35"/>
            <p:cNvCxnSpPr/>
            <p:nvPr/>
          </p:nvCxnSpPr>
          <p:spPr>
            <a:xfrm>
              <a:off x="4788024" y="987574"/>
              <a:ext cx="345638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Овал 36"/>
            <p:cNvSpPr/>
            <p:nvPr/>
          </p:nvSpPr>
          <p:spPr>
            <a:xfrm>
              <a:off x="5220072" y="771550"/>
              <a:ext cx="432048" cy="432048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A</a:t>
              </a:r>
              <a:endParaRPr lang="ru-RU" sz="1100" dirty="0"/>
            </a:p>
          </p:txBody>
        </p:sp>
        <p:sp>
          <p:nvSpPr>
            <p:cNvPr id="38" name="Овал 37"/>
            <p:cNvSpPr/>
            <p:nvPr/>
          </p:nvSpPr>
          <p:spPr>
            <a:xfrm>
              <a:off x="6660232" y="4299942"/>
              <a:ext cx="432048" cy="432048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F</a:t>
              </a:r>
              <a:endParaRPr lang="ru-RU" sz="1100" dirty="0"/>
            </a:p>
          </p:txBody>
        </p:sp>
        <p:sp>
          <p:nvSpPr>
            <p:cNvPr id="39" name="Овал 38"/>
            <p:cNvSpPr/>
            <p:nvPr/>
          </p:nvSpPr>
          <p:spPr>
            <a:xfrm>
              <a:off x="6664771" y="3145581"/>
              <a:ext cx="432048" cy="432048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Z</a:t>
              </a:r>
              <a:endParaRPr lang="ru-RU" sz="1100" dirty="0"/>
            </a:p>
          </p:txBody>
        </p:sp>
        <p:sp>
          <p:nvSpPr>
            <p:cNvPr id="40" name="Овал 39"/>
            <p:cNvSpPr/>
            <p:nvPr/>
          </p:nvSpPr>
          <p:spPr>
            <a:xfrm>
              <a:off x="6660232" y="771550"/>
              <a:ext cx="432048" cy="432048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B</a:t>
              </a:r>
              <a:endParaRPr lang="ru-RU" sz="1100" dirty="0"/>
            </a:p>
          </p:txBody>
        </p:sp>
        <p:sp>
          <p:nvSpPr>
            <p:cNvPr id="41" name="Овал 40"/>
            <p:cNvSpPr/>
            <p:nvPr/>
          </p:nvSpPr>
          <p:spPr>
            <a:xfrm>
              <a:off x="5220072" y="4299942"/>
              <a:ext cx="432048" cy="432048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E</a:t>
              </a:r>
              <a:endParaRPr lang="ru-RU" sz="1100" dirty="0"/>
            </a:p>
          </p:txBody>
        </p:sp>
        <p:sp>
          <p:nvSpPr>
            <p:cNvPr id="42" name="Овал 41"/>
            <p:cNvSpPr/>
            <p:nvPr/>
          </p:nvSpPr>
          <p:spPr>
            <a:xfrm>
              <a:off x="5220072" y="3147814"/>
              <a:ext cx="432048" cy="432048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D</a:t>
              </a:r>
              <a:endParaRPr lang="ru-RU" sz="1100" dirty="0"/>
            </a:p>
          </p:txBody>
        </p:sp>
        <p:sp>
          <p:nvSpPr>
            <p:cNvPr id="43" name="Овал 42"/>
            <p:cNvSpPr/>
            <p:nvPr/>
          </p:nvSpPr>
          <p:spPr>
            <a:xfrm>
              <a:off x="5220072" y="1966417"/>
              <a:ext cx="432048" cy="432048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C</a:t>
              </a:r>
              <a:endParaRPr lang="ru-RU" sz="1100" dirty="0"/>
            </a:p>
          </p:txBody>
        </p:sp>
        <p:cxnSp>
          <p:nvCxnSpPr>
            <p:cNvPr id="44" name="Прямая со стрелкой 43"/>
            <p:cNvCxnSpPr>
              <a:stCxn id="37" idx="4"/>
              <a:endCxn id="43" idx="0"/>
            </p:cNvCxnSpPr>
            <p:nvPr/>
          </p:nvCxnSpPr>
          <p:spPr>
            <a:xfrm>
              <a:off x="5436096" y="1203598"/>
              <a:ext cx="0" cy="76281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5" name="Прямая со стрелкой 44"/>
            <p:cNvCxnSpPr>
              <a:stCxn id="40" idx="4"/>
              <a:endCxn id="39" idx="0"/>
            </p:cNvCxnSpPr>
            <p:nvPr/>
          </p:nvCxnSpPr>
          <p:spPr>
            <a:xfrm>
              <a:off x="6876256" y="1203598"/>
              <a:ext cx="4539" cy="1941983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6" name="Прямая со стрелкой 45"/>
            <p:cNvCxnSpPr>
              <a:stCxn id="39" idx="4"/>
              <a:endCxn id="38" idx="0"/>
            </p:cNvCxnSpPr>
            <p:nvPr/>
          </p:nvCxnSpPr>
          <p:spPr>
            <a:xfrm flipH="1">
              <a:off x="6876256" y="3577629"/>
              <a:ext cx="4539" cy="722313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7" name="Прямая со стрелкой 46"/>
            <p:cNvCxnSpPr>
              <a:stCxn id="43" idx="4"/>
              <a:endCxn id="42" idx="0"/>
            </p:cNvCxnSpPr>
            <p:nvPr/>
          </p:nvCxnSpPr>
          <p:spPr>
            <a:xfrm>
              <a:off x="5436096" y="2398465"/>
              <a:ext cx="0" cy="74934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8" name="Прямая со стрелкой 47"/>
            <p:cNvCxnSpPr>
              <a:stCxn id="42" idx="4"/>
              <a:endCxn id="41" idx="0"/>
            </p:cNvCxnSpPr>
            <p:nvPr/>
          </p:nvCxnSpPr>
          <p:spPr>
            <a:xfrm>
              <a:off x="5436096" y="3579862"/>
              <a:ext cx="0" cy="72008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9" name="Прямая со стрелкой 48"/>
            <p:cNvCxnSpPr>
              <a:stCxn id="42" idx="5"/>
              <a:endCxn id="38" idx="1"/>
            </p:cNvCxnSpPr>
            <p:nvPr/>
          </p:nvCxnSpPr>
          <p:spPr>
            <a:xfrm>
              <a:off x="5588848" y="3516590"/>
              <a:ext cx="1134656" cy="84662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0" name="Прямая со стрелкой 49"/>
            <p:cNvCxnSpPr>
              <a:stCxn id="40" idx="3"/>
              <a:endCxn id="43" idx="7"/>
            </p:cNvCxnSpPr>
            <p:nvPr/>
          </p:nvCxnSpPr>
          <p:spPr>
            <a:xfrm flipH="1">
              <a:off x="5588848" y="1140326"/>
              <a:ext cx="1134656" cy="889363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51" name="TextBox 50"/>
            <p:cNvSpPr txBox="1"/>
            <p:nvPr/>
          </p:nvSpPr>
          <p:spPr>
            <a:xfrm>
              <a:off x="8316417" y="802909"/>
              <a:ext cx="778188" cy="5945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1100" dirty="0"/>
                <a:t>1</a:t>
              </a: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8319529" y="4299942"/>
              <a:ext cx="778188" cy="5945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4</a:t>
              </a:r>
              <a:endParaRPr lang="ru-RU" sz="1100" dirty="0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8319529" y="3147257"/>
              <a:ext cx="778188" cy="5945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3</a:t>
              </a:r>
              <a:endParaRPr lang="ru-RU" sz="1100" dirty="0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8319529" y="1966416"/>
              <a:ext cx="778188" cy="5945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2</a:t>
              </a:r>
              <a:endParaRPr lang="ru-RU" sz="1100" dirty="0"/>
            </a:p>
          </p:txBody>
        </p:sp>
      </p:grpSp>
      <p:grpSp>
        <p:nvGrpSpPr>
          <p:cNvPr id="56" name="Группа 55"/>
          <p:cNvGrpSpPr>
            <a:grpSpLocks noChangeAspect="1"/>
          </p:cNvGrpSpPr>
          <p:nvPr/>
        </p:nvGrpSpPr>
        <p:grpSpPr>
          <a:xfrm>
            <a:off x="1684078" y="5289193"/>
            <a:ext cx="2109255" cy="305848"/>
            <a:chOff x="467544" y="3502213"/>
            <a:chExt cx="4261060" cy="463406"/>
          </a:xfrm>
        </p:grpSpPr>
        <p:cxnSp>
          <p:nvCxnSpPr>
            <p:cNvPr id="57" name="Прямая соединительная линия 56"/>
            <p:cNvCxnSpPr/>
            <p:nvPr/>
          </p:nvCxnSpPr>
          <p:spPr>
            <a:xfrm>
              <a:off x="467544" y="3718237"/>
              <a:ext cx="309634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Овал 57"/>
            <p:cNvSpPr/>
            <p:nvPr/>
          </p:nvSpPr>
          <p:spPr>
            <a:xfrm>
              <a:off x="467544" y="3502213"/>
              <a:ext cx="432048" cy="432048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1</a:t>
              </a:r>
              <a:endParaRPr lang="ru-RU" sz="1100" dirty="0"/>
            </a:p>
          </p:txBody>
        </p:sp>
        <p:sp>
          <p:nvSpPr>
            <p:cNvPr id="59" name="Овал 58"/>
            <p:cNvSpPr/>
            <p:nvPr/>
          </p:nvSpPr>
          <p:spPr>
            <a:xfrm>
              <a:off x="2915816" y="3533571"/>
              <a:ext cx="432048" cy="432048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i="1" dirty="0"/>
                <a:t>n</a:t>
              </a:r>
              <a:endParaRPr lang="ru-RU" sz="1100" i="1" dirty="0"/>
            </a:p>
          </p:txBody>
        </p:sp>
        <p:sp>
          <p:nvSpPr>
            <p:cNvPr id="60" name="Овал 59"/>
            <p:cNvSpPr/>
            <p:nvPr/>
          </p:nvSpPr>
          <p:spPr>
            <a:xfrm>
              <a:off x="1187624" y="3502213"/>
              <a:ext cx="432048" cy="432048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2</a:t>
              </a:r>
              <a:endParaRPr lang="ru-RU" sz="1100" dirty="0"/>
            </a:p>
          </p:txBody>
        </p:sp>
        <p:sp>
          <p:nvSpPr>
            <p:cNvPr id="61" name="Овал 60"/>
            <p:cNvSpPr/>
            <p:nvPr/>
          </p:nvSpPr>
          <p:spPr>
            <a:xfrm>
              <a:off x="1907704" y="3502213"/>
              <a:ext cx="432048" cy="432048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3</a:t>
              </a:r>
              <a:endParaRPr lang="ru-RU" sz="11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TextBox 61"/>
                <p:cNvSpPr txBox="1"/>
                <p:nvPr/>
              </p:nvSpPr>
              <p:spPr>
                <a:xfrm>
                  <a:off x="3602307" y="3543724"/>
                  <a:ext cx="1126297" cy="39637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smtClean="0">
                            <a:latin typeface="Cambria Math"/>
                          </a:rPr>
                          <m:t>𝑆</m:t>
                        </m:r>
                        <m:r>
                          <a:rPr lang="en-US" sz="1100" b="0" i="1" smtClean="0">
                            <a:latin typeface="Cambria Math"/>
                          </a:rPr>
                          <m:t>=1</m:t>
                        </m:r>
                      </m:oMath>
                    </m:oMathPara>
                  </a14:m>
                  <a:endParaRPr lang="ru-RU" sz="1100" dirty="0"/>
                </a:p>
              </p:txBody>
            </p:sp>
          </mc:Choice>
          <mc:Fallback xmlns="">
            <p:sp>
              <p:nvSpPr>
                <p:cNvPr id="17" name="TextBox 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02307" y="3543724"/>
                  <a:ext cx="793486" cy="369332"/>
                </a:xfrm>
                <a:prstGeom prst="rect">
                  <a:avLst/>
                </a:prstGeom>
                <a:blipFill rotWithShape="1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3" name="Группа 62"/>
          <p:cNvGrpSpPr>
            <a:grpSpLocks noChangeAspect="1"/>
          </p:cNvGrpSpPr>
          <p:nvPr/>
        </p:nvGrpSpPr>
        <p:grpSpPr>
          <a:xfrm>
            <a:off x="5943943" y="4525449"/>
            <a:ext cx="2002458" cy="1462745"/>
            <a:chOff x="4716016" y="1995686"/>
            <a:chExt cx="4045378" cy="2216279"/>
          </a:xfrm>
        </p:grpSpPr>
        <p:cxnSp>
          <p:nvCxnSpPr>
            <p:cNvPr id="64" name="Прямая соединительная линия 63"/>
            <p:cNvCxnSpPr/>
            <p:nvPr/>
          </p:nvCxnSpPr>
          <p:spPr>
            <a:xfrm>
              <a:off x="4716016" y="2212175"/>
              <a:ext cx="345638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Прямая соединительная линия 64"/>
            <p:cNvCxnSpPr/>
            <p:nvPr/>
          </p:nvCxnSpPr>
          <p:spPr>
            <a:xfrm>
              <a:off x="4716016" y="4011910"/>
              <a:ext cx="345638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Прямая соединительная линия 65"/>
            <p:cNvCxnSpPr/>
            <p:nvPr/>
          </p:nvCxnSpPr>
          <p:spPr>
            <a:xfrm>
              <a:off x="4716016" y="2817043"/>
              <a:ext cx="345638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Овал 66"/>
            <p:cNvSpPr/>
            <p:nvPr/>
          </p:nvSpPr>
          <p:spPr>
            <a:xfrm>
              <a:off x="5148064" y="1995686"/>
              <a:ext cx="432048" cy="432048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ru-RU" sz="1050" dirty="0"/>
                <a:t>1</a:t>
              </a:r>
            </a:p>
          </p:txBody>
        </p:sp>
        <p:sp>
          <p:nvSpPr>
            <p:cNvPr id="68" name="Овал 67"/>
            <p:cNvSpPr/>
            <p:nvPr/>
          </p:nvSpPr>
          <p:spPr>
            <a:xfrm>
              <a:off x="5159140" y="3764528"/>
              <a:ext cx="432048" cy="432048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50" i="1" dirty="0"/>
                <a:t>n</a:t>
              </a:r>
              <a:endParaRPr lang="ru-RU" sz="1050" i="1" dirty="0"/>
            </a:p>
          </p:txBody>
        </p:sp>
        <p:sp>
          <p:nvSpPr>
            <p:cNvPr id="69" name="Овал 68"/>
            <p:cNvSpPr/>
            <p:nvPr/>
          </p:nvSpPr>
          <p:spPr>
            <a:xfrm>
              <a:off x="5149099" y="2679762"/>
              <a:ext cx="432048" cy="432048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ru-RU" sz="1050" dirty="0"/>
                <a:t>2</a:t>
              </a:r>
            </a:p>
          </p:txBody>
        </p:sp>
        <p:cxnSp>
          <p:nvCxnSpPr>
            <p:cNvPr id="70" name="Прямая со стрелкой 69"/>
            <p:cNvCxnSpPr>
              <a:stCxn id="67" idx="4"/>
              <a:endCxn id="69" idx="0"/>
            </p:cNvCxnSpPr>
            <p:nvPr/>
          </p:nvCxnSpPr>
          <p:spPr>
            <a:xfrm>
              <a:off x="5364088" y="2427734"/>
              <a:ext cx="1035" cy="25202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71" name="TextBox 70"/>
            <p:cNvSpPr txBox="1"/>
            <p:nvPr/>
          </p:nvSpPr>
          <p:spPr>
            <a:xfrm>
              <a:off x="8240539" y="2027044"/>
              <a:ext cx="512316" cy="3847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1050" dirty="0"/>
                <a:t>1</a:t>
              </a: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8247523" y="2632377"/>
              <a:ext cx="512316" cy="3847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2</a:t>
              </a:r>
              <a:endParaRPr lang="ru-RU" sz="1050" dirty="0"/>
            </a:p>
          </p:txBody>
        </p:sp>
        <p:cxnSp>
          <p:nvCxnSpPr>
            <p:cNvPr id="73" name="Прямая со стрелкой 72"/>
            <p:cNvCxnSpPr>
              <a:stCxn id="69" idx="4"/>
            </p:cNvCxnSpPr>
            <p:nvPr/>
          </p:nvCxnSpPr>
          <p:spPr>
            <a:xfrm flipH="1">
              <a:off x="5364088" y="3111810"/>
              <a:ext cx="1035" cy="25202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74" name="TextBox 73"/>
            <p:cNvSpPr txBox="1"/>
            <p:nvPr/>
          </p:nvSpPr>
          <p:spPr>
            <a:xfrm>
              <a:off x="5229932" y="3237823"/>
              <a:ext cx="515553" cy="3264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800" dirty="0"/>
                <a:t>…</a:t>
              </a:r>
            </a:p>
          </p:txBody>
        </p:sp>
        <p:cxnSp>
          <p:nvCxnSpPr>
            <p:cNvPr id="75" name="Прямая со стрелкой 74"/>
            <p:cNvCxnSpPr>
              <a:endCxn id="68" idx="0"/>
            </p:cNvCxnSpPr>
            <p:nvPr/>
          </p:nvCxnSpPr>
          <p:spPr>
            <a:xfrm flipH="1">
              <a:off x="5375164" y="3514823"/>
              <a:ext cx="1036" cy="249705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76" name="TextBox 75"/>
            <p:cNvSpPr txBox="1"/>
            <p:nvPr/>
          </p:nvSpPr>
          <p:spPr>
            <a:xfrm>
              <a:off x="8249078" y="3827244"/>
              <a:ext cx="512316" cy="3847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i="1" dirty="0"/>
                <a:t>n</a:t>
              </a:r>
              <a:endParaRPr lang="ru-RU" sz="1050" i="1" dirty="0"/>
            </a:p>
          </p:txBody>
        </p:sp>
      </p:grpSp>
    </p:spTree>
    <p:extLst>
      <p:ext uri="{BB962C8B-B14F-4D97-AF65-F5344CB8AC3E}">
        <p14:creationId xmlns:p14="http://schemas.microsoft.com/office/powerpoint/2010/main" val="70431980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Характеристики предпочтительности критериев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Объект 8"/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ru-RU" dirty="0"/>
                  <a:t>Пусть </a:t>
                </a:r>
                <a14:m>
                  <m:oMath xmlns:m="http://schemas.openxmlformats.org/officeDocument/2006/math">
                    <m:r>
                      <a:rPr lang="ru-RU" i="1">
                        <a:latin typeface="Cambria Math"/>
                      </a:rPr>
                      <m:t>𝑝</m:t>
                    </m:r>
                  </m:oMath>
                </a14:m>
                <a:r>
                  <a:rPr lang="ru-RU" dirty="0"/>
                  <a:t> – произвольный путь в графе </a:t>
                </a:r>
                <a14:m>
                  <m:oMath xmlns:m="http://schemas.openxmlformats.org/officeDocument/2006/math">
                    <m:r>
                      <a:rPr lang="ru-RU" i="1">
                        <a:latin typeface="Cambria Math"/>
                      </a:rPr>
                      <m:t>𝐺</m:t>
                    </m:r>
                    <m:d>
                      <m:d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u-RU" i="1">
                            <a:latin typeface="Cambria Math"/>
                          </a:rPr>
                          <m:t>𝐼</m:t>
                        </m:r>
                        <m:r>
                          <a:rPr lang="ru-RU" i="1">
                            <a:latin typeface="Cambria Math"/>
                          </a:rPr>
                          <m:t>,</m:t>
                        </m:r>
                        <m:r>
                          <a:rPr lang="ru-RU" i="1">
                            <a:latin typeface="Cambria Math"/>
                          </a:rPr>
                          <m:t>𝐸</m:t>
                        </m:r>
                      </m:e>
                    </m:d>
                  </m:oMath>
                </a14:m>
                <a:r>
                  <a:rPr lang="ru-RU" dirty="0"/>
                  <a:t> </a:t>
                </a:r>
                <a:br>
                  <a:rPr lang="ru-RU" dirty="0"/>
                </a:br>
                <a:br>
                  <a:rPr lang="ru-RU" dirty="0"/>
                </a:br>
                <a14:m>
                  <m:oMath xmlns:m="http://schemas.openxmlformats.org/officeDocument/2006/math">
                    <m:r>
                      <a:rPr lang="ru-RU" i="1">
                        <a:latin typeface="Cambria Math"/>
                      </a:rPr>
                      <m:t>𝑝</m:t>
                    </m:r>
                    <m:r>
                      <a:rPr lang="ru-RU" i="1">
                        <a:latin typeface="Cambria Math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i="1">
                                <a:latin typeface="Cambria Math"/>
                              </a:rPr>
                              <m:t>𝑙</m:t>
                            </m:r>
                          </m:e>
                          <m:sub>
                            <m:r>
                              <a:rPr lang="ru-RU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ru-RU" i="1">
                            <a:latin typeface="Cambria Math"/>
                          </a:rPr>
                          <m:t>,…,</m:t>
                        </m:r>
                        <m:sSub>
                          <m:sSub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i="1">
                                <a:latin typeface="Cambria Math"/>
                              </a:rPr>
                              <m:t>𝑙</m:t>
                            </m:r>
                          </m:e>
                          <m:sub>
                            <m:sSub>
                              <m:sSubPr>
                                <m:ctrlPr>
                                  <a:rPr lang="ru-RU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ru-RU" i="1">
                                    <a:latin typeface="Cambria Math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ru-RU" i="1">
                                    <a:latin typeface="Cambria Math"/>
                                  </a:rPr>
                                  <m:t>𝑝</m:t>
                                </m:r>
                              </m:sub>
                            </m:sSub>
                          </m:sub>
                        </m:sSub>
                      </m:e>
                    </m:d>
                    <m:r>
                      <a:rPr lang="en-US" b="0" i="1" smtClean="0">
                        <a:latin typeface="Cambria Math"/>
                      </a:rPr>
                      <m:t>,</m:t>
                    </m:r>
                  </m:oMath>
                </a14:m>
                <a:br>
                  <a:rPr lang="ru-RU" dirty="0"/>
                </a:br>
                <a:br>
                  <a:rPr lang="en-US" dirty="0"/>
                </a:br>
                <a:r>
                  <a:rPr lang="ru-RU" dirty="0"/>
                  <a:t>где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𝑙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ru-RU" dirty="0"/>
                  <a:t> – дуга, входящая в путь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𝑝</m:t>
                    </m:r>
                  </m:oMath>
                </a14:m>
                <a:r>
                  <a:rPr lang="ru-RU" dirty="0"/>
                  <a:t>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𝑛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ru-RU" dirty="0"/>
                  <a:t> – число дуг в пути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𝑝</m:t>
                    </m:r>
                  </m:oMath>
                </a14:m>
                <a:r>
                  <a:rPr lang="ru-RU" dirty="0"/>
                  <a:t>. </a:t>
                </a:r>
                <a:endParaRPr lang="en-US" dirty="0"/>
              </a:p>
              <a:p>
                <a:r>
                  <a:rPr lang="ru-RU" dirty="0"/>
                  <a:t>Обозначим через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ru-RU" i="1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ru-RU" i="1">
                            <a:latin typeface="Cambria Math"/>
                          </a:rPr>
                          <m:t>𝑖</m:t>
                        </m:r>
                      </m:sub>
                      <m:sup>
                        <m:r>
                          <a:rPr lang="ru-RU" i="1">
                            <a:latin typeface="Cambria Math"/>
                          </a:rPr>
                          <m:t>𝑘</m:t>
                        </m:r>
                      </m:sup>
                    </m:sSubSup>
                  </m:oMath>
                </a14:m>
                <a:r>
                  <a:rPr lang="ru-RU" dirty="0"/>
                  <a:t> множество всех путей из вершины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𝑖</m:t>
                    </m:r>
                  </m:oMath>
                </a14:m>
                <a:r>
                  <a:rPr lang="ru-RU" dirty="0"/>
                  <a:t> в вершину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𝑘</m:t>
                    </m:r>
                  </m:oMath>
                </a14:m>
                <a:r>
                  <a:rPr lang="ru-RU" dirty="0"/>
                  <a:t>. </a:t>
                </a:r>
              </a:p>
              <a:p>
                <a:r>
                  <a:rPr lang="ru-RU" dirty="0"/>
                  <a:t>Введем величины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̇"/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ru-RU" i="1">
                                <a:latin typeface="Cambria Math"/>
                              </a:rPr>
                              <m:t>𝜉</m:t>
                            </m:r>
                          </m:e>
                        </m:acc>
                      </m:e>
                      <m:sub>
                        <m:r>
                          <a:rPr lang="ru-RU" i="1">
                            <a:latin typeface="Cambria Math"/>
                          </a:rPr>
                          <m:t>𝑖</m:t>
                        </m:r>
                      </m:sub>
                      <m:sup>
                        <m:r>
                          <a:rPr lang="ru-RU" i="1">
                            <a:latin typeface="Cambria Math"/>
                          </a:rPr>
                          <m:t>𝑘</m:t>
                        </m:r>
                      </m:sup>
                    </m:sSubSup>
                  </m:oMath>
                </a14:m>
                <a:r>
                  <a:rPr lang="ru-RU" dirty="0"/>
                  <a:t> 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̈"/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ru-RU" i="1">
                                <a:latin typeface="Cambria Math"/>
                              </a:rPr>
                              <m:t>𝜉</m:t>
                            </m:r>
                          </m:e>
                        </m:acc>
                      </m:e>
                      <m:sub>
                        <m:r>
                          <a:rPr lang="ru-RU" i="1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ru-RU" dirty="0"/>
                  <a:t> следующим образом:</a:t>
                </a:r>
                <a:br>
                  <a:rPr lang="ru-RU" dirty="0"/>
                </a:br>
                <a:br>
                  <a:rPr lang="ru-RU" dirty="0"/>
                </a:br>
                <a14:m>
                  <m:oMath xmlns:m="http://schemas.openxmlformats.org/officeDocument/2006/math">
                    <m:sSubSup>
                      <m:sSubSup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̇"/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/>
                              </a:rPr>
                              <m:t>𝜉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/>
                          </a:rPr>
                          <m:t>𝑖</m:t>
                        </m:r>
                      </m:sub>
                      <m:sup>
                        <m:r>
                          <a:rPr lang="en-US" i="1">
                            <a:latin typeface="Cambria Math"/>
                          </a:rPr>
                          <m:t>𝑘</m:t>
                        </m:r>
                      </m:sup>
                    </m:sSubSup>
                    <m:r>
                      <a:rPr lang="en-US" i="1">
                        <a:latin typeface="Cambria Math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func>
                                <m:func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limLow>
                                    <m:limLow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latin typeface="Cambria Math"/>
                                        </a:rPr>
                                        <m:t>max</m:t>
                                      </m:r>
                                    </m:e>
                                    <m:lim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𝑝</m:t>
                                      </m:r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∈</m:t>
                                      </m:r>
                                      <m:sSubSup>
                                        <m:sSubSupPr>
                                          <m:ctrlP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𝑃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𝑖</m:t>
                                          </m:r>
                                        </m:sub>
                                        <m:sup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𝑘</m:t>
                                          </m:r>
                                        </m:sup>
                                      </m:sSubSup>
                                    </m:lim>
                                  </m:limLow>
                                </m:fName>
                                <m:e>
                                  <m:nary>
                                    <m:naryPr>
                                      <m:chr m:val="∏"/>
                                      <m:limLoc m:val="undOvr"/>
                                      <m:supHide m:val="on"/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𝑖</m:t>
                                      </m:r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∈</m:t>
                                      </m:r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𝑝</m:t>
                                      </m:r>
                                    </m:sub>
                                    <m:sup/>
                                    <m:e>
                                      <m:sSub>
                                        <m:sSubPr>
                                          <m:ctrlP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𝜉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nary>
                                </m:e>
                              </m:func>
                              <m:r>
                                <a:rPr lang="en-US" i="1">
                                  <a:latin typeface="Cambria Math"/>
                                </a:rPr>
                                <m:t>,</m:t>
                              </m:r>
                            </m:e>
                            <m:e>
                              <m:r>
                                <a:rPr lang="ru-RU" i="1">
                                  <a:latin typeface="Cambria Math"/>
                                </a:rPr>
                                <m:t>если </m:t>
                              </m:r>
                              <m:sSubSup>
                                <m:sSubSup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/>
                                    </a:rPr>
                                    <m:t>𝑘</m:t>
                                  </m:r>
                                </m:sup>
                              </m:sSubSup>
                              <m:r>
                                <a:rPr lang="en-US" i="1">
                                  <a:latin typeface="Cambria Math"/>
                                </a:rPr>
                                <m:t>≠∅;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/>
                                </a:rPr>
                                <m:t>1,</m:t>
                              </m:r>
                            </m:e>
                            <m:e>
                              <m:r>
                                <a:rPr lang="ru-RU" i="1">
                                  <a:latin typeface="Cambria Math"/>
                                </a:rPr>
                                <m:t>если </m:t>
                              </m:r>
                              <m:sSubSup>
                                <m:sSubSup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/>
                                    </a:rPr>
                                    <m:t>𝑘</m:t>
                                  </m:r>
                                </m:sup>
                              </m:sSubSup>
                              <m:r>
                                <a:rPr lang="en-US" i="1">
                                  <a:latin typeface="Cambria Math"/>
                                </a:rPr>
                                <m:t>=∅,</m:t>
                              </m:r>
                            </m:e>
                          </m:mr>
                        </m:m>
                      </m:e>
                    </m:d>
                  </m:oMath>
                </a14:m>
                <a:br>
                  <a:rPr lang="ru-RU" dirty="0"/>
                </a:br>
                <a:br>
                  <a:rPr lang="ru-RU" dirty="0"/>
                </a:br>
                <a:r>
                  <a:rPr lang="ru-RU" dirty="0"/>
                  <a:t>для всех </a:t>
                </a:r>
                <a14:m>
                  <m:oMath xmlns:m="http://schemas.openxmlformats.org/officeDocument/2006/math">
                    <m:r>
                      <a:rPr lang="ru-RU" i="1">
                        <a:latin typeface="Cambria Math"/>
                      </a:rPr>
                      <m:t>𝑖</m:t>
                    </m:r>
                    <m:r>
                      <a:rPr lang="ru-RU" i="1">
                        <a:latin typeface="Cambria Math"/>
                      </a:rPr>
                      <m:t>,</m:t>
                    </m:r>
                    <m:r>
                      <a:rPr lang="ru-RU" i="1">
                        <a:latin typeface="Cambria Math"/>
                      </a:rPr>
                      <m:t>𝑘</m:t>
                    </m:r>
                    <m:r>
                      <a:rPr lang="ru-RU" i="1">
                        <a:latin typeface="Cambria Math"/>
                      </a:rPr>
                      <m:t>∈</m:t>
                    </m:r>
                    <m:r>
                      <a:rPr lang="ru-RU" i="1">
                        <a:latin typeface="Cambria Math"/>
                      </a:rPr>
                      <m:t>𝐼</m:t>
                    </m:r>
                  </m:oMath>
                </a14:m>
                <a:r>
                  <a:rPr lang="ru-RU" dirty="0"/>
                  <a:t>;</a:t>
                </a:r>
                <a:br>
                  <a:rPr lang="ru-RU" dirty="0"/>
                </a:br>
                <a:br>
                  <a:rPr lang="ru-RU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̈"/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/>
                              </a:rPr>
                              <m:t>𝜉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</m:t>
                    </m:r>
                    <m:func>
                      <m:func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/>
                              </a:rPr>
                              <m:t>max</m:t>
                            </m:r>
                          </m:e>
                          <m:lim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ru-RU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𝑘</m:t>
                                  </m:r>
                                  <m:r>
                                    <a:rPr lang="en-US" i="1">
                                      <a:latin typeface="Cambria Math"/>
                                    </a:rPr>
                                    <m:t>∈</m:t>
                                  </m:r>
                                  <m:r>
                                    <a:rPr lang="en-US" i="1">
                                      <a:latin typeface="Cambria Math"/>
                                    </a:rPr>
                                    <m:t>𝐼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𝑘</m:t>
                                  </m:r>
                                  <m:r>
                                    <a:rPr lang="en-US" i="1">
                                      <a:latin typeface="Cambria Math"/>
                                    </a:rPr>
                                    <m:t>≠</m:t>
                                  </m:r>
                                  <m:r>
                                    <a:rPr lang="en-US" i="1">
                                      <a:latin typeface="Cambria Math"/>
                                    </a:rPr>
                                    <m:t>𝑖</m:t>
                                  </m:r>
                                </m:e>
                              </m:mr>
                            </m:m>
                          </m:lim>
                        </m:limLow>
                      </m:fName>
                      <m:e>
                        <m:sSubSup>
                          <m:sSubSup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̇"/>
                                <m:ctrlPr>
                                  <a:rPr lang="ru-RU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𝜉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𝑖</m:t>
                            </m:r>
                          </m:sub>
                          <m:sup>
                            <m:r>
                              <a:rPr lang="en-US" i="1">
                                <a:latin typeface="Cambria Math"/>
                              </a:rPr>
                              <m:t>𝑘</m:t>
                            </m:r>
                          </m:sup>
                        </m:sSubSup>
                      </m:e>
                    </m:func>
                  </m:oMath>
                </a14:m>
                <a:endParaRPr lang="ru-RU" dirty="0"/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9" name="Объект 8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 rotWithShape="1">
                <a:blip r:embed="rId2"/>
                <a:stretch>
                  <a:fillRect b="-59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Объект 1"/>
              <p:cNvSpPr>
                <a:spLocks noGrp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:pPr marL="20637" lvl="0" indent="0">
                  <a:buNone/>
                </a:pPr>
                <a:r>
                  <a:rPr lang="ru-RU" sz="1400" b="1" dirty="0">
                    <a:solidFill>
                      <a:srgbClr val="292934"/>
                    </a:solidFill>
                  </a:rPr>
                  <a:t>Алгоритм вычисления </a:t>
                </a:r>
                <a:r>
                  <a:rPr lang="ru-RU" sz="1400" dirty="0">
                    <a:solidFill>
                      <a:srgbClr val="292934"/>
                    </a:solidFill>
                  </a:rPr>
                  <a:t>уточняющих коэффициентов:</a:t>
                </a:r>
              </a:p>
              <a:p>
                <a:pPr marL="363537" lvl="0" indent="-342900">
                  <a:buFont typeface="+mj-lt"/>
                  <a:buAutoNum type="arabicPeriod"/>
                </a:pPr>
                <a:r>
                  <a:rPr lang="ru-RU" sz="1400" dirty="0">
                    <a:solidFill>
                      <a:srgbClr val="292934"/>
                    </a:solidFill>
                  </a:rPr>
                  <a:t>Полагаем </a:t>
                </a:r>
                <a14:m>
                  <m:oMath xmlns:m="http://schemas.openxmlformats.org/officeDocument/2006/math">
                    <m:r>
                      <a:rPr lang="ru-RU" sz="1400" i="1">
                        <a:solidFill>
                          <a:srgbClr val="292934"/>
                        </a:solidFill>
                        <a:latin typeface="Cambria Math"/>
                      </a:rPr>
                      <m:t>𝑠</m:t>
                    </m:r>
                    <m:r>
                      <a:rPr lang="ru-RU" sz="1400" i="1">
                        <a:solidFill>
                          <a:srgbClr val="292934"/>
                        </a:solidFill>
                        <a:latin typeface="Cambria Math"/>
                      </a:rPr>
                      <m:t>=</m:t>
                    </m:r>
                    <m:r>
                      <a:rPr lang="ru-RU" sz="1400" i="1">
                        <a:solidFill>
                          <a:srgbClr val="292934"/>
                        </a:solidFill>
                        <a:latin typeface="Cambria Math"/>
                      </a:rPr>
                      <m:t>𝑆</m:t>
                    </m:r>
                    <m:r>
                      <a:rPr lang="ru-RU" sz="1400" i="1">
                        <a:solidFill>
                          <a:srgbClr val="292934"/>
                        </a:solidFill>
                        <a:latin typeface="Cambria Math"/>
                      </a:rPr>
                      <m:t>; </m:t>
                    </m:r>
                    <m:sSubSup>
                      <m:sSubSupPr>
                        <m:ctrlPr>
                          <a:rPr lang="ru-RU" sz="1400" i="1">
                            <a:solidFill>
                              <a:srgbClr val="292934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̇"/>
                            <m:ctrlPr>
                              <a:rPr lang="ru-RU" sz="1400" i="1">
                                <a:solidFill>
                                  <a:srgbClr val="29293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ru-RU" sz="1400" i="1">
                                <a:solidFill>
                                  <a:srgbClr val="292934"/>
                                </a:solidFill>
                                <a:latin typeface="Cambria Math"/>
                              </a:rPr>
                              <m:t>𝜉</m:t>
                            </m:r>
                          </m:e>
                        </m:acc>
                      </m:e>
                      <m:sub>
                        <m:r>
                          <a:rPr lang="ru-RU" sz="1400" i="1">
                            <a:solidFill>
                              <a:srgbClr val="292934"/>
                            </a:solidFill>
                            <a:latin typeface="Cambria Math"/>
                          </a:rPr>
                          <m:t>𝑖</m:t>
                        </m:r>
                      </m:sub>
                      <m:sup>
                        <m:r>
                          <a:rPr lang="ru-RU" sz="1400" i="1">
                            <a:solidFill>
                              <a:srgbClr val="292934"/>
                            </a:solidFill>
                            <a:latin typeface="Cambria Math"/>
                          </a:rPr>
                          <m:t>𝑘</m:t>
                        </m:r>
                      </m:sup>
                    </m:sSubSup>
                    <m:r>
                      <a:rPr lang="ru-RU" sz="1400" i="1">
                        <a:solidFill>
                          <a:srgbClr val="292934"/>
                        </a:solidFill>
                        <a:latin typeface="Cambria Math"/>
                      </a:rPr>
                      <m:t>=0;</m:t>
                    </m:r>
                    <m:r>
                      <a:rPr lang="ru-RU" sz="1400" i="1">
                        <a:solidFill>
                          <a:srgbClr val="292934"/>
                        </a:solidFill>
                        <a:latin typeface="Cambria Math"/>
                      </a:rPr>
                      <m:t>𝑘</m:t>
                    </m:r>
                    <m:r>
                      <a:rPr lang="ru-RU" sz="1400" i="1">
                        <a:solidFill>
                          <a:srgbClr val="292934"/>
                        </a:solidFill>
                        <a:latin typeface="Cambria Math"/>
                      </a:rPr>
                      <m:t>,</m:t>
                    </m:r>
                    <m:r>
                      <a:rPr lang="ru-RU" sz="1400" i="1">
                        <a:solidFill>
                          <a:srgbClr val="292934"/>
                        </a:solidFill>
                        <a:latin typeface="Cambria Math"/>
                      </a:rPr>
                      <m:t>𝑖</m:t>
                    </m:r>
                    <m:r>
                      <a:rPr lang="ru-RU" sz="1400" i="1">
                        <a:solidFill>
                          <a:srgbClr val="292934"/>
                        </a:solidFill>
                        <a:latin typeface="Cambria Math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ru-RU" sz="1400" i="1">
                            <a:solidFill>
                              <a:srgbClr val="29293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u-RU" sz="1400" i="1">
                            <a:solidFill>
                              <a:srgbClr val="292934"/>
                            </a:solidFill>
                            <a:latin typeface="Cambria Math"/>
                          </a:rPr>
                          <m:t>1,…,</m:t>
                        </m:r>
                        <m:r>
                          <a:rPr lang="ru-RU" sz="1400" i="1">
                            <a:solidFill>
                              <a:srgbClr val="292934"/>
                            </a:solidFill>
                            <a:latin typeface="Cambria Math"/>
                          </a:rPr>
                          <m:t>𝑛</m:t>
                        </m:r>
                      </m:e>
                    </m:d>
                  </m:oMath>
                </a14:m>
                <a:r>
                  <a:rPr lang="ru-RU" sz="1400" dirty="0">
                    <a:solidFill>
                      <a:srgbClr val="292934"/>
                    </a:solidFill>
                  </a:rPr>
                  <a:t>.</a:t>
                </a:r>
              </a:p>
              <a:p>
                <a:pPr marL="363537" lvl="0" indent="-342900">
                  <a:buFont typeface="+mj-lt"/>
                  <a:buAutoNum type="arabicPeriod"/>
                </a:pPr>
                <a:r>
                  <a:rPr lang="ru-RU" sz="1400" dirty="0">
                    <a:solidFill>
                      <a:srgbClr val="292934"/>
                    </a:solidFill>
                  </a:rPr>
                  <a:t>Для всех вершин </a:t>
                </a:r>
                <a14:m>
                  <m:oMath xmlns:m="http://schemas.openxmlformats.org/officeDocument/2006/math">
                    <m:r>
                      <a:rPr lang="ru-RU" sz="1400" i="1">
                        <a:solidFill>
                          <a:srgbClr val="292934"/>
                        </a:solidFill>
                        <a:latin typeface="Cambria Math"/>
                      </a:rPr>
                      <m:t>𝑘</m:t>
                    </m:r>
                  </m:oMath>
                </a14:m>
                <a:r>
                  <a:rPr lang="ru-RU" sz="1400" dirty="0">
                    <a:solidFill>
                      <a:srgbClr val="292934"/>
                    </a:solidFill>
                  </a:rPr>
                  <a:t>, принадлежащих слою </a:t>
                </a:r>
                <a14:m>
                  <m:oMath xmlns:m="http://schemas.openxmlformats.org/officeDocument/2006/math">
                    <m:r>
                      <a:rPr lang="ru-RU" sz="1400" i="1">
                        <a:solidFill>
                          <a:srgbClr val="292934"/>
                        </a:solidFill>
                        <a:latin typeface="Cambria Math"/>
                      </a:rPr>
                      <m:t>𝑠</m:t>
                    </m:r>
                  </m:oMath>
                </a14:m>
                <a:r>
                  <a:rPr lang="ru-RU" sz="1400" dirty="0">
                    <a:solidFill>
                      <a:srgbClr val="292934"/>
                    </a:solidFill>
                  </a:rPr>
                  <a:t>, полагаем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400" i="1">
                            <a:solidFill>
                              <a:srgbClr val="29293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̈"/>
                            <m:ctrlPr>
                              <a:rPr lang="ru-RU" sz="1400" i="1">
                                <a:solidFill>
                                  <a:srgbClr val="29293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ru-RU" sz="1400" i="1">
                                <a:solidFill>
                                  <a:srgbClr val="292934"/>
                                </a:solidFill>
                                <a:latin typeface="Cambria Math"/>
                              </a:rPr>
                              <m:t>𝜉</m:t>
                            </m:r>
                          </m:e>
                        </m:acc>
                      </m:e>
                      <m:sub>
                        <m:r>
                          <a:rPr lang="ru-RU" sz="1400" i="1">
                            <a:solidFill>
                              <a:srgbClr val="292934"/>
                            </a:solidFill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ru-RU" sz="1400" i="1">
                        <a:solidFill>
                          <a:srgbClr val="292934"/>
                        </a:solidFill>
                        <a:latin typeface="Cambria Math"/>
                      </a:rPr>
                      <m:t>=1</m:t>
                    </m:r>
                  </m:oMath>
                </a14:m>
                <a:r>
                  <a:rPr lang="ru-RU" sz="1400" dirty="0">
                    <a:solidFill>
                      <a:srgbClr val="292934"/>
                    </a:solidFill>
                  </a:rPr>
                  <a:t>.</a:t>
                </a:r>
              </a:p>
              <a:p>
                <a:pPr marL="363537" lvl="0" indent="-342900">
                  <a:buFont typeface="+mj-lt"/>
                  <a:buAutoNum type="arabicPeriod"/>
                </a:pPr>
                <a:r>
                  <a:rPr lang="ru-RU" sz="1400" dirty="0">
                    <a:solidFill>
                      <a:srgbClr val="292934"/>
                    </a:solidFill>
                  </a:rPr>
                  <a:t>Полагаем </a:t>
                </a:r>
                <a14:m>
                  <m:oMath xmlns:m="http://schemas.openxmlformats.org/officeDocument/2006/math">
                    <m:r>
                      <a:rPr lang="en-US" sz="1400" i="1">
                        <a:solidFill>
                          <a:srgbClr val="292934"/>
                        </a:solidFill>
                        <a:latin typeface="Cambria Math"/>
                      </a:rPr>
                      <m:t>𝑠</m:t>
                    </m:r>
                    <m:r>
                      <a:rPr lang="ru-RU" sz="1400" i="1">
                        <a:solidFill>
                          <a:srgbClr val="292934"/>
                        </a:solidFill>
                        <a:latin typeface="Cambria Math"/>
                      </a:rPr>
                      <m:t>=</m:t>
                    </m:r>
                    <m:r>
                      <a:rPr lang="en-US" sz="1400" i="1">
                        <a:solidFill>
                          <a:srgbClr val="292934"/>
                        </a:solidFill>
                        <a:latin typeface="Cambria Math"/>
                      </a:rPr>
                      <m:t>𝑠</m:t>
                    </m:r>
                    <m:r>
                      <a:rPr lang="ru-RU" sz="1400" i="1">
                        <a:solidFill>
                          <a:srgbClr val="292934"/>
                        </a:solidFill>
                        <a:latin typeface="Cambria Math"/>
                      </a:rPr>
                      <m:t>−1</m:t>
                    </m:r>
                  </m:oMath>
                </a14:m>
                <a:r>
                  <a:rPr lang="ru-RU" sz="1400" dirty="0">
                    <a:solidFill>
                      <a:srgbClr val="292934"/>
                    </a:solidFill>
                  </a:rPr>
                  <a:t>. Если </a:t>
                </a:r>
                <a14:m>
                  <m:oMath xmlns:m="http://schemas.openxmlformats.org/officeDocument/2006/math">
                    <m:r>
                      <a:rPr lang="en-US" sz="1400" i="1">
                        <a:solidFill>
                          <a:srgbClr val="292934"/>
                        </a:solidFill>
                        <a:latin typeface="Cambria Math"/>
                      </a:rPr>
                      <m:t>𝑠</m:t>
                    </m:r>
                    <m:r>
                      <a:rPr lang="ru-RU" sz="1400" i="1">
                        <a:solidFill>
                          <a:srgbClr val="292934"/>
                        </a:solidFill>
                        <a:latin typeface="Cambria Math"/>
                      </a:rPr>
                      <m:t>=0</m:t>
                    </m:r>
                  </m:oMath>
                </a14:m>
                <a:r>
                  <a:rPr lang="ru-RU" sz="1400" dirty="0">
                    <a:solidFill>
                      <a:srgbClr val="292934"/>
                    </a:solidFill>
                  </a:rPr>
                  <a:t> (то есть все слои пройдены), то переходим к п. 5. </a:t>
                </a:r>
                <a:br>
                  <a:rPr lang="ru-RU" sz="1400" dirty="0">
                    <a:solidFill>
                      <a:srgbClr val="292934"/>
                    </a:solidFill>
                  </a:rPr>
                </a:br>
                <a:r>
                  <a:rPr lang="ru-RU" sz="1400" dirty="0">
                    <a:solidFill>
                      <a:srgbClr val="292934"/>
                    </a:solidFill>
                  </a:rPr>
                  <a:t>В противном случае переходим к п. 4.</a:t>
                </a:r>
              </a:p>
              <a:p>
                <a:pPr marL="363537" lvl="0" indent="-342900">
                  <a:buFont typeface="+mj-lt"/>
                  <a:buAutoNum type="arabicPeriod"/>
                </a:pPr>
                <a:r>
                  <a:rPr lang="ru-RU" sz="1400" dirty="0">
                    <a:solidFill>
                      <a:srgbClr val="292934"/>
                    </a:solidFill>
                  </a:rPr>
                  <a:t>Для каждой вершины </a:t>
                </a:r>
                <a14:m>
                  <m:oMath xmlns:m="http://schemas.openxmlformats.org/officeDocument/2006/math">
                    <m:r>
                      <a:rPr lang="ru-RU" sz="1400" i="1">
                        <a:solidFill>
                          <a:srgbClr val="292934"/>
                        </a:solidFill>
                        <a:latin typeface="Cambria Math"/>
                      </a:rPr>
                      <m:t>𝑘</m:t>
                    </m:r>
                  </m:oMath>
                </a14:m>
                <a:r>
                  <a:rPr lang="ru-RU" sz="1400" dirty="0">
                    <a:solidFill>
                      <a:srgbClr val="292934"/>
                    </a:solidFill>
                  </a:rPr>
                  <a:t>, принадлежащей слою </a:t>
                </a:r>
                <a14:m>
                  <m:oMath xmlns:m="http://schemas.openxmlformats.org/officeDocument/2006/math">
                    <m:r>
                      <a:rPr lang="ru-RU" sz="1400" i="1">
                        <a:solidFill>
                          <a:srgbClr val="292934"/>
                        </a:solidFill>
                        <a:latin typeface="Cambria Math"/>
                      </a:rPr>
                      <m:t>𝑠</m:t>
                    </m:r>
                  </m:oMath>
                </a14:m>
                <a:r>
                  <a:rPr lang="ru-RU" sz="1400" dirty="0">
                    <a:solidFill>
                      <a:srgbClr val="292934"/>
                    </a:solidFill>
                  </a:rPr>
                  <a:t>, выполняем следующие действия. </a:t>
                </a:r>
              </a:p>
              <a:p>
                <a:pPr marL="538162" lvl="1" indent="-342900">
                  <a:buFont typeface="Arial" pitchFamily="34" charset="0"/>
                  <a:buChar char="•"/>
                </a:pPr>
                <a:r>
                  <a:rPr lang="ru-RU" sz="1200" dirty="0">
                    <a:solidFill>
                      <a:srgbClr val="292934"/>
                    </a:solidFill>
                  </a:rPr>
                  <a:t>Пусть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sz="1200" i="1">
                            <a:solidFill>
                              <a:srgbClr val="292934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sz="1200" i="1">
                            <a:solidFill>
                              <a:srgbClr val="292934"/>
                            </a:solidFill>
                            <a:latin typeface="Cambria Math"/>
                          </a:rPr>
                          <m:t>𝐽</m:t>
                        </m:r>
                      </m:e>
                      <m:sup>
                        <m:r>
                          <a:rPr lang="ru-RU" sz="1200" i="1">
                            <a:solidFill>
                              <a:srgbClr val="292934"/>
                            </a:solidFill>
                            <a:latin typeface="Cambria Math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ru-RU" sz="1200" dirty="0">
                    <a:solidFill>
                      <a:srgbClr val="292934"/>
                    </a:solidFill>
                  </a:rPr>
                  <a:t> – множество вершин слоя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ru-RU" sz="1200" i="1">
                            <a:solidFill>
                              <a:srgbClr val="29293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u-RU" sz="1200" i="1">
                            <a:solidFill>
                              <a:srgbClr val="292934"/>
                            </a:solidFill>
                            <a:latin typeface="Cambria Math"/>
                          </a:rPr>
                          <m:t>𝑠</m:t>
                        </m:r>
                        <m:r>
                          <a:rPr lang="ru-RU" sz="1200" i="1">
                            <a:solidFill>
                              <a:srgbClr val="292934"/>
                            </a:solidFill>
                            <a:latin typeface="Cambria Math"/>
                          </a:rPr>
                          <m:t>+1</m:t>
                        </m:r>
                      </m:e>
                    </m:d>
                  </m:oMath>
                </a14:m>
                <a:r>
                  <a:rPr lang="ru-RU" sz="1200" dirty="0">
                    <a:solidFill>
                      <a:srgbClr val="292934"/>
                    </a:solidFill>
                  </a:rPr>
                  <a:t>, в которых есть дуга из вершины </a:t>
                </a:r>
                <a14:m>
                  <m:oMath xmlns:m="http://schemas.openxmlformats.org/officeDocument/2006/math">
                    <m:r>
                      <a:rPr lang="en-US" sz="1200" i="1">
                        <a:solidFill>
                          <a:srgbClr val="292934"/>
                        </a:solidFill>
                        <a:latin typeface="Cambria Math"/>
                      </a:rPr>
                      <m:t>𝑘</m:t>
                    </m:r>
                  </m:oMath>
                </a14:m>
                <a:r>
                  <a:rPr lang="ru-RU" sz="1200" dirty="0">
                    <a:solidFill>
                      <a:srgbClr val="292934"/>
                    </a:solidFill>
                  </a:rPr>
                  <a:t>. </a:t>
                </a:r>
              </a:p>
              <a:p>
                <a:pPr marL="987425" lvl="1" indent="-342900">
                  <a:buFont typeface="Arial" pitchFamily="34" charset="0"/>
                  <a:buChar char="•"/>
                </a:pPr>
                <a:r>
                  <a:rPr lang="ru-RU" sz="1200" dirty="0">
                    <a:solidFill>
                      <a:srgbClr val="292934"/>
                    </a:solidFill>
                  </a:rPr>
                  <a:t>Тогда для каждой вершины </a:t>
                </a:r>
                <a14:m>
                  <m:oMath xmlns:m="http://schemas.openxmlformats.org/officeDocument/2006/math">
                    <m:r>
                      <a:rPr lang="en-US" sz="1200" i="1">
                        <a:solidFill>
                          <a:srgbClr val="292934"/>
                        </a:solidFill>
                        <a:latin typeface="Cambria Math"/>
                      </a:rPr>
                      <m:t>𝑗</m:t>
                    </m:r>
                    <m:r>
                      <a:rPr lang="ru-RU" sz="1200" i="1">
                        <a:solidFill>
                          <a:srgbClr val="292934"/>
                        </a:solidFill>
                        <a:latin typeface="Cambria Math"/>
                      </a:rPr>
                      <m:t>∈</m:t>
                    </m:r>
                    <m:sSup>
                      <m:sSupPr>
                        <m:ctrlPr>
                          <a:rPr lang="ru-RU" sz="1200" i="1">
                            <a:solidFill>
                              <a:srgbClr val="292934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i="1">
                            <a:solidFill>
                              <a:srgbClr val="292934"/>
                            </a:solidFill>
                            <a:latin typeface="Cambria Math"/>
                          </a:rPr>
                          <m:t>𝐽</m:t>
                        </m:r>
                      </m:e>
                      <m:sup>
                        <m:r>
                          <a:rPr lang="en-US" sz="1200" i="1">
                            <a:solidFill>
                              <a:srgbClr val="292934"/>
                            </a:solidFill>
                            <a:latin typeface="Cambria Math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sz="1200" dirty="0">
                    <a:solidFill>
                      <a:srgbClr val="292934"/>
                    </a:solidFill>
                  </a:rPr>
                  <a:t> </a:t>
                </a:r>
                <a:r>
                  <a:rPr lang="ru-RU" sz="1200" dirty="0">
                    <a:solidFill>
                      <a:srgbClr val="292934"/>
                    </a:solidFill>
                  </a:rPr>
                  <a:t>полагаем</a:t>
                </a:r>
                <a:br>
                  <a:rPr lang="ru-RU" sz="1200" dirty="0">
                    <a:solidFill>
                      <a:srgbClr val="292934"/>
                    </a:solidFill>
                  </a:rPr>
                </a:br>
                <a:br>
                  <a:rPr lang="ru-RU" sz="1200" dirty="0">
                    <a:solidFill>
                      <a:srgbClr val="292934"/>
                    </a:solidFill>
                  </a:rPr>
                </a:br>
                <a14:m>
                  <m:oMath xmlns:m="http://schemas.openxmlformats.org/officeDocument/2006/math">
                    <m:sSubSup>
                      <m:sSubSupPr>
                        <m:ctrlPr>
                          <a:rPr lang="ru-RU" sz="1200" i="1">
                            <a:solidFill>
                              <a:srgbClr val="292934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̇"/>
                            <m:ctrlPr>
                              <a:rPr lang="ru-RU" sz="1200" i="1">
                                <a:solidFill>
                                  <a:srgbClr val="29293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ru-RU" sz="1200" i="1">
                                <a:solidFill>
                                  <a:srgbClr val="292934"/>
                                </a:solidFill>
                                <a:latin typeface="Cambria Math"/>
                              </a:rPr>
                              <m:t>𝜉</m:t>
                            </m:r>
                          </m:e>
                        </m:acc>
                      </m:e>
                      <m:sub>
                        <m:r>
                          <a:rPr lang="ru-RU" sz="1200" i="1">
                            <a:solidFill>
                              <a:srgbClr val="292934"/>
                            </a:solidFill>
                            <a:latin typeface="Cambria Math"/>
                          </a:rPr>
                          <m:t>𝑖</m:t>
                        </m:r>
                      </m:sub>
                      <m:sup>
                        <m:r>
                          <a:rPr lang="ru-RU" sz="1200" i="1">
                            <a:solidFill>
                              <a:srgbClr val="292934"/>
                            </a:solidFill>
                            <a:latin typeface="Cambria Math"/>
                          </a:rPr>
                          <m:t>𝑗</m:t>
                        </m:r>
                      </m:sup>
                    </m:sSubSup>
                    <m:r>
                      <a:rPr lang="ru-RU" sz="1200" i="1">
                        <a:solidFill>
                          <a:srgbClr val="292934"/>
                        </a:solidFill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ru-RU" sz="1200" i="1">
                            <a:solidFill>
                              <a:srgbClr val="29293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1200" i="1">
                            <a:solidFill>
                              <a:srgbClr val="292934"/>
                            </a:solidFill>
                            <a:latin typeface="Cambria Math"/>
                          </a:rPr>
                          <m:t>𝜉</m:t>
                        </m:r>
                      </m:e>
                      <m:sub>
                        <m:r>
                          <a:rPr lang="ru-RU" sz="1200" i="1">
                            <a:solidFill>
                              <a:srgbClr val="292934"/>
                            </a:solidFill>
                            <a:latin typeface="Cambria Math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ru-RU" sz="1200" dirty="0">
                    <a:solidFill>
                      <a:srgbClr val="292934"/>
                    </a:solidFill>
                  </a:rPr>
                  <a:t>, где </a:t>
                </a:r>
                <a14:m>
                  <m:oMath xmlns:m="http://schemas.openxmlformats.org/officeDocument/2006/math">
                    <m:r>
                      <a:rPr lang="ru-RU" sz="1200" i="1">
                        <a:solidFill>
                          <a:srgbClr val="292934"/>
                        </a:solidFill>
                        <a:latin typeface="Cambria Math"/>
                      </a:rPr>
                      <m:t>𝑙</m:t>
                    </m:r>
                  </m:oMath>
                </a14:m>
                <a:r>
                  <a:rPr lang="ru-RU" sz="1200" dirty="0">
                    <a:solidFill>
                      <a:srgbClr val="292934"/>
                    </a:solidFill>
                  </a:rPr>
                  <a:t> – номер дуги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ru-RU" sz="1200" i="1">
                            <a:solidFill>
                              <a:srgbClr val="29293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>
                            <a:solidFill>
                              <a:srgbClr val="292934"/>
                            </a:solidFill>
                            <a:latin typeface="Cambria Math"/>
                          </a:rPr>
                          <m:t>𝑘</m:t>
                        </m:r>
                        <m:r>
                          <a:rPr lang="ru-RU" sz="1200" i="1">
                            <a:solidFill>
                              <a:srgbClr val="292934"/>
                            </a:solidFill>
                            <a:latin typeface="Cambria Math"/>
                          </a:rPr>
                          <m:t>,</m:t>
                        </m:r>
                        <m:r>
                          <a:rPr lang="en-US" sz="1200" i="1">
                            <a:solidFill>
                              <a:srgbClr val="292934"/>
                            </a:solidFill>
                            <a:latin typeface="Cambria Math"/>
                          </a:rPr>
                          <m:t>𝑗</m:t>
                        </m:r>
                      </m:e>
                    </m:d>
                  </m:oMath>
                </a14:m>
                <a:r>
                  <a:rPr lang="ru-RU" sz="1200" dirty="0">
                    <a:solidFill>
                      <a:srgbClr val="292934"/>
                    </a:solidFill>
                  </a:rPr>
                  <a:t>;</a:t>
                </a:r>
                <a:br>
                  <a:rPr lang="ru-RU" sz="1200" dirty="0">
                    <a:solidFill>
                      <a:srgbClr val="292934"/>
                    </a:solidFill>
                  </a:rPr>
                </a:br>
                <a:br>
                  <a:rPr lang="ru-RU" sz="1200" dirty="0">
                    <a:solidFill>
                      <a:srgbClr val="292934"/>
                    </a:solidFill>
                  </a:rPr>
                </a:br>
                <a14:m>
                  <m:oMath xmlns:m="http://schemas.openxmlformats.org/officeDocument/2006/math">
                    <m:sSubSup>
                      <m:sSubSupPr>
                        <m:ctrlPr>
                          <a:rPr lang="ru-RU" sz="1200" i="1">
                            <a:solidFill>
                              <a:srgbClr val="292934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̇"/>
                            <m:ctrlPr>
                              <a:rPr lang="ru-RU" sz="1200" i="1">
                                <a:solidFill>
                                  <a:srgbClr val="29293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ru-RU" sz="1200" i="1">
                                <a:solidFill>
                                  <a:srgbClr val="292934"/>
                                </a:solidFill>
                                <a:latin typeface="Cambria Math"/>
                              </a:rPr>
                              <m:t>𝜉</m:t>
                            </m:r>
                          </m:e>
                        </m:acc>
                      </m:e>
                      <m:sub>
                        <m:r>
                          <a:rPr lang="ru-RU" sz="1200" i="1">
                            <a:solidFill>
                              <a:srgbClr val="292934"/>
                            </a:solidFill>
                            <a:latin typeface="Cambria Math"/>
                          </a:rPr>
                          <m:t>𝑖</m:t>
                        </m:r>
                      </m:sub>
                      <m:sup>
                        <m:r>
                          <a:rPr lang="ru-RU" sz="1200" i="1">
                            <a:solidFill>
                              <a:srgbClr val="292934"/>
                            </a:solidFill>
                            <a:latin typeface="Cambria Math"/>
                          </a:rPr>
                          <m:t>𝑘</m:t>
                        </m:r>
                      </m:sup>
                    </m:sSubSup>
                    <m:r>
                      <a:rPr lang="ru-RU" sz="1200" i="1">
                        <a:solidFill>
                          <a:srgbClr val="292934"/>
                        </a:solidFill>
                        <a:latin typeface="Cambria Math"/>
                      </a:rPr>
                      <m:t>=</m:t>
                    </m:r>
                    <m:func>
                      <m:funcPr>
                        <m:ctrlPr>
                          <a:rPr lang="ru-RU" sz="1200" i="1">
                            <a:solidFill>
                              <a:srgbClr val="292934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ru-RU" sz="1200" i="1">
                                <a:solidFill>
                                  <a:srgbClr val="29293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1200">
                                <a:solidFill>
                                  <a:srgbClr val="292934"/>
                                </a:solidFill>
                                <a:latin typeface="Cambria Math"/>
                              </a:rPr>
                              <m:t>max</m:t>
                            </m:r>
                          </m:e>
                          <m:lim>
                            <m:r>
                              <a:rPr lang="ru-RU" sz="1200" i="1">
                                <a:solidFill>
                                  <a:srgbClr val="292934"/>
                                </a:solidFill>
                                <a:latin typeface="Cambria Math"/>
                              </a:rPr>
                              <m:t>𝑗</m:t>
                            </m:r>
                            <m:r>
                              <a:rPr lang="ru-RU" sz="1200" i="1">
                                <a:solidFill>
                                  <a:srgbClr val="292934"/>
                                </a:solidFill>
                                <a:latin typeface="Cambria Math"/>
                              </a:rPr>
                              <m:t>∈</m:t>
                            </m:r>
                            <m:sSup>
                              <m:sSupPr>
                                <m:ctrlPr>
                                  <a:rPr lang="ru-RU" sz="1200" i="1">
                                    <a:solidFill>
                                      <a:srgbClr val="292934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ru-RU" sz="1200" i="1">
                                    <a:solidFill>
                                      <a:srgbClr val="292934"/>
                                    </a:solidFill>
                                    <a:latin typeface="Cambria Math"/>
                                  </a:rPr>
                                  <m:t>𝐽</m:t>
                                </m:r>
                              </m:e>
                              <m:sup>
                                <m:r>
                                  <a:rPr lang="ru-RU" sz="1200" i="1">
                                    <a:solidFill>
                                      <a:srgbClr val="292934"/>
                                    </a:solidFill>
                                    <a:latin typeface="Cambria Math"/>
                                  </a:rPr>
                                  <m:t>𝑘</m:t>
                                </m:r>
                              </m:sup>
                            </m:sSup>
                          </m:lim>
                        </m:limLow>
                      </m:fName>
                      <m:e>
                        <m:d>
                          <m:dPr>
                            <m:begChr m:val="{"/>
                            <m:endChr m:val="}"/>
                            <m:ctrlPr>
                              <a:rPr lang="ru-RU" sz="1200" i="1">
                                <a:solidFill>
                                  <a:srgbClr val="29293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ru-RU" sz="1200" i="1">
                                    <a:solidFill>
                                      <a:srgbClr val="292934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̇"/>
                                    <m:ctrlPr>
                                      <a:rPr lang="ru-RU" sz="1200" i="1">
                                        <a:solidFill>
                                          <a:srgbClr val="292934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ru-RU" sz="1200" i="1">
                                        <a:solidFill>
                                          <a:srgbClr val="292934"/>
                                        </a:solidFill>
                                        <a:latin typeface="Cambria Math"/>
                                      </a:rPr>
                                      <m:t>𝜉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ru-RU" sz="1200" i="1">
                                    <a:solidFill>
                                      <a:srgbClr val="292934"/>
                                    </a:solidFill>
                                    <a:latin typeface="Cambria Math"/>
                                  </a:rPr>
                                  <m:t>𝑘</m:t>
                                </m:r>
                              </m:sub>
                              <m:sup>
                                <m:r>
                                  <a:rPr lang="ru-RU" sz="1200" i="1">
                                    <a:solidFill>
                                      <a:srgbClr val="292934"/>
                                    </a:solidFill>
                                    <a:latin typeface="Cambria Math"/>
                                  </a:rPr>
                                  <m:t>𝑗</m:t>
                                </m:r>
                              </m:sup>
                            </m:sSubSup>
                            <m:r>
                              <a:rPr lang="ru-RU" sz="1200" i="1">
                                <a:solidFill>
                                  <a:srgbClr val="292934"/>
                                </a:solidFill>
                                <a:latin typeface="Cambria Math"/>
                              </a:rPr>
                              <m:t>,</m:t>
                            </m:r>
                            <m:sSubSup>
                              <m:sSubSupPr>
                                <m:ctrlPr>
                                  <a:rPr lang="ru-RU" sz="1200" i="1">
                                    <a:solidFill>
                                      <a:srgbClr val="292934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̇"/>
                                    <m:ctrlPr>
                                      <a:rPr lang="ru-RU" sz="1200" i="1">
                                        <a:solidFill>
                                          <a:srgbClr val="292934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ru-RU" sz="1200" i="1">
                                        <a:solidFill>
                                          <a:srgbClr val="292934"/>
                                        </a:solidFill>
                                        <a:latin typeface="Cambria Math"/>
                                      </a:rPr>
                                      <m:t>𝜉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ru-RU" sz="1200" i="1">
                                    <a:solidFill>
                                      <a:srgbClr val="292934"/>
                                    </a:solidFill>
                                    <a:latin typeface="Cambria Math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lang="ru-RU" sz="1200" i="1">
                                    <a:solidFill>
                                      <a:srgbClr val="292934"/>
                                    </a:solidFill>
                                    <a:latin typeface="Cambria Math"/>
                                  </a:rPr>
                                  <m:t>𝑖</m:t>
                                </m:r>
                              </m:sup>
                            </m:sSubSup>
                          </m:e>
                        </m:d>
                      </m:e>
                    </m:func>
                    <m:r>
                      <a:rPr lang="ru-RU" sz="1200" i="1">
                        <a:solidFill>
                          <a:srgbClr val="292934"/>
                        </a:solidFill>
                        <a:latin typeface="Cambria Math"/>
                      </a:rPr>
                      <m:t>, </m:t>
                    </m:r>
                    <m:r>
                      <a:rPr lang="ru-RU" sz="1200" i="1">
                        <a:solidFill>
                          <a:srgbClr val="292934"/>
                        </a:solidFill>
                        <a:latin typeface="Cambria Math"/>
                      </a:rPr>
                      <m:t>𝑖</m:t>
                    </m:r>
                    <m:r>
                      <a:rPr lang="ru-RU" sz="1200" i="1">
                        <a:solidFill>
                          <a:srgbClr val="292934"/>
                        </a:solidFill>
                        <a:latin typeface="Cambria Math"/>
                      </a:rPr>
                      <m:t>≠</m:t>
                    </m:r>
                    <m:r>
                      <a:rPr lang="ru-RU" sz="1200" i="1">
                        <a:solidFill>
                          <a:srgbClr val="292934"/>
                        </a:solidFill>
                        <a:latin typeface="Cambria Math"/>
                      </a:rPr>
                      <m:t>𝑗</m:t>
                    </m:r>
                    <m:r>
                      <a:rPr lang="ru-RU" sz="1200" i="1">
                        <a:solidFill>
                          <a:srgbClr val="292934"/>
                        </a:solidFill>
                        <a:latin typeface="Cambria Math"/>
                      </a:rPr>
                      <m:t>;</m:t>
                    </m:r>
                  </m:oMath>
                </a14:m>
                <a:br>
                  <a:rPr lang="ru-RU" sz="1200" dirty="0">
                    <a:solidFill>
                      <a:srgbClr val="292934"/>
                    </a:solidFill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ru-RU" sz="1200" i="1">
                            <a:solidFill>
                              <a:srgbClr val="29293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̈"/>
                            <m:ctrlPr>
                              <a:rPr lang="ru-RU" sz="1200" i="1">
                                <a:solidFill>
                                  <a:srgbClr val="29293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ru-RU" sz="1200" i="1">
                                <a:solidFill>
                                  <a:srgbClr val="292934"/>
                                </a:solidFill>
                                <a:latin typeface="Cambria Math"/>
                              </a:rPr>
                              <m:t>𝜉</m:t>
                            </m:r>
                          </m:e>
                        </m:acc>
                      </m:e>
                      <m:sub>
                        <m:r>
                          <a:rPr lang="ru-RU" sz="1200" i="1">
                            <a:solidFill>
                              <a:srgbClr val="292934"/>
                            </a:solidFill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ru-RU" sz="1200" i="1">
                        <a:solidFill>
                          <a:srgbClr val="292934"/>
                        </a:solidFill>
                        <a:latin typeface="Cambria Math"/>
                      </a:rPr>
                      <m:t>=</m:t>
                    </m:r>
                    <m:func>
                      <m:funcPr>
                        <m:ctrlPr>
                          <a:rPr lang="ru-RU" sz="1200" i="1">
                            <a:solidFill>
                              <a:srgbClr val="292934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ru-RU" sz="1200" i="1">
                                <a:solidFill>
                                  <a:srgbClr val="29293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1200">
                                <a:solidFill>
                                  <a:srgbClr val="292934"/>
                                </a:solidFill>
                                <a:latin typeface="Cambria Math"/>
                              </a:rPr>
                              <m:t>max</m:t>
                            </m:r>
                          </m:e>
                          <m:lim>
                            <m:r>
                              <a:rPr lang="ru-RU" sz="1200" i="1">
                                <a:solidFill>
                                  <a:srgbClr val="292934"/>
                                </a:solidFill>
                                <a:latin typeface="Cambria Math"/>
                              </a:rPr>
                              <m:t>𝑗</m:t>
                            </m:r>
                            <m:r>
                              <a:rPr lang="ru-RU" sz="1200" i="1">
                                <a:solidFill>
                                  <a:srgbClr val="292934"/>
                                </a:solidFill>
                                <a:latin typeface="Cambria Math"/>
                              </a:rPr>
                              <m:t>∈</m:t>
                            </m:r>
                            <m:sSup>
                              <m:sSupPr>
                                <m:ctrlPr>
                                  <a:rPr lang="ru-RU" sz="1200" i="1">
                                    <a:solidFill>
                                      <a:srgbClr val="292934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ru-RU" sz="1200" i="1">
                                    <a:solidFill>
                                      <a:srgbClr val="292934"/>
                                    </a:solidFill>
                                    <a:latin typeface="Cambria Math"/>
                                  </a:rPr>
                                  <m:t>𝐽</m:t>
                                </m:r>
                              </m:e>
                              <m:sup>
                                <m:r>
                                  <a:rPr lang="ru-RU" sz="1200" i="1">
                                    <a:solidFill>
                                      <a:srgbClr val="292934"/>
                                    </a:solidFill>
                                    <a:latin typeface="Cambria Math"/>
                                  </a:rPr>
                                  <m:t>𝑘</m:t>
                                </m:r>
                              </m:sup>
                            </m:sSup>
                          </m:lim>
                        </m:limLow>
                      </m:fName>
                      <m:e>
                        <m:d>
                          <m:dPr>
                            <m:begChr m:val="{"/>
                            <m:endChr m:val="}"/>
                            <m:ctrlPr>
                              <a:rPr lang="ru-RU" sz="1200" i="1">
                                <a:solidFill>
                                  <a:srgbClr val="29293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ru-RU" sz="1200" i="1">
                                    <a:solidFill>
                                      <a:srgbClr val="292934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̇"/>
                                    <m:ctrlPr>
                                      <a:rPr lang="ru-RU" sz="1200" i="1">
                                        <a:solidFill>
                                          <a:srgbClr val="292934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ru-RU" sz="1200" i="1">
                                        <a:solidFill>
                                          <a:srgbClr val="292934"/>
                                        </a:solidFill>
                                        <a:latin typeface="Cambria Math"/>
                                      </a:rPr>
                                      <m:t>𝜉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ru-RU" sz="1200" i="1">
                                    <a:solidFill>
                                      <a:srgbClr val="292934"/>
                                    </a:solidFill>
                                    <a:latin typeface="Cambria Math"/>
                                  </a:rPr>
                                  <m:t>𝑘</m:t>
                                </m:r>
                              </m:sub>
                              <m:sup>
                                <m:r>
                                  <a:rPr lang="ru-RU" sz="1200" i="1">
                                    <a:solidFill>
                                      <a:srgbClr val="292934"/>
                                    </a:solidFill>
                                    <a:latin typeface="Cambria Math"/>
                                  </a:rPr>
                                  <m:t>𝑗</m:t>
                                </m:r>
                              </m:sup>
                            </m:sSubSup>
                            <m:r>
                              <a:rPr lang="ru-RU" sz="1200">
                                <a:solidFill>
                                  <a:srgbClr val="292934"/>
                                </a:solidFill>
                                <a:latin typeface="Cambria Math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ru-RU" sz="1200" i="1">
                                    <a:solidFill>
                                      <a:srgbClr val="292934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̈"/>
                                    <m:ctrlPr>
                                      <a:rPr lang="ru-RU" sz="1200" i="1">
                                        <a:solidFill>
                                          <a:srgbClr val="292934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ru-RU" sz="1200" i="1">
                                        <a:solidFill>
                                          <a:srgbClr val="292934"/>
                                        </a:solidFill>
                                        <a:latin typeface="Cambria Math"/>
                                      </a:rPr>
                                      <m:t>𝜉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ru-RU" sz="1200" i="1">
                                    <a:solidFill>
                                      <a:srgbClr val="292934"/>
                                    </a:solidFill>
                                    <a:latin typeface="Cambria Math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e>
                    </m:func>
                  </m:oMath>
                </a14:m>
                <a:endParaRPr lang="ru-RU" sz="1200" dirty="0">
                  <a:solidFill>
                    <a:srgbClr val="292934"/>
                  </a:solidFill>
                </a:endParaRPr>
              </a:p>
              <a:p>
                <a:pPr marL="538162" lvl="1" indent="-342900">
                  <a:buFont typeface="Arial" pitchFamily="34" charset="0"/>
                  <a:buChar char="•"/>
                </a:pPr>
                <a:r>
                  <a:rPr lang="ru-RU" sz="1200" dirty="0">
                    <a:solidFill>
                      <a:srgbClr val="292934"/>
                    </a:solidFill>
                  </a:rPr>
                  <a:t>Повторяем все вычисления с п.3.</a:t>
                </a:r>
              </a:p>
              <a:p>
                <a:pPr marL="363537" lvl="0" indent="-342900">
                  <a:buFont typeface="+mj-lt"/>
                  <a:buAutoNum type="arabicPeriod"/>
                </a:pPr>
                <a:r>
                  <a:rPr lang="ru-RU" sz="1400" dirty="0">
                    <a:solidFill>
                      <a:srgbClr val="292934"/>
                    </a:solidFill>
                  </a:rPr>
                  <a:t>Для всех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ru-RU" sz="1400" i="1">
                            <a:solidFill>
                              <a:srgbClr val="292934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̇"/>
                            <m:ctrlPr>
                              <a:rPr lang="ru-RU" sz="1400" i="1">
                                <a:solidFill>
                                  <a:srgbClr val="29293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ru-RU" sz="1400" i="1">
                                <a:solidFill>
                                  <a:srgbClr val="292934"/>
                                </a:solidFill>
                                <a:latin typeface="Cambria Math"/>
                              </a:rPr>
                              <m:t>𝜉</m:t>
                            </m:r>
                          </m:e>
                        </m:acc>
                      </m:e>
                      <m:sub>
                        <m:r>
                          <a:rPr lang="ru-RU" sz="1400" i="1">
                            <a:solidFill>
                              <a:srgbClr val="292934"/>
                            </a:solidFill>
                            <a:latin typeface="Cambria Math"/>
                          </a:rPr>
                          <m:t>𝑖</m:t>
                        </m:r>
                      </m:sub>
                      <m:sup>
                        <m:r>
                          <a:rPr lang="ru-RU" sz="1400" i="1">
                            <a:solidFill>
                              <a:srgbClr val="292934"/>
                            </a:solidFill>
                            <a:latin typeface="Cambria Math"/>
                          </a:rPr>
                          <m:t>𝑘</m:t>
                        </m:r>
                      </m:sup>
                    </m:sSubSup>
                  </m:oMath>
                </a14:m>
                <a:r>
                  <a:rPr lang="ru-RU" sz="1400" dirty="0">
                    <a:solidFill>
                      <a:srgbClr val="292934"/>
                    </a:solidFill>
                  </a:rPr>
                  <a:t>, для которых выполняется условие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ru-RU" sz="1400" i="1">
                            <a:solidFill>
                              <a:srgbClr val="292934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̇"/>
                            <m:ctrlPr>
                              <a:rPr lang="ru-RU" sz="1400" i="1">
                                <a:solidFill>
                                  <a:srgbClr val="29293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ru-RU" sz="1400" i="1">
                                <a:solidFill>
                                  <a:srgbClr val="292934"/>
                                </a:solidFill>
                                <a:latin typeface="Cambria Math"/>
                              </a:rPr>
                              <m:t>𝜉</m:t>
                            </m:r>
                          </m:e>
                        </m:acc>
                      </m:e>
                      <m:sub>
                        <m:r>
                          <a:rPr lang="ru-RU" sz="1400" i="1">
                            <a:solidFill>
                              <a:srgbClr val="292934"/>
                            </a:solidFill>
                            <a:latin typeface="Cambria Math"/>
                          </a:rPr>
                          <m:t>𝑖</m:t>
                        </m:r>
                      </m:sub>
                      <m:sup>
                        <m:r>
                          <a:rPr lang="ru-RU" sz="1400" i="1">
                            <a:solidFill>
                              <a:srgbClr val="292934"/>
                            </a:solidFill>
                            <a:latin typeface="Cambria Math"/>
                          </a:rPr>
                          <m:t>𝑘</m:t>
                        </m:r>
                      </m:sup>
                    </m:sSubSup>
                    <m:r>
                      <a:rPr lang="ru-RU" sz="1400" i="1">
                        <a:solidFill>
                          <a:srgbClr val="292934"/>
                        </a:solidFill>
                        <a:latin typeface="Cambria Math"/>
                      </a:rPr>
                      <m:t>=0, </m:t>
                    </m:r>
                    <m:d>
                      <m:dPr>
                        <m:ctrlPr>
                          <a:rPr lang="ru-RU" sz="1400" i="1">
                            <a:solidFill>
                              <a:srgbClr val="29293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u-RU" sz="1400" i="1">
                            <a:solidFill>
                              <a:srgbClr val="292934"/>
                            </a:solidFill>
                            <a:latin typeface="Cambria Math"/>
                          </a:rPr>
                          <m:t>𝑘</m:t>
                        </m:r>
                        <m:r>
                          <a:rPr lang="ru-RU" sz="1400" i="1">
                            <a:solidFill>
                              <a:srgbClr val="292934"/>
                            </a:solidFill>
                            <a:latin typeface="Cambria Math"/>
                          </a:rPr>
                          <m:t>,</m:t>
                        </m:r>
                        <m:r>
                          <a:rPr lang="ru-RU" sz="1400" i="1">
                            <a:solidFill>
                              <a:srgbClr val="292934"/>
                            </a:solidFill>
                            <a:latin typeface="Cambria Math"/>
                          </a:rPr>
                          <m:t>𝑖</m:t>
                        </m:r>
                        <m:r>
                          <a:rPr lang="ru-RU" sz="1400" i="1">
                            <a:solidFill>
                              <a:srgbClr val="292934"/>
                            </a:solidFill>
                            <a:latin typeface="Cambria Math"/>
                          </a:rPr>
                          <m:t>∈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ru-RU" sz="1400" i="1">
                                <a:solidFill>
                                  <a:srgbClr val="29293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ru-RU" sz="1400" i="1">
                                <a:solidFill>
                                  <a:srgbClr val="292934"/>
                                </a:solidFill>
                                <a:latin typeface="Cambria Math"/>
                              </a:rPr>
                              <m:t>1,…,</m:t>
                            </m:r>
                            <m:r>
                              <a:rPr lang="ru-RU" sz="1400" i="1">
                                <a:solidFill>
                                  <a:srgbClr val="292934"/>
                                </a:solidFill>
                                <a:latin typeface="Cambria Math"/>
                              </a:rPr>
                              <m:t>𝑛</m:t>
                            </m:r>
                          </m:e>
                        </m:d>
                      </m:e>
                    </m:d>
                  </m:oMath>
                </a14:m>
                <a:r>
                  <a:rPr lang="ru-RU" sz="1400" dirty="0">
                    <a:solidFill>
                      <a:srgbClr val="292934"/>
                    </a:solidFill>
                  </a:rPr>
                  <a:t>, полагаем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ru-RU" sz="1400" i="1">
                            <a:solidFill>
                              <a:srgbClr val="292934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̇"/>
                            <m:ctrlPr>
                              <a:rPr lang="ru-RU" sz="1400" i="1">
                                <a:solidFill>
                                  <a:srgbClr val="29293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ru-RU" sz="1400" i="1">
                                <a:solidFill>
                                  <a:srgbClr val="292934"/>
                                </a:solidFill>
                                <a:latin typeface="Cambria Math"/>
                              </a:rPr>
                              <m:t>𝜉</m:t>
                            </m:r>
                          </m:e>
                        </m:acc>
                      </m:e>
                      <m:sub>
                        <m:r>
                          <a:rPr lang="ru-RU" sz="1400" i="1">
                            <a:solidFill>
                              <a:srgbClr val="292934"/>
                            </a:solidFill>
                            <a:latin typeface="Cambria Math"/>
                          </a:rPr>
                          <m:t>𝑖</m:t>
                        </m:r>
                      </m:sub>
                      <m:sup>
                        <m:r>
                          <a:rPr lang="ru-RU" sz="1400" i="1">
                            <a:solidFill>
                              <a:srgbClr val="292934"/>
                            </a:solidFill>
                            <a:latin typeface="Cambria Math"/>
                          </a:rPr>
                          <m:t>𝑘</m:t>
                        </m:r>
                      </m:sup>
                    </m:sSubSup>
                  </m:oMath>
                </a14:m>
                <a:r>
                  <a:rPr lang="ru-RU" sz="1400" dirty="0">
                    <a:solidFill>
                      <a:srgbClr val="292934"/>
                    </a:solidFill>
                  </a:rPr>
                  <a:t>=1. </a:t>
                </a:r>
                <a:br>
                  <a:rPr lang="ru-RU" sz="1400" dirty="0">
                    <a:solidFill>
                      <a:srgbClr val="292934"/>
                    </a:solidFill>
                  </a:rPr>
                </a:br>
                <a:r>
                  <a:rPr lang="ru-RU" sz="1400" dirty="0">
                    <a:solidFill>
                      <a:srgbClr val="292934"/>
                    </a:solidFill>
                  </a:rPr>
                  <a:t>Все величины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ru-RU" sz="1400" i="1">
                            <a:solidFill>
                              <a:srgbClr val="292934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̇"/>
                            <m:ctrlPr>
                              <a:rPr lang="ru-RU" sz="1400" i="1">
                                <a:solidFill>
                                  <a:srgbClr val="29293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ru-RU" sz="1400" i="1">
                                <a:solidFill>
                                  <a:srgbClr val="292934"/>
                                </a:solidFill>
                                <a:latin typeface="Cambria Math"/>
                              </a:rPr>
                              <m:t>𝜉</m:t>
                            </m:r>
                          </m:e>
                        </m:acc>
                      </m:e>
                      <m:sub>
                        <m:r>
                          <a:rPr lang="ru-RU" sz="1400" i="1">
                            <a:solidFill>
                              <a:srgbClr val="292934"/>
                            </a:solidFill>
                            <a:latin typeface="Cambria Math"/>
                          </a:rPr>
                          <m:t>𝑖</m:t>
                        </m:r>
                      </m:sub>
                      <m:sup>
                        <m:r>
                          <a:rPr lang="ru-RU" sz="1400" i="1">
                            <a:solidFill>
                              <a:srgbClr val="292934"/>
                            </a:solidFill>
                            <a:latin typeface="Cambria Math"/>
                          </a:rPr>
                          <m:t>𝑘</m:t>
                        </m:r>
                      </m:sup>
                    </m:sSubSup>
                  </m:oMath>
                </a14:m>
                <a:r>
                  <a:rPr lang="ru-RU" sz="1400" dirty="0">
                    <a:solidFill>
                      <a:srgbClr val="292934"/>
                    </a:solidFill>
                  </a:rPr>
                  <a:t> 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400" i="1">
                            <a:solidFill>
                              <a:srgbClr val="29293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̈"/>
                            <m:ctrlPr>
                              <a:rPr lang="ru-RU" sz="1400" i="1">
                                <a:solidFill>
                                  <a:srgbClr val="29293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ru-RU" sz="1400" i="1">
                                <a:solidFill>
                                  <a:srgbClr val="292934"/>
                                </a:solidFill>
                                <a:latin typeface="Cambria Math"/>
                              </a:rPr>
                              <m:t>𝜉</m:t>
                            </m:r>
                          </m:e>
                        </m:acc>
                      </m:e>
                      <m:sub>
                        <m:r>
                          <a:rPr lang="ru-RU" sz="1400" i="1">
                            <a:solidFill>
                              <a:srgbClr val="292934"/>
                            </a:solidFill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ru-RU" sz="1400" dirty="0">
                    <a:solidFill>
                      <a:srgbClr val="292934"/>
                    </a:solidFill>
                  </a:rPr>
                  <a:t> вычислены.</a:t>
                </a:r>
              </a:p>
              <a:p>
                <a:endParaRPr lang="ru-RU" sz="1200" dirty="0"/>
              </a:p>
            </p:txBody>
          </p:sp>
        </mc:Choice>
        <mc:Fallback xmlns="">
          <p:sp>
            <p:nvSpPr>
              <p:cNvPr id="2" name="Объект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 rotWithShape="1">
                <a:blip r:embed="rId3"/>
                <a:stretch>
                  <a:fillRect t="-21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25.05.2014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Д.Е.Шапошников</a:t>
            </a: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55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7643139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Прямая соединительная линия 32"/>
          <p:cNvCxnSpPr/>
          <p:nvPr/>
        </p:nvCxnSpPr>
        <p:spPr>
          <a:xfrm>
            <a:off x="467544" y="6017253"/>
            <a:ext cx="3456384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Прямая соединительная линия 33"/>
          <p:cNvCxnSpPr/>
          <p:nvPr/>
        </p:nvCxnSpPr>
        <p:spPr>
          <a:xfrm>
            <a:off x="467544" y="4465604"/>
            <a:ext cx="3456384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Прямая соединительная линия 34"/>
          <p:cNvCxnSpPr/>
          <p:nvPr/>
        </p:nvCxnSpPr>
        <p:spPr>
          <a:xfrm>
            <a:off x="467544" y="2909921"/>
            <a:ext cx="3456384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Прямая соединительная линия 31"/>
          <p:cNvCxnSpPr/>
          <p:nvPr/>
        </p:nvCxnSpPr>
        <p:spPr>
          <a:xfrm>
            <a:off x="467544" y="1316765"/>
            <a:ext cx="3456384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 вычисления уточняющих характеристик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25.05.2014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Д.Е.Шапошников</a:t>
            </a: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56</a:t>
            </a:fld>
            <a:endParaRPr lang="ru-RU"/>
          </a:p>
        </p:txBody>
      </p:sp>
      <p:sp>
        <p:nvSpPr>
          <p:cNvPr id="8" name="Овал 7"/>
          <p:cNvSpPr/>
          <p:nvPr/>
        </p:nvSpPr>
        <p:spPr>
          <a:xfrm>
            <a:off x="899592" y="1028733"/>
            <a:ext cx="432048" cy="576064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  <a:endParaRPr lang="ru-RU" dirty="0"/>
          </a:p>
        </p:txBody>
      </p:sp>
      <p:sp>
        <p:nvSpPr>
          <p:cNvPr id="9" name="Овал 8"/>
          <p:cNvSpPr/>
          <p:nvPr/>
        </p:nvSpPr>
        <p:spPr>
          <a:xfrm>
            <a:off x="2339752" y="5733256"/>
            <a:ext cx="432048" cy="576064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7</a:t>
            </a:r>
            <a:endParaRPr lang="ru-RU" dirty="0"/>
          </a:p>
        </p:txBody>
      </p:sp>
      <p:sp>
        <p:nvSpPr>
          <p:cNvPr id="10" name="Овал 9"/>
          <p:cNvSpPr/>
          <p:nvPr/>
        </p:nvSpPr>
        <p:spPr>
          <a:xfrm>
            <a:off x="2339752" y="2621889"/>
            <a:ext cx="432048" cy="576064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  <a:endParaRPr lang="ru-RU" dirty="0"/>
          </a:p>
        </p:txBody>
      </p:sp>
      <p:sp>
        <p:nvSpPr>
          <p:cNvPr id="11" name="Овал 10"/>
          <p:cNvSpPr/>
          <p:nvPr/>
        </p:nvSpPr>
        <p:spPr>
          <a:xfrm>
            <a:off x="2339752" y="1028733"/>
            <a:ext cx="432048" cy="576064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  <a:endParaRPr lang="ru-RU" dirty="0"/>
          </a:p>
        </p:txBody>
      </p:sp>
      <p:sp>
        <p:nvSpPr>
          <p:cNvPr id="12" name="Овал 11"/>
          <p:cNvSpPr/>
          <p:nvPr/>
        </p:nvSpPr>
        <p:spPr>
          <a:xfrm>
            <a:off x="899592" y="5733256"/>
            <a:ext cx="432048" cy="576064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  <a:endParaRPr lang="ru-RU" dirty="0"/>
          </a:p>
        </p:txBody>
      </p:sp>
      <p:sp>
        <p:nvSpPr>
          <p:cNvPr id="13" name="Овал 12"/>
          <p:cNvSpPr/>
          <p:nvPr/>
        </p:nvSpPr>
        <p:spPr>
          <a:xfrm>
            <a:off x="899592" y="4197085"/>
            <a:ext cx="432048" cy="576064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  <a:endParaRPr lang="ru-RU" dirty="0"/>
          </a:p>
        </p:txBody>
      </p:sp>
      <p:sp>
        <p:nvSpPr>
          <p:cNvPr id="14" name="Овал 13"/>
          <p:cNvSpPr/>
          <p:nvPr/>
        </p:nvSpPr>
        <p:spPr>
          <a:xfrm>
            <a:off x="899592" y="2621889"/>
            <a:ext cx="432048" cy="576064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  <a:endParaRPr lang="ru-RU" dirty="0"/>
          </a:p>
        </p:txBody>
      </p:sp>
      <p:cxnSp>
        <p:nvCxnSpPr>
          <p:cNvPr id="16" name="Прямая со стрелкой 15"/>
          <p:cNvCxnSpPr>
            <a:stCxn id="8" idx="4"/>
            <a:endCxn id="14" idx="0"/>
          </p:cNvCxnSpPr>
          <p:nvPr/>
        </p:nvCxnSpPr>
        <p:spPr>
          <a:xfrm>
            <a:off x="1115616" y="1604798"/>
            <a:ext cx="0" cy="101709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Прямая со стрелкой 17"/>
          <p:cNvCxnSpPr>
            <a:stCxn id="11" idx="4"/>
            <a:endCxn id="10" idx="0"/>
          </p:cNvCxnSpPr>
          <p:nvPr/>
        </p:nvCxnSpPr>
        <p:spPr>
          <a:xfrm>
            <a:off x="2555776" y="1604798"/>
            <a:ext cx="0" cy="101709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Прямая со стрелкой 19"/>
          <p:cNvCxnSpPr>
            <a:stCxn id="10" idx="4"/>
            <a:endCxn id="9" idx="0"/>
          </p:cNvCxnSpPr>
          <p:nvPr/>
        </p:nvCxnSpPr>
        <p:spPr>
          <a:xfrm>
            <a:off x="2555776" y="3197954"/>
            <a:ext cx="0" cy="253530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Прямая со стрелкой 21"/>
          <p:cNvCxnSpPr>
            <a:stCxn id="14" idx="4"/>
            <a:endCxn id="13" idx="0"/>
          </p:cNvCxnSpPr>
          <p:nvPr/>
        </p:nvCxnSpPr>
        <p:spPr>
          <a:xfrm>
            <a:off x="1115616" y="3197954"/>
            <a:ext cx="0" cy="99913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4" name="Прямая со стрелкой 23"/>
          <p:cNvCxnSpPr>
            <a:stCxn id="13" idx="4"/>
            <a:endCxn id="12" idx="0"/>
          </p:cNvCxnSpPr>
          <p:nvPr/>
        </p:nvCxnSpPr>
        <p:spPr>
          <a:xfrm>
            <a:off x="1115616" y="4773149"/>
            <a:ext cx="0" cy="96010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Прямая со стрелкой 25"/>
          <p:cNvCxnSpPr>
            <a:stCxn id="13" idx="5"/>
            <a:endCxn id="9" idx="1"/>
          </p:cNvCxnSpPr>
          <p:nvPr/>
        </p:nvCxnSpPr>
        <p:spPr>
          <a:xfrm>
            <a:off x="1268368" y="4688787"/>
            <a:ext cx="1134656" cy="112883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" name="Прямая со стрелкой 29"/>
          <p:cNvCxnSpPr>
            <a:stCxn id="11" idx="3"/>
            <a:endCxn id="14" idx="7"/>
          </p:cNvCxnSpPr>
          <p:nvPr/>
        </p:nvCxnSpPr>
        <p:spPr>
          <a:xfrm flipH="1">
            <a:off x="1268368" y="1520436"/>
            <a:ext cx="1134656" cy="118581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3995936" y="107054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1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3999050" y="573325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  <a:endParaRPr lang="ru-RU" dirty="0"/>
          </a:p>
        </p:txBody>
      </p:sp>
      <p:sp>
        <p:nvSpPr>
          <p:cNvPr id="38" name="TextBox 37"/>
          <p:cNvSpPr txBox="1"/>
          <p:nvPr/>
        </p:nvSpPr>
        <p:spPr>
          <a:xfrm>
            <a:off x="3999050" y="419634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  <a:endParaRPr lang="ru-RU" dirty="0"/>
          </a:p>
        </p:txBody>
      </p:sp>
      <p:sp>
        <p:nvSpPr>
          <p:cNvPr id="39" name="TextBox 38"/>
          <p:cNvSpPr txBox="1"/>
          <p:nvPr/>
        </p:nvSpPr>
        <p:spPr>
          <a:xfrm>
            <a:off x="3999050" y="262188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7" name="Объект 66"/>
              <p:cNvGraphicFramePr>
                <a:graphicFrameLocks noGrp="1"/>
              </p:cNvGraphicFramePr>
              <p:nvPr>
                <p:ph sz="half" idx="2"/>
                <p:extLst>
                  <p:ext uri="{D42A27DB-BD31-4B8C-83A1-F6EECF244321}">
                    <p14:modId xmlns:p14="http://schemas.microsoft.com/office/powerpoint/2010/main" val="4284183810"/>
                  </p:ext>
                </p:extLst>
              </p:nvPr>
            </p:nvGraphicFramePr>
            <p:xfrm>
              <a:off x="4662010" y="836651"/>
              <a:ext cx="4281488" cy="4977404"/>
            </p:xfrm>
            <a:graphic>
              <a:graphicData uri="http://schemas.openxmlformats.org/drawingml/2006/table">
                <a:tbl>
                  <a:tblPr firstRow="1" bandRow="1">
                    <a:tableStyleId>{00A15C55-8517-42AA-B614-E9B94910E393}</a:tableStyleId>
                  </a:tblPr>
                  <a:tblGrid>
                    <a:gridCol w="39309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2919272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96912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494453">
                    <a:tc>
                      <a:txBody>
                        <a:bodyPr/>
                        <a:lstStyle/>
                        <a:p>
                          <a:endParaRPr lang="ru-RU" sz="1500" b="0" dirty="0"/>
                        </a:p>
                      </a:txBody>
                      <a:tcPr marT="60960" marB="6096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500" b="0" dirty="0"/>
                            <a:t>Величины </a:t>
                          </a:r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ru-RU" sz="15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ru-RU" sz="15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ru-RU" sz="1500" b="0" i="1">
                                          <a:latin typeface="Cambria Math"/>
                                        </a:rPr>
                                        <m:t>𝜉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ru-RU" sz="1500" b="0" i="1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ru-RU" sz="1500" b="0" i="1">
                                      <a:latin typeface="Cambria Math"/>
                                    </a:rPr>
                                    <m:t>𝑘</m:t>
                                  </m:r>
                                </m:sup>
                              </m:sSubSup>
                            </m:oMath>
                          </a14:m>
                          <a:r>
                            <a:rPr lang="ru-RU" sz="1500" b="0" dirty="0"/>
                            <a:t> при </a:t>
                          </a:r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en-US" sz="15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500" b="0" i="1" smtClean="0">
                                      <a:latin typeface="Cambria Math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1500" b="0" i="1" smtClean="0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sz="1500" b="0" i="1" smtClean="0">
                                      <a:latin typeface="Cambria Math"/>
                                    </a:rPr>
                                    <m:t>𝑘</m:t>
                                  </m:r>
                                </m:sup>
                              </m:sSubSup>
                              <m:r>
                                <a:rPr lang="en-US" sz="1500" b="0" i="1" smtClean="0">
                                  <a:latin typeface="Cambria Math"/>
                                  <a:ea typeface="Cambria Math"/>
                                </a:rPr>
                                <m:t>≠∅</m:t>
                              </m:r>
                            </m:oMath>
                          </a14:m>
                          <a:endParaRPr lang="ru-RU" sz="1500" b="0" dirty="0"/>
                        </a:p>
                      </a:txBody>
                      <a:tcPr marT="60960" marB="609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500" b="0" dirty="0"/>
                            <a:t>Величины</a:t>
                          </a:r>
                          <a:r>
                            <a:rPr lang="ru-RU" sz="1500" b="0" baseline="0" dirty="0"/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ru-RU" sz="15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̈"/>
                                      <m:ctrlPr>
                                        <a:rPr lang="ru-RU" sz="15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ru-RU" sz="1500" i="1">
                                          <a:latin typeface="Cambria Math"/>
                                        </a:rPr>
                                        <m:t>𝜉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ru-RU" sz="1500" i="1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endParaRPr lang="ru-RU" sz="1500" b="0" dirty="0"/>
                        </a:p>
                      </a:txBody>
                      <a:tcPr marT="60960" marB="60960"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9445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dirty="0"/>
                            <a:t>1</a:t>
                          </a:r>
                          <a:endParaRPr lang="ru-RU" sz="1500" dirty="0"/>
                        </a:p>
                      </a:txBody>
                      <a:tcPr marT="60960" marB="60960" anchor="ctr"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ru-RU" sz="15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ru-RU" sz="15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ru-RU" sz="1500" b="0" i="1">
                                          <a:latin typeface="Cambria Math"/>
                                        </a:rPr>
                                        <m:t>𝜉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1500" b="0" i="1" smtClean="0"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1500" b="0" i="1" smtClean="0">
                                      <a:latin typeface="Cambria Math"/>
                                    </a:rPr>
                                    <m:t>3</m:t>
                                  </m:r>
                                </m:sup>
                              </m:sSubSup>
                              <m:r>
                                <a:rPr lang="en-US" sz="1500" b="0" i="1" smtClean="0">
                                  <a:latin typeface="Cambria Math"/>
                                </a:rPr>
                                <m:t>=1.2;</m:t>
                              </m:r>
                              <m:sSubSup>
                                <m:sSubSupPr>
                                  <m:ctrlPr>
                                    <a:rPr lang="ru-RU" sz="15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ru-RU" sz="15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ru-RU" sz="1500" b="0" i="1">
                                          <a:latin typeface="Cambria Math"/>
                                        </a:rPr>
                                        <m:t>𝜉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1500" b="0" i="1" smtClean="0"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1500" b="0" i="1" smtClean="0">
                                      <a:latin typeface="Cambria Math"/>
                                    </a:rPr>
                                    <m:t>5</m:t>
                                  </m:r>
                                </m:sup>
                              </m:sSubSup>
                              <m:r>
                                <a:rPr lang="en-US" sz="1500" b="0" i="1" smtClean="0">
                                  <a:latin typeface="Cambria Math"/>
                                </a:rPr>
                                <m:t>=1.44;</m:t>
                              </m:r>
                              <m:sSubSup>
                                <m:sSubSupPr>
                                  <m:ctrlPr>
                                    <a:rPr lang="ru-RU" sz="15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ru-RU" sz="15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ru-RU" sz="1500" b="0" i="1">
                                          <a:latin typeface="Cambria Math"/>
                                        </a:rPr>
                                        <m:t>𝜉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1500" b="0" i="1" smtClean="0"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1500" b="0" i="1" smtClean="0">
                                      <a:latin typeface="Cambria Math"/>
                                    </a:rPr>
                                    <m:t>6</m:t>
                                  </m:r>
                                </m:sup>
                              </m:sSubSup>
                              <m:r>
                                <a:rPr lang="en-US" sz="1500" b="0" i="1" smtClean="0">
                                  <a:latin typeface="Cambria Math"/>
                                </a:rPr>
                                <m:t>=1.584;</m:t>
                              </m:r>
                              <m:sSubSup>
                                <m:sSubSupPr>
                                  <m:ctrlPr>
                                    <a:rPr lang="ru-RU" sz="15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ru-RU" sz="15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ru-RU" sz="1500" b="0" i="1">
                                          <a:latin typeface="Cambria Math"/>
                                        </a:rPr>
                                        <m:t>𝜉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1500" b="0" i="1" smtClean="0"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1500" b="0" i="1" smtClean="0">
                                      <a:latin typeface="Cambria Math"/>
                                    </a:rPr>
                                    <m:t>7</m:t>
                                  </m:r>
                                </m:sup>
                              </m:sSubSup>
                              <m:r>
                                <a:rPr lang="en-US" sz="1500" b="0" i="1" smtClean="0">
                                  <a:latin typeface="Cambria Math"/>
                                </a:rPr>
                                <m:t>=1.728</m:t>
                              </m:r>
                            </m:oMath>
                          </a14:m>
                          <a:r>
                            <a:rPr lang="en-US" sz="1500" dirty="0"/>
                            <a:t> </a:t>
                          </a:r>
                          <a:endParaRPr lang="ru-RU" sz="1500" dirty="0"/>
                        </a:p>
                      </a:txBody>
                      <a:tcPr marT="60960" marB="609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dirty="0"/>
                            <a:t>1.728</a:t>
                          </a:r>
                          <a:endParaRPr lang="ru-RU" sz="1500" dirty="0"/>
                        </a:p>
                      </a:txBody>
                      <a:tcPr marT="60960" marB="60960"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81948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dirty="0"/>
                            <a:t>2</a:t>
                          </a:r>
                          <a:endParaRPr lang="ru-RU" sz="1500" dirty="0"/>
                        </a:p>
                      </a:txBody>
                      <a:tcPr marT="60960" marB="60960" anchor="ctr"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ru-RU" sz="15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ru-RU" sz="15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ru-RU" sz="1500" b="0" i="1">
                                          <a:latin typeface="Cambria Math"/>
                                        </a:rPr>
                                        <m:t>𝜉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1500" b="0" i="1" smtClean="0"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sz="1500" b="0" i="1" smtClean="0">
                                      <a:latin typeface="Cambria Math"/>
                                    </a:rPr>
                                    <m:t>3</m:t>
                                  </m:r>
                                </m:sup>
                              </m:sSubSup>
                              <m:r>
                                <a:rPr lang="en-US" sz="1500" b="0" i="1" smtClean="0">
                                  <a:latin typeface="Cambria Math"/>
                                </a:rPr>
                                <m:t>=1.1;</m:t>
                              </m:r>
                              <m:sSubSup>
                                <m:sSubSupPr>
                                  <m:ctrlPr>
                                    <a:rPr lang="ru-RU" sz="15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ru-RU" sz="15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ru-RU" sz="1500" b="0" i="1">
                                          <a:latin typeface="Cambria Math"/>
                                        </a:rPr>
                                        <m:t>𝜉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1500" b="0" i="1" smtClean="0"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sz="1500" b="0" i="1" smtClean="0">
                                      <a:latin typeface="Cambria Math"/>
                                    </a:rPr>
                                    <m:t>4</m:t>
                                  </m:r>
                                </m:sup>
                              </m:sSubSup>
                              <m:r>
                                <a:rPr lang="en-US" sz="1500" b="0" i="1" smtClean="0">
                                  <a:latin typeface="Cambria Math"/>
                                </a:rPr>
                                <m:t>=1.3;</m:t>
                              </m:r>
                              <m:sSubSup>
                                <m:sSubSupPr>
                                  <m:ctrlPr>
                                    <a:rPr lang="ru-RU" sz="15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ru-RU" sz="15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ru-RU" sz="1500" b="0" i="1">
                                          <a:latin typeface="Cambria Math"/>
                                        </a:rPr>
                                        <m:t>𝜉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1500" b="0" i="1" smtClean="0"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1500" b="0" i="1" smtClean="0">
                                      <a:latin typeface="Cambria Math"/>
                                    </a:rPr>
                                    <m:t>5</m:t>
                                  </m:r>
                                </m:sup>
                              </m:sSubSup>
                              <m:r>
                                <a:rPr lang="en-US" sz="1500" b="0" i="1" smtClean="0">
                                  <a:latin typeface="Cambria Math"/>
                                </a:rPr>
                                <m:t>=1.32;</m:t>
                              </m:r>
                              <m:sSubSup>
                                <m:sSubSupPr>
                                  <m:ctrlPr>
                                    <a:rPr lang="ru-RU" sz="15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ru-RU" sz="15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ru-RU" sz="1500" b="0" i="1">
                                          <a:latin typeface="Cambria Math"/>
                                        </a:rPr>
                                        <m:t>𝜉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1500" b="0" i="1" smtClean="0"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1500" b="0" i="1" smtClean="0">
                                      <a:latin typeface="Cambria Math"/>
                                    </a:rPr>
                                    <m:t>6</m:t>
                                  </m:r>
                                </m:sup>
                              </m:sSubSup>
                              <m:r>
                                <a:rPr lang="en-US" sz="1500" b="0" i="1" smtClean="0">
                                  <a:latin typeface="Cambria Math"/>
                                </a:rPr>
                                <m:t>=1.452</m:t>
                              </m:r>
                            </m:oMath>
                          </a14:m>
                          <a:r>
                            <a:rPr lang="en-US" sz="1500" dirty="0"/>
                            <a:t>; </a:t>
                          </a:r>
                          <a:br>
                            <a:rPr lang="en-US" sz="1500" dirty="0"/>
                          </a:br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ru-RU" sz="15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ru-RU" sz="15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ru-RU" sz="1500" b="0" i="1">
                                          <a:latin typeface="Cambria Math"/>
                                        </a:rPr>
                                        <m:t>𝜉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1500" b="0" i="1" smtClean="0"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1500" b="0" i="1" smtClean="0">
                                      <a:latin typeface="Cambria Math"/>
                                    </a:rPr>
                                    <m:t>3</m:t>
                                  </m:r>
                                </m:sup>
                              </m:sSubSup>
                              <m:r>
                                <a:rPr lang="en-US" sz="1500" b="0" i="1" smtClean="0">
                                  <a:latin typeface="Cambria Math"/>
                                </a:rPr>
                                <m:t>=</m:t>
                              </m:r>
                              <m:func>
                                <m:funcPr>
                                  <m:ctrlPr>
                                    <a:rPr lang="en-US" sz="15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500" b="0" i="0" smtClean="0">
                                      <a:latin typeface="Cambria Math"/>
                                    </a:rPr>
                                    <m:t>max</m:t>
                                  </m:r>
                                </m:fName>
                                <m:e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en-US" sz="15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500" b="0" i="1" smtClean="0">
                                          <a:latin typeface="Cambria Math"/>
                                        </a:rPr>
                                        <m:t>1.1</m:t>
                                      </m:r>
                                      <m:r>
                                        <a:rPr lang="en-US" sz="1500" b="0" i="1" smtClean="0">
                                          <a:latin typeface="Cambria Math"/>
                                          <a:ea typeface="Cambria Math"/>
                                        </a:rPr>
                                        <m:t>∙1.2∙1.2;1.3∙1.3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en-US" sz="1500" b="0" i="1" smtClean="0">
                                  <a:latin typeface="Cambria Math"/>
                                </a:rPr>
                                <m:t>=</m:t>
                              </m:r>
                            </m:oMath>
                          </a14:m>
                          <a:r>
                            <a:rPr lang="en-US" sz="1500" dirty="0"/>
                            <a:t> </a:t>
                          </a:r>
                          <a:br>
                            <a:rPr lang="en-US" sz="1500" dirty="0"/>
                          </a:br>
                          <a14:m>
                            <m:oMath xmlns:m="http://schemas.openxmlformats.org/officeDocument/2006/math">
                              <m:r>
                                <a:rPr lang="en-US" sz="1500" b="0" i="1" smtClean="0">
                                  <a:latin typeface="Cambria Math"/>
                                </a:rPr>
                                <m:t>=</m:t>
                              </m:r>
                              <m:func>
                                <m:funcPr>
                                  <m:ctrlPr>
                                    <a:rPr lang="en-US" sz="15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500" b="0" i="0" smtClean="0">
                                      <a:latin typeface="Cambria Math"/>
                                    </a:rPr>
                                    <m:t>max</m:t>
                                  </m:r>
                                </m:fName>
                                <m:e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en-US" sz="15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500" b="0" i="1" smtClean="0">
                                          <a:latin typeface="Cambria Math"/>
                                        </a:rPr>
                                        <m:t>1.584;1.69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en-US" sz="1500" b="0" i="1" smtClean="0">
                                  <a:latin typeface="Cambria Math"/>
                                </a:rPr>
                                <m:t>=1.69</m:t>
                              </m:r>
                            </m:oMath>
                          </a14:m>
                          <a:r>
                            <a:rPr lang="en-US" sz="1500" dirty="0"/>
                            <a:t> </a:t>
                          </a:r>
                          <a:endParaRPr lang="ru-RU" sz="1500" dirty="0"/>
                        </a:p>
                      </a:txBody>
                      <a:tcPr marT="60960" marB="609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dirty="0"/>
                            <a:t>1.69</a:t>
                          </a:r>
                          <a:endParaRPr lang="ru-RU" sz="1500" dirty="0"/>
                        </a:p>
                      </a:txBody>
                      <a:tcPr marT="60960" marB="60960"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49445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dirty="0"/>
                            <a:t>3</a:t>
                          </a:r>
                          <a:endParaRPr lang="ru-RU" sz="1500" dirty="0"/>
                        </a:p>
                      </a:txBody>
                      <a:tcPr marT="60960" marB="60960" anchor="ctr"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ru-RU" sz="15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ru-RU" sz="15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ru-RU" sz="1500" b="0" i="1">
                                          <a:latin typeface="Cambria Math"/>
                                        </a:rPr>
                                        <m:t>𝜉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1500" b="0" i="1" smtClean="0">
                                      <a:latin typeface="Cambria Math"/>
                                    </a:rPr>
                                    <m:t>3</m:t>
                                  </m:r>
                                </m:sub>
                                <m:sup>
                                  <m:r>
                                    <a:rPr lang="en-US" sz="1500" b="0" i="1" smtClean="0">
                                      <a:latin typeface="Cambria Math"/>
                                    </a:rPr>
                                    <m:t>5</m:t>
                                  </m:r>
                                </m:sup>
                              </m:sSubSup>
                              <m:r>
                                <a:rPr lang="en-US" sz="1500" b="0" i="1" smtClean="0">
                                  <a:latin typeface="Cambria Math"/>
                                </a:rPr>
                                <m:t>=1.2;</m:t>
                              </m:r>
                              <m:sSubSup>
                                <m:sSubSupPr>
                                  <m:ctrlPr>
                                    <a:rPr lang="ru-RU" sz="15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ru-RU" sz="15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ru-RU" sz="1500" b="0" i="1">
                                          <a:latin typeface="Cambria Math"/>
                                        </a:rPr>
                                        <m:t>𝜉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1500" b="0" i="1" smtClean="0">
                                      <a:latin typeface="Cambria Math"/>
                                    </a:rPr>
                                    <m:t>3</m:t>
                                  </m:r>
                                </m:sub>
                                <m:sup>
                                  <m:r>
                                    <a:rPr lang="en-US" sz="1500" b="0" i="1" smtClean="0">
                                      <a:latin typeface="Cambria Math"/>
                                    </a:rPr>
                                    <m:t>6</m:t>
                                  </m:r>
                                </m:sup>
                              </m:sSubSup>
                              <m:r>
                                <a:rPr lang="en-US" sz="1500" b="0" i="1" smtClean="0">
                                  <a:latin typeface="Cambria Math"/>
                                </a:rPr>
                                <m:t>=1.32;</m:t>
                              </m:r>
                              <m:sSubSup>
                                <m:sSubSupPr>
                                  <m:ctrlPr>
                                    <a:rPr lang="ru-RU" sz="15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ru-RU" sz="15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ru-RU" sz="1500" b="0" i="1">
                                          <a:latin typeface="Cambria Math"/>
                                        </a:rPr>
                                        <m:t>𝜉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1500" b="0" i="1" smtClean="0">
                                      <a:latin typeface="Cambria Math"/>
                                    </a:rPr>
                                    <m:t>3</m:t>
                                  </m:r>
                                </m:sub>
                                <m:sup>
                                  <m:r>
                                    <a:rPr lang="en-US" sz="1500" b="0" i="1" smtClean="0">
                                      <a:latin typeface="Cambria Math"/>
                                    </a:rPr>
                                    <m:t>7</m:t>
                                  </m:r>
                                </m:sup>
                              </m:sSubSup>
                              <m:r>
                                <a:rPr lang="en-US" sz="1500" b="0" i="1" smtClean="0">
                                  <a:latin typeface="Cambria Math"/>
                                </a:rPr>
                                <m:t>=1.44</m:t>
                              </m:r>
                            </m:oMath>
                          </a14:m>
                          <a:r>
                            <a:rPr lang="en-US" sz="1500" dirty="0"/>
                            <a:t> </a:t>
                          </a:r>
                          <a:endParaRPr lang="ru-RU" sz="1500" dirty="0"/>
                        </a:p>
                      </a:txBody>
                      <a:tcPr marT="60960" marB="609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dirty="0"/>
                            <a:t>1.44</a:t>
                          </a:r>
                          <a:endParaRPr lang="ru-RU" sz="1500" dirty="0"/>
                        </a:p>
                      </a:txBody>
                      <a:tcPr marT="60960" marB="60960"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49445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dirty="0"/>
                            <a:t>4</a:t>
                          </a:r>
                          <a:endParaRPr lang="ru-RU" sz="1500" dirty="0"/>
                        </a:p>
                      </a:txBody>
                      <a:tcPr marT="60960" marB="60960" anchor="ctr"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ru-RU" sz="15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ru-RU" sz="15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ru-RU" sz="1500" b="0" i="1">
                                          <a:latin typeface="Cambria Math"/>
                                        </a:rPr>
                                        <m:t>𝜉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1500" b="0" i="1" smtClean="0">
                                      <a:latin typeface="Cambria Math"/>
                                    </a:rPr>
                                    <m:t>4</m:t>
                                  </m:r>
                                </m:sub>
                                <m:sup>
                                  <m:r>
                                    <a:rPr lang="en-US" sz="1500" b="0" i="1" smtClean="0">
                                      <a:latin typeface="Cambria Math"/>
                                    </a:rPr>
                                    <m:t>7</m:t>
                                  </m:r>
                                </m:sup>
                              </m:sSubSup>
                              <m:r>
                                <a:rPr lang="en-US" sz="1500" b="0" i="1" smtClean="0">
                                  <a:latin typeface="Cambria Math"/>
                                </a:rPr>
                                <m:t>=1.3</m:t>
                              </m:r>
                            </m:oMath>
                          </a14:m>
                          <a:r>
                            <a:rPr lang="en-US" sz="1500" dirty="0"/>
                            <a:t> </a:t>
                          </a:r>
                          <a:endParaRPr lang="ru-RU" sz="1500" dirty="0"/>
                        </a:p>
                      </a:txBody>
                      <a:tcPr marT="60960" marB="609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dirty="0"/>
                            <a:t>1.3</a:t>
                          </a:r>
                          <a:endParaRPr lang="ru-RU" sz="1500" dirty="0"/>
                        </a:p>
                      </a:txBody>
                      <a:tcPr marT="60960" marB="60960"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49445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dirty="0"/>
                            <a:t>5</a:t>
                          </a:r>
                          <a:endParaRPr lang="ru-RU" sz="1500" dirty="0"/>
                        </a:p>
                      </a:txBody>
                      <a:tcPr marT="60960" marB="60960" anchor="ctr"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ru-RU" sz="15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ru-RU" sz="15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ru-RU" sz="1500" b="0" i="1">
                                          <a:latin typeface="Cambria Math"/>
                                        </a:rPr>
                                        <m:t>𝜉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1500" b="0" i="1" smtClean="0">
                                      <a:latin typeface="Cambria Math"/>
                                    </a:rPr>
                                    <m:t>5</m:t>
                                  </m:r>
                                </m:sub>
                                <m:sup>
                                  <m:r>
                                    <a:rPr lang="en-US" sz="1500" b="0" i="1" smtClean="0">
                                      <a:latin typeface="Cambria Math"/>
                                    </a:rPr>
                                    <m:t>6</m:t>
                                  </m:r>
                                </m:sup>
                              </m:sSubSup>
                              <m:r>
                                <a:rPr lang="en-US" sz="1500" b="0" i="1" smtClean="0">
                                  <a:latin typeface="Cambria Math"/>
                                </a:rPr>
                                <m:t>=1.1;</m:t>
                              </m:r>
                              <m:sSubSup>
                                <m:sSubSupPr>
                                  <m:ctrlPr>
                                    <a:rPr lang="ru-RU" sz="15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ru-RU" sz="15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ru-RU" sz="1500" b="0" i="1">
                                          <a:latin typeface="Cambria Math"/>
                                        </a:rPr>
                                        <m:t>𝜉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1500" b="0" i="1" smtClean="0">
                                      <a:latin typeface="Cambria Math"/>
                                    </a:rPr>
                                    <m:t>5</m:t>
                                  </m:r>
                                </m:sub>
                                <m:sup>
                                  <m:r>
                                    <a:rPr lang="en-US" sz="1500" b="0" i="1" smtClean="0">
                                      <a:latin typeface="Cambria Math"/>
                                    </a:rPr>
                                    <m:t>7</m:t>
                                  </m:r>
                                </m:sup>
                              </m:sSubSup>
                              <m:r>
                                <a:rPr lang="en-US" sz="1500" b="0" i="1" smtClean="0">
                                  <a:latin typeface="Cambria Math"/>
                                </a:rPr>
                                <m:t>=1.2</m:t>
                              </m:r>
                            </m:oMath>
                          </a14:m>
                          <a:r>
                            <a:rPr lang="en-US" sz="1500" dirty="0"/>
                            <a:t> </a:t>
                          </a:r>
                          <a:endParaRPr lang="ru-RU" sz="1500" dirty="0"/>
                        </a:p>
                      </a:txBody>
                      <a:tcPr marT="60960" marB="609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dirty="0"/>
                            <a:t>1.2</a:t>
                          </a:r>
                          <a:endParaRPr lang="ru-RU" sz="1500" dirty="0"/>
                        </a:p>
                      </a:txBody>
                      <a:tcPr marT="60960" marB="60960"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49445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dirty="0"/>
                            <a:t>6</a:t>
                          </a:r>
                          <a:endParaRPr lang="ru-RU" sz="1500" dirty="0"/>
                        </a:p>
                      </a:txBody>
                      <a:tcPr marT="60960" marB="60960"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500" dirty="0"/>
                            <a:t>--</a:t>
                          </a:r>
                        </a:p>
                      </a:txBody>
                      <a:tcPr marT="60960" marB="609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dirty="0"/>
                            <a:t>1</a:t>
                          </a:r>
                          <a:endParaRPr lang="ru-RU" sz="1500" dirty="0"/>
                        </a:p>
                      </a:txBody>
                      <a:tcPr marT="60960" marB="60960"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49445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dirty="0"/>
                            <a:t>7</a:t>
                          </a:r>
                          <a:endParaRPr lang="ru-RU" sz="1500" dirty="0"/>
                        </a:p>
                      </a:txBody>
                      <a:tcPr marT="60960" marB="60960"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500" dirty="0"/>
                            <a:t>--</a:t>
                          </a:r>
                        </a:p>
                      </a:txBody>
                      <a:tcPr marT="60960" marB="609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dirty="0"/>
                            <a:t>1</a:t>
                          </a:r>
                          <a:endParaRPr lang="ru-RU" sz="1500" dirty="0"/>
                        </a:p>
                      </a:txBody>
                      <a:tcPr marT="60960" marB="60960" anchor="ctr"/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7" name="Объект 66"/>
              <p:cNvGraphicFramePr>
                <a:graphicFrameLocks noGrp="1"/>
              </p:cNvGraphicFramePr>
              <p:nvPr>
                <p:ph sz="half" idx="2"/>
                <p:extLst>
                  <p:ext uri="{D42A27DB-BD31-4B8C-83A1-F6EECF244321}">
                    <p14:modId xmlns:p14="http://schemas.microsoft.com/office/powerpoint/2010/main" val="1956820405"/>
                  </p:ext>
                </p:extLst>
              </p:nvPr>
            </p:nvGraphicFramePr>
            <p:xfrm>
              <a:off x="4662010" y="836651"/>
              <a:ext cx="4281488" cy="4977404"/>
            </p:xfrm>
            <a:graphic>
              <a:graphicData uri="http://schemas.openxmlformats.org/drawingml/2006/table">
                <a:tbl>
                  <a:tblPr firstRow="1" bandRow="1">
                    <a:tableStyleId>{00A15C55-8517-42AA-B614-E9B94910E393}</a:tableStyleId>
                  </a:tblPr>
                  <a:tblGrid>
                    <a:gridCol w="393096"/>
                    <a:gridCol w="2919272"/>
                    <a:gridCol w="969120"/>
                  </a:tblGrid>
                  <a:tr h="592392">
                    <a:tc>
                      <a:txBody>
                        <a:bodyPr/>
                        <a:lstStyle/>
                        <a:p>
                          <a:endParaRPr lang="ru-RU" sz="1500" b="0" dirty="0"/>
                        </a:p>
                      </a:txBody>
                      <a:tcPr marT="60960" marB="60960"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T="60960" marB="60960" anchor="ctr">
                        <a:blipFill rotWithShape="1">
                          <a:blip r:embed="rId2"/>
                          <a:stretch>
                            <a:fillRect l="-13570" r="-33403" b="-7422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T="60960" marB="60960" anchor="ctr">
                        <a:blipFill rotWithShape="1">
                          <a:blip r:embed="rId2"/>
                          <a:stretch>
                            <a:fillRect l="-342138" r="-629" b="-742268"/>
                          </a:stretch>
                        </a:blipFill>
                      </a:tcPr>
                    </a:tc>
                  </a:tr>
                  <a:tr h="60629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dirty="0" smtClean="0"/>
                            <a:t>1</a:t>
                          </a:r>
                          <a:endParaRPr lang="ru-RU" sz="1500" dirty="0"/>
                        </a:p>
                      </a:txBody>
                      <a:tcPr marT="60960" marB="60960" anchor="ctr"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T="60960" marB="60960" anchor="ctr">
                        <a:blipFill rotWithShape="1">
                          <a:blip r:embed="rId2"/>
                          <a:stretch>
                            <a:fillRect l="-13570" t="-97000" r="-33403" b="-6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dirty="0" smtClean="0"/>
                            <a:t>1.728</a:t>
                          </a:r>
                          <a:endParaRPr lang="ru-RU" sz="1500" dirty="0"/>
                        </a:p>
                      </a:txBody>
                      <a:tcPr marT="60960" marB="60960" anchor="ctr"/>
                    </a:tc>
                  </a:tr>
                  <a:tr h="130644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dirty="0" smtClean="0"/>
                            <a:t>2</a:t>
                          </a:r>
                          <a:endParaRPr lang="ru-RU" sz="1500" dirty="0"/>
                        </a:p>
                      </a:txBody>
                      <a:tcPr marT="60960" marB="60960" anchor="ctr"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T="60960" marB="60960" anchor="ctr">
                        <a:blipFill rotWithShape="1">
                          <a:blip r:embed="rId2"/>
                          <a:stretch>
                            <a:fillRect l="-13570" t="-92056" r="-33403" b="-1897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dirty="0" smtClean="0"/>
                            <a:t>1.69</a:t>
                          </a:r>
                          <a:endParaRPr lang="ru-RU" sz="1500" dirty="0"/>
                        </a:p>
                      </a:txBody>
                      <a:tcPr marT="60960" marB="60960" anchor="ctr"/>
                    </a:tc>
                  </a:tr>
                  <a:tr h="49445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dirty="0" smtClean="0"/>
                            <a:t>3</a:t>
                          </a:r>
                          <a:endParaRPr lang="ru-RU" sz="1500" dirty="0"/>
                        </a:p>
                      </a:txBody>
                      <a:tcPr marT="60960" marB="60960" anchor="ctr"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T="60960" marB="60960" anchor="ctr">
                        <a:blipFill rotWithShape="1">
                          <a:blip r:embed="rId2"/>
                          <a:stretch>
                            <a:fillRect l="-13570" t="-507407" r="-33403" b="-4012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dirty="0" smtClean="0"/>
                            <a:t>1.44</a:t>
                          </a:r>
                          <a:endParaRPr lang="ru-RU" sz="1500" dirty="0"/>
                        </a:p>
                      </a:txBody>
                      <a:tcPr marT="60960" marB="60960" anchor="ctr"/>
                    </a:tc>
                  </a:tr>
                  <a:tr h="49445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dirty="0" smtClean="0"/>
                            <a:t>4</a:t>
                          </a:r>
                          <a:endParaRPr lang="ru-RU" sz="1500" dirty="0"/>
                        </a:p>
                      </a:txBody>
                      <a:tcPr marT="60960" marB="60960" anchor="ctr"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T="60960" marB="60960" anchor="ctr">
                        <a:blipFill rotWithShape="1">
                          <a:blip r:embed="rId2"/>
                          <a:stretch>
                            <a:fillRect l="-13570" t="-600000" r="-33403" b="-2963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dirty="0" smtClean="0"/>
                            <a:t>1.3</a:t>
                          </a:r>
                          <a:endParaRPr lang="ru-RU" sz="1500" dirty="0"/>
                        </a:p>
                      </a:txBody>
                      <a:tcPr marT="60960" marB="60960" anchor="ctr"/>
                    </a:tc>
                  </a:tr>
                  <a:tr h="49445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dirty="0" smtClean="0"/>
                            <a:t>5</a:t>
                          </a:r>
                          <a:endParaRPr lang="ru-RU" sz="1500" dirty="0"/>
                        </a:p>
                      </a:txBody>
                      <a:tcPr marT="60960" marB="60960" anchor="ctr"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T="60960" marB="60960" anchor="ctr">
                        <a:blipFill rotWithShape="1">
                          <a:blip r:embed="rId2"/>
                          <a:stretch>
                            <a:fillRect l="-13570" t="-708642" r="-33403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dirty="0" smtClean="0"/>
                            <a:t>1.2</a:t>
                          </a:r>
                          <a:endParaRPr lang="ru-RU" sz="1500" dirty="0"/>
                        </a:p>
                      </a:txBody>
                      <a:tcPr marT="60960" marB="60960" anchor="ctr"/>
                    </a:tc>
                  </a:tr>
                  <a:tr h="49445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dirty="0" smtClean="0"/>
                            <a:t>6</a:t>
                          </a:r>
                          <a:endParaRPr lang="ru-RU" sz="1500" dirty="0"/>
                        </a:p>
                      </a:txBody>
                      <a:tcPr marT="60960" marB="60960"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500" dirty="0" smtClean="0"/>
                            <a:t>--</a:t>
                          </a:r>
                          <a:endParaRPr lang="ru-RU" sz="1500" dirty="0"/>
                        </a:p>
                      </a:txBody>
                      <a:tcPr marT="60960" marB="609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dirty="0" smtClean="0"/>
                            <a:t>1</a:t>
                          </a:r>
                          <a:endParaRPr lang="ru-RU" sz="1500" dirty="0"/>
                        </a:p>
                      </a:txBody>
                      <a:tcPr marT="60960" marB="60960" anchor="ctr"/>
                    </a:tc>
                  </a:tr>
                  <a:tr h="49445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dirty="0" smtClean="0"/>
                            <a:t>7</a:t>
                          </a:r>
                          <a:endParaRPr lang="ru-RU" sz="1500" dirty="0"/>
                        </a:p>
                      </a:txBody>
                      <a:tcPr marT="60960" marB="60960"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500" dirty="0" smtClean="0"/>
                            <a:t>--</a:t>
                          </a:r>
                          <a:endParaRPr lang="ru-RU" sz="1500" dirty="0"/>
                        </a:p>
                      </a:txBody>
                      <a:tcPr marT="60960" marB="609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dirty="0" smtClean="0"/>
                            <a:t>1</a:t>
                          </a:r>
                          <a:endParaRPr lang="ru-RU" sz="1500" dirty="0"/>
                        </a:p>
                      </a:txBody>
                      <a:tcPr marT="60960" marB="60960" anchor="ctr"/>
                    </a:tc>
                  </a:tr>
                </a:tbl>
              </a:graphicData>
            </a:graphic>
          </p:graphicFrame>
        </mc:Fallback>
      </mc:AlternateContent>
      <p:sp>
        <p:nvSpPr>
          <p:cNvPr id="68" name="TextBox 67"/>
          <p:cNvSpPr txBox="1"/>
          <p:nvPr/>
        </p:nvSpPr>
        <p:spPr>
          <a:xfrm>
            <a:off x="2549470" y="1928677"/>
            <a:ext cx="3802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200" dirty="0"/>
              <a:t>1.3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1884465" y="1928677"/>
            <a:ext cx="3802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200" dirty="0"/>
              <a:t>1.1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1115616" y="3512853"/>
            <a:ext cx="3802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200" dirty="0"/>
              <a:t>1.2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1141524" y="1928677"/>
            <a:ext cx="3802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200" dirty="0"/>
              <a:t>1.2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1132313" y="5068537"/>
            <a:ext cx="3802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200" dirty="0"/>
              <a:t>1.1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1884465" y="5068537"/>
            <a:ext cx="3802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200" dirty="0"/>
              <a:t>1.2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2557854" y="5068537"/>
            <a:ext cx="3802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200" dirty="0"/>
              <a:t>1.3</a:t>
            </a:r>
          </a:p>
        </p:txBody>
      </p:sp>
    </p:spTree>
    <p:extLst>
      <p:ext uri="{BB962C8B-B14F-4D97-AF65-F5344CB8AC3E}">
        <p14:creationId xmlns:p14="http://schemas.microsoft.com/office/powerpoint/2010/main" val="10692722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Вычисление коэффициентов: комбинированный критерий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214282" y="548680"/>
                <a:ext cx="8715436" cy="5130570"/>
              </a:xfr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/>
              <a:lstStyle/>
              <a:p>
                <a:r>
                  <a:rPr lang="ru-RU" sz="1400" dirty="0">
                    <a:latin typeface="Cambria" panose="02040503050406030204" pitchFamily="18" charset="0"/>
                  </a:rPr>
                  <a:t>Оптимальным решением задачи</a:t>
                </a:r>
                <a:br>
                  <a:rPr lang="en-US" sz="1400" dirty="0">
                    <a:latin typeface="Cambria" panose="02040503050406030204" pitchFamily="18" charset="0"/>
                  </a:rPr>
                </a:br>
                <a14:m>
                  <m:oMath xmlns:m="http://schemas.openxmlformats.org/officeDocument/2006/math">
                    <m:func>
                      <m:funcPr>
                        <m:ctrlPr>
                          <a:rPr lang="ru-RU" sz="1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ru-RU" sz="140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1400">
                                <a:latin typeface="Cambria Math"/>
                              </a:rPr>
                              <m:t>max</m:t>
                            </m:r>
                          </m:e>
                          <m:lim>
                            <m:r>
                              <a:rPr lang="en-US" sz="1400" i="1">
                                <a:latin typeface="Cambria Math"/>
                              </a:rPr>
                              <m:t>𝑤</m:t>
                            </m:r>
                            <m:r>
                              <a:rPr lang="en-US" sz="1400" i="1">
                                <a:latin typeface="Cambria Math"/>
                              </a:rPr>
                              <m:t>∈</m:t>
                            </m:r>
                            <m:sSub>
                              <m:sSubPr>
                                <m:ctrlPr>
                                  <a:rPr lang="ru-RU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i="1">
                                    <a:latin typeface="Cambria Math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sz="1400" i="1">
                                    <a:latin typeface="Cambria Math"/>
                                  </a:rPr>
                                  <m:t>𝑤</m:t>
                                </m:r>
                              </m:sub>
                            </m:sSub>
                          </m:lim>
                        </m:limLow>
                      </m:fName>
                      <m:e>
                        <m:r>
                          <a:rPr lang="en-US" sz="1400" i="1">
                            <a:latin typeface="Cambria Math"/>
                          </a:rPr>
                          <m:t>𝑓</m:t>
                        </m:r>
                        <m:d>
                          <m:dPr>
                            <m:ctrlPr>
                              <a:rPr lang="ru-RU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i="1">
                                <a:latin typeface="Cambria Math"/>
                              </a:rPr>
                              <m:t>𝑤</m:t>
                            </m:r>
                            <m:r>
                              <a:rPr lang="en-US" sz="1400" i="1">
                                <a:latin typeface="Cambria Math"/>
                              </a:rPr>
                              <m:t>,</m:t>
                            </m:r>
                            <m:r>
                              <a:rPr lang="en-US" sz="1400" i="1">
                                <a:latin typeface="Cambria Math"/>
                              </a:rPr>
                              <m:t>𝑞</m:t>
                            </m:r>
                            <m:d>
                              <m:dPr>
                                <m:ctrlPr>
                                  <a:rPr lang="ru-RU" sz="1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400" i="1">
                                    <a:latin typeface="Cambria Math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</m:e>
                    </m:func>
                    <m:r>
                      <a:rPr lang="ru-RU" sz="1400" b="0" i="1" smtClean="0">
                        <a:latin typeface="Cambria Math"/>
                      </a:rPr>
                      <m:t>=</m:t>
                    </m:r>
                    <m:func>
                      <m:funcPr>
                        <m:ctrlPr>
                          <a:rPr lang="ru-RU" sz="1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ru-RU" sz="140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1400">
                                <a:latin typeface="Cambria Math"/>
                              </a:rPr>
                              <m:t>max</m:t>
                            </m:r>
                          </m:e>
                          <m:lim>
                            <m:r>
                              <a:rPr lang="en-US" sz="1400" i="1">
                                <a:latin typeface="Cambria Math"/>
                              </a:rPr>
                              <m:t>𝑤</m:t>
                            </m:r>
                            <m:r>
                              <a:rPr lang="en-US" sz="1400" i="1">
                                <a:latin typeface="Cambria Math"/>
                              </a:rPr>
                              <m:t>∈</m:t>
                            </m:r>
                            <m:sSub>
                              <m:sSubPr>
                                <m:ctrlPr>
                                  <a:rPr lang="ru-RU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i="1">
                                    <a:latin typeface="Cambria Math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sz="1400" i="1">
                                    <a:latin typeface="Cambria Math"/>
                                  </a:rPr>
                                  <m:t>𝑤</m:t>
                                </m:r>
                              </m:sub>
                            </m:sSub>
                          </m:lim>
                        </m:limLow>
                      </m:fName>
                      <m:e>
                        <m:r>
                          <a:rPr lang="en-US" sz="1400" i="1">
                            <a:latin typeface="Cambria Math"/>
                          </a:rPr>
                          <m:t>𝑆</m:t>
                        </m:r>
                        <m:d>
                          <m:d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i="1">
                                    <a:latin typeface="Cambria Math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sz="1400" i="1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en-US" sz="1400" b="0" i="1" smtClean="0">
                        <a:latin typeface="Cambria Math"/>
                      </a:rPr>
                      <m:t>=</m:t>
                    </m:r>
                    <m:d>
                      <m:d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∏"/>
                            <m:supHide m:val="on"/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sz="1400" i="1">
                                <a:latin typeface="Cambria Math"/>
                              </a:rPr>
                              <m:t>𝑗</m:t>
                            </m:r>
                            <m:r>
                              <a:rPr lang="en-US" sz="1400" i="1">
                                <a:latin typeface="Cambria Math"/>
                                <a:ea typeface="Cambria Math"/>
                              </a:rPr>
                              <m:t>∈</m:t>
                            </m:r>
                            <m:sSub>
                              <m:sSub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  <a:ea typeface="Cambria Math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brk m:alnAt="7"/>
                                  </m:rPr>
                                  <a:rPr lang="en-US" sz="1400" i="1">
                                    <a:latin typeface="Cambria Math"/>
                                    <a:ea typeface="Cambria Math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m:rPr>
                                    <m:brk m:alnAt="7"/>
                                  </m:rPr>
                                  <a:rPr lang="en-US" sz="1400" i="1">
                                    <a:latin typeface="Cambria Math"/>
                                    <a:ea typeface="Cambria Math"/>
                                  </a:rPr>
                                  <m:t>𝑡</m:t>
                                </m:r>
                              </m:sub>
                            </m:sSub>
                          </m:sub>
                          <m:sup/>
                          <m:e>
                            <m:sSubSup>
                              <m:sSubSup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400" i="1">
                                    <a:latin typeface="Cambria Math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sz="1400" i="1">
                                    <a:latin typeface="Cambria Math"/>
                                  </a:rPr>
                                  <m:t>𝑗</m:t>
                                </m:r>
                              </m:sub>
                              <m:sup>
                                <m:sSub>
                                  <m:sSubPr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i="1">
                                        <a:latin typeface="Cambria Math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1400" i="1">
                                        <a:latin typeface="Cambria Math"/>
                                      </a:rPr>
                                      <m:t>𝑡</m:t>
                                    </m:r>
                                  </m:sub>
                                </m:sSub>
                              </m:sup>
                            </m:sSubSup>
                            <m:d>
                              <m:d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400" i="1">
                                    <a:latin typeface="Cambria Math"/>
                                  </a:rPr>
                                  <m:t>𝑥</m:t>
                                </m:r>
                              </m:e>
                            </m:d>
                          </m:e>
                        </m:nary>
                      </m:e>
                    </m:d>
                    <m:r>
                      <a:rPr lang="en-US" sz="1400" i="1">
                        <a:latin typeface="Cambria Math"/>
                        <a:ea typeface="Cambria Math"/>
                      </a:rPr>
                      <m:t>∙</m:t>
                    </m:r>
                    <m:d>
                      <m:dPr>
                        <m:ctrlPr>
                          <a:rPr lang="en-US" sz="140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1400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supHide m:val="on"/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  <a:ea typeface="Cambria Math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7"/>
                                  </m:rPr>
                                  <a:rPr lang="en-US" sz="1400" i="1">
                                    <a:latin typeface="Cambria Math"/>
                                    <a:ea typeface="Cambria Math"/>
                                  </a:rPr>
                                  <m:t>𝑗</m:t>
                                </m:r>
                                <m:r>
                                  <a:rPr lang="en-US" sz="1400" i="1">
                                    <a:latin typeface="Cambria Math"/>
                                    <a:ea typeface="Cambria Math"/>
                                  </a:rPr>
                                  <m:t>∈</m:t>
                                </m:r>
                                <m:sSub>
                                  <m:sSubPr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400" i="1">
                                        <a:latin typeface="Cambria Math"/>
                                        <a:ea typeface="Cambria Math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1400" i="1">
                                        <a:latin typeface="Cambria Math"/>
                                        <a:ea typeface="Cambria Math"/>
                                      </a:rPr>
                                      <m:t>𝑡</m:t>
                                    </m:r>
                                  </m:sub>
                                </m:sSub>
                              </m:sub>
                              <m:sup/>
                              <m:e>
                                <m:sSub>
                                  <m:sSubPr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i="1">
                                        <a:latin typeface="Cambria Math"/>
                                        <a:ea typeface="Cambria Math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1400" i="1">
                                        <a:latin typeface="Cambria Math"/>
                                        <a:ea typeface="Cambria Math"/>
                                      </a:rPr>
                                      <m:t>𝑖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i="1">
                                        <a:latin typeface="Cambria Math"/>
                                        <a:ea typeface="Cambria Math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sz="1400" i="1">
                                        <a:latin typeface="Cambria Math"/>
                                        <a:ea typeface="Cambria Math"/>
                                      </a:rPr>
                                      <m:t>𝑖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400" i="1">
                                        <a:latin typeface="Cambria Math"/>
                                        <a:ea typeface="Cambria Math"/>
                                      </a:rPr>
                                      <m:t>𝑥</m:t>
                                    </m:r>
                                  </m:e>
                                </m:d>
                              </m:e>
                            </m:nary>
                          </m:e>
                        </m:d>
                        <m:r>
                          <a:rPr lang="en-US" sz="1400" i="1">
                            <a:latin typeface="Cambria Math"/>
                            <a:ea typeface="Cambria Math"/>
                          </a:rPr>
                          <m:t>+</m:t>
                        </m:r>
                        <m:r>
                          <a:rPr lang="en-US" sz="1400" i="1">
                            <a:latin typeface="Cambria Math"/>
                            <a:ea typeface="Cambria Math"/>
                          </a:rPr>
                          <m:t>𝑆</m:t>
                        </m:r>
                        <m:d>
                          <m:dPr>
                            <m:ctrlPr>
                              <a:rPr lang="en-US" sz="1400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  <a:ea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1400" i="1">
                                    <a:latin typeface="Cambria Math"/>
                                    <a:ea typeface="Cambria Math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sz="1400" i="1">
                                    <a:latin typeface="Cambria Math"/>
                                    <a:ea typeface="Cambria Math"/>
                                  </a:rPr>
                                  <m:t>𝑡</m:t>
                                </m:r>
                                <m:r>
                                  <a:rPr lang="en-US" sz="1400" i="1">
                                    <a:latin typeface="Cambria Math"/>
                                    <a:ea typeface="Cambria Math"/>
                                  </a:rPr>
                                  <m:t>−1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sz="1400" i="1">
                        <a:latin typeface="Cambria Math"/>
                        <a:ea typeface="Cambria Math"/>
                      </a:rPr>
                      <m:t>, </m:t>
                    </m:r>
                    <m:r>
                      <a:rPr lang="en-US" sz="1400" i="1">
                        <a:latin typeface="Cambria Math"/>
                        <a:ea typeface="Cambria Math"/>
                      </a:rPr>
                      <m:t>𝑡</m:t>
                    </m:r>
                    <m:r>
                      <a:rPr lang="en-US" sz="1400" i="1">
                        <a:latin typeface="Cambria Math"/>
                        <a:ea typeface="Cambria Math"/>
                      </a:rPr>
                      <m:t>=1,2,3,…</m:t>
                    </m:r>
                  </m:oMath>
                </a14:m>
                <a:br>
                  <a:rPr lang="ru-RU" sz="1400" dirty="0">
                    <a:latin typeface="Cambria" panose="02040503050406030204" pitchFamily="18" charset="0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ru-RU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latin typeface="Cambria Math"/>
                          </a:rPr>
                          <m:t>𝐷</m:t>
                        </m:r>
                      </m:e>
                      <m:sub>
                        <m:r>
                          <a:rPr lang="en-US" sz="1200" i="1">
                            <a:latin typeface="Cambria Math"/>
                          </a:rPr>
                          <m:t>𝑤</m:t>
                        </m:r>
                      </m:sub>
                    </m:sSub>
                    <m:r>
                      <a:rPr lang="en-US" sz="1200" i="1">
                        <a:latin typeface="Cambria Math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u-RU" sz="1400" i="1">
                            <a:latin typeface="Cambria Math"/>
                          </a:rPr>
                          <m:t>𝑤</m:t>
                        </m:r>
                        <m:r>
                          <a:rPr lang="ru-RU" sz="1400" i="1">
                            <a:latin typeface="Cambria Math"/>
                          </a:rPr>
                          <m:t>∈</m:t>
                        </m:r>
                        <m:sSup>
                          <m:sSupPr>
                            <m:ctrlPr>
                              <a:rPr lang="ru-RU" sz="1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ru-RU" sz="1400" i="1">
                                <a:latin typeface="Cambria Math"/>
                              </a:rPr>
                              <m:t>𝑅</m:t>
                            </m:r>
                          </m:e>
                          <m:sup>
                            <m:r>
                              <a:rPr lang="ru-RU" sz="1400" i="1">
                                <a:latin typeface="Cambria Math"/>
                              </a:rPr>
                              <m:t>𝑛</m:t>
                            </m:r>
                          </m:sup>
                        </m:sSup>
                      </m:e>
                      <m:e>
                        <m:sSub>
                          <m:sSubPr>
                            <m:ctrlPr>
                              <a:rPr lang="ru-RU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1400" i="1">
                                <a:latin typeface="Cambria Math"/>
                              </a:rPr>
                              <m:t>𝑤</m:t>
                            </m:r>
                          </m:e>
                          <m:sub>
                            <m:r>
                              <a:rPr lang="ru-RU" sz="14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ru-RU" sz="1400" i="1">
                            <a:latin typeface="Cambria Math"/>
                          </a:rPr>
                          <m:t>≥</m:t>
                        </m:r>
                        <m:sSub>
                          <m:sSubPr>
                            <m:ctrlPr>
                              <a:rPr lang="ru-RU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1400" i="1">
                                <a:latin typeface="Cambria Math"/>
                              </a:rPr>
                              <m:t>𝑤</m:t>
                            </m:r>
                          </m:e>
                          <m:sub>
                            <m:r>
                              <a:rPr lang="ru-RU" sz="1400" i="1">
                                <a:latin typeface="Cambria Math"/>
                              </a:rPr>
                              <m:t>0</m:t>
                            </m:r>
                          </m:sub>
                        </m:sSub>
                        <m:r>
                          <a:rPr lang="ru-RU" sz="1400" i="1">
                            <a:latin typeface="Cambria Math"/>
                          </a:rPr>
                          <m:t>≥0, </m:t>
                        </m:r>
                        <m:r>
                          <a:rPr lang="ru-RU" sz="1400" i="1">
                            <a:latin typeface="Cambria Math"/>
                          </a:rPr>
                          <m:t>𝑖</m:t>
                        </m:r>
                        <m:r>
                          <a:rPr lang="ru-RU" sz="1400" i="1">
                            <a:latin typeface="Cambria Math"/>
                          </a:rPr>
                          <m:t>=</m:t>
                        </m:r>
                        <m:bar>
                          <m:barPr>
                            <m:pos m:val="top"/>
                            <m:ctrlPr>
                              <a:rPr lang="ru-RU" sz="1400" i="1">
                                <a:latin typeface="Cambria Math" panose="02040503050406030204" pitchFamily="18" charset="0"/>
                              </a:rPr>
                            </m:ctrlPr>
                          </m:barPr>
                          <m:e>
                            <m:r>
                              <a:rPr lang="ru-RU" sz="1400" i="1">
                                <a:latin typeface="Cambria Math"/>
                              </a:rPr>
                              <m:t>1,</m:t>
                            </m:r>
                            <m:r>
                              <a:rPr lang="ru-RU" sz="1400" i="1">
                                <a:latin typeface="Cambria Math"/>
                              </a:rPr>
                              <m:t>𝑛</m:t>
                            </m:r>
                          </m:e>
                        </m:bar>
                        <m:r>
                          <a:rPr lang="ru-RU" sz="1400" i="1">
                            <a:latin typeface="Cambria Math"/>
                          </a:rPr>
                          <m:t>; </m:t>
                        </m:r>
                        <m:nary>
                          <m:naryPr>
                            <m:chr m:val="∑"/>
                            <m:limLoc m:val="undOvr"/>
                            <m:ctrlPr>
                              <a:rPr lang="ru-RU" sz="14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ru-RU" sz="1400" i="1">
                                <a:latin typeface="Cambria Math"/>
                              </a:rPr>
                              <m:t>𝑖</m:t>
                            </m:r>
                            <m:r>
                              <a:rPr lang="ru-RU" sz="1400" i="1">
                                <a:latin typeface="Cambria Math"/>
                              </a:rPr>
                              <m:t>=1</m:t>
                            </m:r>
                          </m:sub>
                          <m:sup>
                            <m:r>
                              <a:rPr lang="ru-RU" sz="1400" i="1">
                                <a:latin typeface="Cambria Math"/>
                              </a:rPr>
                              <m:t>𝑛</m:t>
                            </m:r>
                          </m:sup>
                          <m:e>
                            <m:sSub>
                              <m:sSubPr>
                                <m:ctrlPr>
                                  <a:rPr lang="ru-RU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ru-RU" sz="1400" i="1">
                                    <a:latin typeface="Cambria Math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ru-RU" sz="1400" i="1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ru-RU" sz="1400" i="1">
                                <a:latin typeface="Cambria Math"/>
                              </a:rPr>
                              <m:t>=</m:t>
                            </m:r>
                            <m:r>
                              <a:rPr lang="ru-RU" sz="1400" i="1">
                                <a:latin typeface="Cambria Math"/>
                              </a:rPr>
                              <m:t>𝑅</m:t>
                            </m:r>
                          </m:e>
                        </m:nary>
                        <m:r>
                          <a:rPr lang="ru-RU" sz="1400" i="1">
                            <a:latin typeface="Cambria Math"/>
                          </a:rPr>
                          <m:t>;</m:t>
                        </m:r>
                        <m:sSub>
                          <m:sSubPr>
                            <m:ctrlPr>
                              <a:rPr lang="ru-RU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〈"/>
                                <m:endChr m:val="〉"/>
                                <m:ctrlPr>
                                  <a:rPr lang="ru-RU" sz="1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ru-RU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1400" i="1">
                                        <a:latin typeface="Cambria Math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ru-RU" sz="1400" i="1">
                                        <a:latin typeface="Cambria Math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ru-RU" sz="1400" i="1">
                                    <a:latin typeface="Cambria Math"/>
                                  </a:rPr>
                                  <m:t>≥</m:t>
                                </m:r>
                                <m:sSub>
                                  <m:sSubPr>
                                    <m:ctrlPr>
                                      <a:rPr lang="ru-RU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ru-RU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ru-RU" sz="1400" i="1">
                                            <a:latin typeface="Cambria Math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ru-RU" sz="1400" i="1">
                                            <a:latin typeface="Cambria Math"/>
                                          </a:rPr>
                                          <m:t>𝑙</m:t>
                                        </m:r>
                                      </m:sub>
                                    </m:sSub>
                                    <m:r>
                                      <a:rPr lang="ru-RU" sz="1400" i="1">
                                        <a:latin typeface="Cambria Math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ru-RU" sz="1400" i="1">
                                        <a:latin typeface="Cambria Math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sSub>
                              <m:sSubPr>
                                <m:ctrlPr>
                                  <a:rPr lang="ru-RU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ru-RU" sz="1400" i="1">
                                    <a:latin typeface="Cambria Math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ru-RU" sz="1400" i="1">
                                    <a:latin typeface="Cambria Math"/>
                                  </a:rPr>
                                  <m:t>𝑙</m:t>
                                </m:r>
                              </m:sub>
                            </m:sSub>
                          </m:sub>
                        </m:sSub>
                        <m:r>
                          <a:rPr lang="ru-RU" sz="1400" i="1">
                            <a:latin typeface="Cambria Math"/>
                          </a:rPr>
                          <m:t>, </m:t>
                        </m:r>
                        <m:sSub>
                          <m:sSubPr>
                            <m:ctrlPr>
                              <a:rPr lang="ru-RU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1400" i="1">
                                <a:latin typeface="Cambria Math"/>
                              </a:rPr>
                              <m:t>𝜉</m:t>
                            </m:r>
                          </m:e>
                          <m:sub>
                            <m:r>
                              <a:rPr lang="ru-RU" sz="1400" i="1">
                                <a:latin typeface="Cambria Math"/>
                              </a:rPr>
                              <m:t>𝑙</m:t>
                            </m:r>
                          </m:sub>
                        </m:sSub>
                        <m:r>
                          <a:rPr lang="ru-RU" sz="1400" i="1">
                            <a:latin typeface="Cambria Math"/>
                          </a:rPr>
                          <m:t>≥1, </m:t>
                        </m:r>
                        <m:r>
                          <a:rPr lang="ru-RU" sz="1400" i="1">
                            <a:latin typeface="Cambria Math"/>
                          </a:rPr>
                          <m:t>𝑙</m:t>
                        </m:r>
                        <m:r>
                          <a:rPr lang="ru-RU" sz="1400" i="1">
                            <a:latin typeface="Cambria Math"/>
                          </a:rPr>
                          <m:t>=</m:t>
                        </m:r>
                        <m:bar>
                          <m:barPr>
                            <m:pos m:val="top"/>
                            <m:ctrlPr>
                              <a:rPr lang="ru-RU" sz="1400" i="1">
                                <a:latin typeface="Cambria Math" panose="02040503050406030204" pitchFamily="18" charset="0"/>
                              </a:rPr>
                            </m:ctrlPr>
                          </m:barPr>
                          <m:e>
                            <m:r>
                              <a:rPr lang="ru-RU" sz="1400" i="1">
                                <a:latin typeface="Cambria Math"/>
                              </a:rPr>
                              <m:t>1,</m:t>
                            </m:r>
                            <m:r>
                              <a:rPr lang="ru-RU" sz="1400" i="1">
                                <a:latin typeface="Cambria Math"/>
                              </a:rPr>
                              <m:t>𝐿</m:t>
                            </m:r>
                          </m:e>
                        </m:bar>
                      </m:e>
                    </m:d>
                  </m:oMath>
                </a14:m>
                <a:br>
                  <a:rPr lang="ru-RU" sz="1400" dirty="0">
                    <a:latin typeface="Cambria" panose="02040503050406030204" pitchFamily="18" charset="0"/>
                  </a:rPr>
                </a:br>
                <a:r>
                  <a:rPr lang="ru-RU" sz="1400" dirty="0">
                    <a:latin typeface="Cambria" panose="02040503050406030204" pitchFamily="18" charset="0"/>
                  </a:rPr>
                  <a:t>является вектор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sz="1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sz="1400" i="1">
                            <a:latin typeface="Cambria Math"/>
                          </a:rPr>
                          <m:t>𝑤</m:t>
                        </m:r>
                      </m:e>
                      <m:sup>
                        <m:r>
                          <a:rPr lang="ru-RU" sz="1400" i="1">
                            <a:latin typeface="Cambria Math"/>
                          </a:rPr>
                          <m:t>∗</m:t>
                        </m:r>
                      </m:sup>
                    </m:sSup>
                  </m:oMath>
                </a14:m>
                <a:r>
                  <a:rPr lang="ru-RU" sz="1400" dirty="0">
                    <a:latin typeface="Cambria" panose="02040503050406030204" pitchFamily="18" charset="0"/>
                  </a:rPr>
                  <a:t> с компонентами</a:t>
                </a:r>
                <a:br>
                  <a:rPr lang="en-US" sz="1400" dirty="0">
                    <a:latin typeface="Cambria" panose="02040503050406030204" pitchFamily="18" charset="0"/>
                  </a:rPr>
                </a:br>
                <a14:m>
                  <m:oMath xmlns:m="http://schemas.openxmlformats.org/officeDocument/2006/math">
                    <m:sSubSup>
                      <m:sSubSupPr>
                        <m:ctrlPr>
                          <a:rPr lang="ru-RU" sz="1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ru-RU" sz="1400" i="1"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ru-RU" sz="1400" i="1">
                            <a:latin typeface="Cambria Math"/>
                          </a:rPr>
                          <m:t>𝑖</m:t>
                        </m:r>
                      </m:sub>
                      <m:sup>
                        <m:r>
                          <a:rPr lang="ru-RU" sz="1400" i="1">
                            <a:latin typeface="Cambria Math"/>
                          </a:rPr>
                          <m:t>∗</m:t>
                        </m:r>
                      </m:sup>
                    </m:sSubSup>
                    <m:r>
                      <a:rPr lang="ru-RU" sz="1400" i="1">
                        <a:latin typeface="Cambria Math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ru-RU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ru-RU" sz="14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f>
                                <m:fPr>
                                  <m:ctrlP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ctrlP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ru-RU" sz="1400" i="1">
                                              <a:latin typeface="Cambria Math"/>
                                            </a:rPr>
                                            <m:t>𝑅</m:t>
                                          </m:r>
                                        </m:e>
                                        <m:sup>
                                          <m:r>
                                            <a:rPr lang="ru-RU" sz="1400" i="1">
                                              <a:latin typeface="Cambria Math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  <m:r>
                                        <a:rPr lang="ru-RU" sz="1400" i="1">
                                          <a:latin typeface="Cambria Math"/>
                                        </a:rPr>
                                        <m:t>∙</m:t>
                                      </m:r>
                                      <m:sSubSup>
                                        <m:sSubSupPr>
                                          <m:ctrlP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acc>
                                            <m:accPr>
                                              <m:chr m:val="̇"/>
                                              <m:ctrlP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ru-RU" sz="1400" i="1">
                                                  <a:latin typeface="Cambria Math"/>
                                                </a:rPr>
                                                <m:t>𝜉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ru-RU" sz="1400" i="1">
                                              <a:latin typeface="Cambria Math"/>
                                            </a:rPr>
                                            <m:t>𝑖</m:t>
                                          </m:r>
                                        </m:sub>
                                        <m:sup>
                                          <m:r>
                                            <a:rPr lang="ru-RU" sz="1400" i="1">
                                              <a:latin typeface="Cambria Math"/>
                                            </a:rPr>
                                            <m:t>𝑟</m:t>
                                          </m:r>
                                        </m:sup>
                                      </m:sSubSup>
                                    </m:e>
                                  </m:d>
                                </m:num>
                                <m:den>
                                  <m:d>
                                    <m:dPr>
                                      <m:ctrlP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nary>
                                        <m:naryPr>
                                          <m:chr m:val="∑"/>
                                          <m:limLoc m:val="undOvr"/>
                                          <m:supHide m:val="on"/>
                                          <m:ctrlP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a:rPr lang="ru-RU" sz="1400" i="1">
                                              <a:latin typeface="Cambria Math"/>
                                            </a:rPr>
                                            <m:t>𝑘</m:t>
                                          </m:r>
                                          <m:r>
                                            <a:rPr lang="ru-RU" sz="1400" i="1">
                                              <a:latin typeface="Cambria Math"/>
                                            </a:rPr>
                                            <m:t>∈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ru-RU" sz="1400" i="1">
                                                  <a:latin typeface="Cambria Math"/>
                                                </a:rPr>
                                                <m:t>𝐼</m:t>
                                              </m:r>
                                            </m:e>
                                            <m:sub>
                                              <m:r>
                                                <a:rPr lang="ru-RU" sz="1400" i="1">
                                                  <a:latin typeface="Cambria Math"/>
                                                </a:rPr>
                                                <m:t>𝑟</m:t>
                                              </m:r>
                                            </m:sub>
                                          </m:sSub>
                                        </m:sub>
                                        <m:sup/>
                                        <m:e>
                                          <m:sSubSup>
                                            <m:sSubSupPr>
                                              <m:ctrlP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acc>
                                                <m:accPr>
                                                  <m:chr m:val="̇"/>
                                                  <m:ctrlPr>
                                                    <a:rPr lang="ru-RU" sz="1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ru-RU" sz="1400" i="1">
                                                      <a:latin typeface="Cambria Math"/>
                                                    </a:rPr>
                                                    <m:t>𝜉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lang="ru-RU" sz="1400" i="1">
                                                  <a:latin typeface="Cambria Math"/>
                                                </a:rPr>
                                                <m:t>𝑘</m:t>
                                              </m:r>
                                            </m:sub>
                                            <m:sup>
                                              <m:r>
                                                <a:rPr lang="ru-RU" sz="1400" i="1">
                                                  <a:latin typeface="Cambria Math"/>
                                                </a:rPr>
                                                <m:t>𝑟</m:t>
                                              </m:r>
                                            </m:sup>
                                          </m:sSubSup>
                                        </m:e>
                                      </m:nary>
                                    </m:e>
                                  </m:d>
                                </m:den>
                              </m:f>
                              <m:r>
                                <a:rPr lang="ru-RU" sz="1400" i="1">
                                  <a:latin typeface="Cambria Math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̈"/>
                                      <m:ctrlP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ru-RU" sz="1400" i="1">
                                          <a:latin typeface="Cambria Math"/>
                                        </a:rPr>
                                        <m:t>𝜉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ru-RU" sz="1400" i="1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400" i="1">
                                      <a:latin typeface="Cambria Math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ru-RU" sz="1400" i="1">
                                      <a:latin typeface="Cambria Math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ru-RU" sz="1400" i="1">
                                  <a:latin typeface="Cambria Math"/>
                                </a:rPr>
                                <m:t>,</m:t>
                              </m:r>
                            </m:e>
                            <m:e>
                              <m:r>
                                <a:rPr lang="ru-RU" sz="1400" i="1">
                                  <a:latin typeface="Cambria Math"/>
                                </a:rPr>
                                <m:t>𝑖</m:t>
                              </m:r>
                              <m:r>
                                <a:rPr lang="ru-RU" sz="1400" i="1">
                                  <a:latin typeface="Cambria Math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400" i="1">
                                      <a:latin typeface="Cambria Math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ru-RU" sz="1400" i="1">
                                      <a:latin typeface="Cambria Math"/>
                                    </a:rPr>
                                    <m:t>𝑟</m:t>
                                  </m:r>
                                </m:sub>
                              </m:sSub>
                              <m:r>
                                <a:rPr lang="ru-RU" sz="1400" i="1">
                                  <a:latin typeface="Cambria Math"/>
                                </a:rPr>
                                <m:t>;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̈"/>
                                          <m:ctrlP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ru-RU" sz="1400" i="1">
                                              <a:latin typeface="Cambria Math"/>
                                            </a:rPr>
                                            <m:t>𝜉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ru-RU" sz="1400" i="1"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ru-RU" sz="1400" i="1">
                                      <a:latin typeface="Cambria Math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ru-RU" sz="1400" i="1">
                                      <a:latin typeface="Cambria Math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ru-RU" sz="1400" i="1">
                                  <a:latin typeface="Cambria Math"/>
                                </a:rPr>
                                <m:t>,</m:t>
                              </m:r>
                            </m:e>
                            <m:e>
                              <m:r>
                                <a:rPr lang="ru-RU" sz="1400" i="1">
                                  <a:latin typeface="Cambria Math"/>
                                </a:rPr>
                                <m:t>𝑖</m:t>
                              </m:r>
                              <m:r>
                                <a:rPr lang="ru-RU" sz="1400" i="1">
                                  <a:latin typeface="Cambria Math"/>
                                </a:rPr>
                                <m:t>∈</m:t>
                              </m:r>
                              <m:r>
                                <a:rPr lang="ru-RU" sz="1400" i="1">
                                  <a:latin typeface="Cambria Math"/>
                                </a:rPr>
                                <m:t>𝐼</m:t>
                              </m:r>
                              <m:r>
                                <a:rPr lang="ru-RU" sz="1400" i="1">
                                  <a:latin typeface="Cambria Math"/>
                                </a:rPr>
                                <m:t>\</m:t>
                              </m:r>
                              <m:sSub>
                                <m:sSubPr>
                                  <m:ctrlP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400" i="1">
                                      <a:latin typeface="Cambria Math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ru-RU" sz="1400" i="1">
                                      <a:latin typeface="Cambria Math"/>
                                    </a:rPr>
                                    <m:t>𝑟</m:t>
                                  </m:r>
                                </m:sub>
                              </m:sSub>
                              <m:r>
                                <a:rPr lang="ru-RU" sz="1400" i="1">
                                  <a:latin typeface="Cambria Math"/>
                                </a:rPr>
                                <m:t>;</m:t>
                              </m:r>
                            </m:e>
                          </m:mr>
                        </m:m>
                      </m:e>
                    </m:d>
                  </m:oMath>
                </a14:m>
                <a:br>
                  <a:rPr lang="en-US" sz="1400" dirty="0">
                    <a:latin typeface="Cambria" panose="02040503050406030204" pitchFamily="18" charset="0"/>
                  </a:rPr>
                </a:br>
                <a:br>
                  <a:rPr lang="en-US" sz="1400" dirty="0">
                    <a:latin typeface="Cambria" panose="02040503050406030204" pitchFamily="18" charset="0"/>
                  </a:rPr>
                </a:br>
                <a14:m>
                  <m:oMath xmlns:m="http://schemas.openxmlformats.org/officeDocument/2006/math">
                    <m:sSup>
                      <m:sSupPr>
                        <m:ctrlPr>
                          <a:rPr lang="ru-RU" sz="1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i="1">
                            <a:latin typeface="Cambria Math"/>
                          </a:rPr>
                          <m:t>𝑅</m:t>
                        </m:r>
                      </m:e>
                      <m:sup>
                        <m:r>
                          <a:rPr lang="en-US" sz="1400" i="1">
                            <a:latin typeface="Cambria Math"/>
                          </a:rPr>
                          <m:t>′</m:t>
                        </m:r>
                      </m:sup>
                    </m:sSup>
                    <m:r>
                      <a:rPr lang="en-US" sz="1400" i="1">
                        <a:latin typeface="Cambria Math"/>
                      </a:rPr>
                      <m:t>=</m:t>
                    </m:r>
                    <m:r>
                      <a:rPr lang="en-US" sz="1400" i="1">
                        <a:latin typeface="Cambria Math"/>
                      </a:rPr>
                      <m:t>𝑅</m:t>
                    </m:r>
                    <m:r>
                      <a:rPr lang="en-US" sz="1400" i="1">
                        <a:latin typeface="Cambria Math"/>
                      </a:rPr>
                      <m:t>−</m:t>
                    </m:r>
                    <m:sSub>
                      <m:sSubPr>
                        <m:ctrlPr>
                          <a:rPr lang="ru-RU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en-US" sz="1400" i="1">
                            <a:latin typeface="Cambria Math"/>
                          </a:rPr>
                          <m:t>0</m:t>
                        </m:r>
                      </m:sub>
                    </m:sSub>
                    <m:nary>
                      <m:naryPr>
                        <m:chr m:val="∑"/>
                        <m:limLoc m:val="undOvr"/>
                        <m:ctrlPr>
                          <a:rPr lang="ru-RU" sz="1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1400" i="1">
                            <a:latin typeface="Cambria Math"/>
                          </a:rPr>
                          <m:t>𝑖</m:t>
                        </m:r>
                        <m:r>
                          <a:rPr lang="en-US" sz="1400" i="1">
                            <a:latin typeface="Cambria Math"/>
                          </a:rPr>
                          <m:t>=1</m:t>
                        </m:r>
                      </m:sub>
                      <m:sup>
                        <m:r>
                          <a:rPr lang="en-US" sz="1400" i="1">
                            <a:latin typeface="Cambria Math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ru-RU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̈"/>
                                <m:ctrlPr>
                                  <a:rPr lang="ru-RU" sz="1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ru-RU" sz="1400" i="1">
                                    <a:latin typeface="Cambria Math"/>
                                  </a:rPr>
                                  <m:t>𝜉</m:t>
                                </m:r>
                              </m:e>
                            </m:acc>
                          </m:e>
                          <m:sub>
                            <m:r>
                              <a:rPr lang="ru-RU" sz="14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sz="1400" i="1">
                        <a:latin typeface="Cambria Math"/>
                      </a:rPr>
                      <m:t>≥0</m:t>
                    </m:r>
                  </m:oMath>
                </a14:m>
                <a:br>
                  <a:rPr lang="ru-RU" sz="1400" dirty="0">
                    <a:latin typeface="Cambria" panose="02040503050406030204" pitchFamily="18" charset="0"/>
                  </a:rPr>
                </a:br>
                <a:r>
                  <a:rPr lang="ru-RU" sz="1400" dirty="0">
                    <a:latin typeface="Cambria" panose="02040503050406030204" pitchFamily="18" charset="0"/>
                  </a:rPr>
                  <a:t>при этом индекс </a:t>
                </a:r>
                <a14:m>
                  <m:oMath xmlns:m="http://schemas.openxmlformats.org/officeDocument/2006/math">
                    <m:r>
                      <a:rPr lang="ru-RU" sz="1400" i="1">
                        <a:latin typeface="Cambria Math"/>
                      </a:rPr>
                      <m:t>𝑟</m:t>
                    </m:r>
                  </m:oMath>
                </a14:m>
                <a:r>
                  <a:rPr lang="ru-RU" sz="1400" dirty="0">
                    <a:latin typeface="Cambria" panose="02040503050406030204" pitchFamily="18" charset="0"/>
                  </a:rPr>
                  <a:t> определяется из соотношения</a:t>
                </a:r>
                <a:br>
                  <a:rPr lang="en-US" sz="1400" dirty="0">
                    <a:latin typeface="Cambria" panose="02040503050406030204" pitchFamily="18" charset="0"/>
                  </a:rPr>
                </a:br>
                <a14:m>
                  <m:oMath xmlns:m="http://schemas.openxmlformats.org/officeDocument/2006/math">
                    <m:sSup>
                      <m:sSup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latin typeface="Cambria Math"/>
                          </a:rPr>
                          <m:t>𝑤</m:t>
                        </m:r>
                      </m:e>
                      <m:sup>
                        <m:r>
                          <a:rPr lang="en-US" sz="1400" b="0" i="1" smtClean="0">
                            <a:latin typeface="Cambria Math"/>
                          </a:rPr>
                          <m:t>∗</m:t>
                        </m:r>
                      </m:sup>
                    </m:sSup>
                    <m:r>
                      <a:rPr lang="en-US" sz="1400" b="0" i="1" smtClean="0">
                        <a:latin typeface="Cambria Math"/>
                      </a:rPr>
                      <m:t>=</m:t>
                    </m:r>
                    <m:func>
                      <m:func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400" b="0" i="0" smtClean="0">
                            <a:latin typeface="Cambria Math"/>
                          </a:rPr>
                          <m:t>arg</m:t>
                        </m:r>
                      </m:fName>
                      <m:e>
                        <m:func>
                          <m:func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sz="1400" b="0" i="0" smtClean="0">
                                    <a:latin typeface="Cambria Math"/>
                                  </a:rPr>
                                  <m:t>max</m:t>
                                </m:r>
                              </m:e>
                              <m:lim>
                                <m:r>
                                  <a:rPr lang="en-US" sz="1400" b="0" i="1" smtClean="0">
                                    <a:latin typeface="Cambria Math"/>
                                  </a:rPr>
                                  <m:t>1≤</m:t>
                                </m:r>
                                <m:r>
                                  <a:rPr lang="en-US" sz="1400" b="0" i="1" smtClean="0">
                                    <a:latin typeface="Cambria Math"/>
                                  </a:rPr>
                                  <m:t>𝑘</m:t>
                                </m:r>
                                <m:r>
                                  <a:rPr lang="en-US" sz="1400" b="0" i="1" smtClean="0">
                                    <a:latin typeface="Cambria Math"/>
                                  </a:rPr>
                                  <m:t>≤</m:t>
                                </m:r>
                                <m:r>
                                  <a:rPr lang="en-US" sz="1400" b="0" i="1" smtClean="0">
                                    <a:latin typeface="Cambria Math"/>
                                  </a:rPr>
                                  <m:t>𝑛</m:t>
                                </m:r>
                              </m:lim>
                            </m:limLow>
                          </m:fName>
                          <m:e>
                            <m:sSub>
                              <m:sSub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b="0" i="1" smtClean="0">
                                    <a:latin typeface="Cambria Math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sz="1400" b="0" i="1" smtClean="0">
                                    <a:latin typeface="Cambria Math"/>
                                  </a:rPr>
                                  <m:t>𝑡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400" b="0" i="1" smtClean="0">
                                    <a:latin typeface="Cambria Math"/>
                                  </a:rPr>
                                  <m:t>𝑅</m:t>
                                </m:r>
                                <m:r>
                                  <a:rPr lang="en-US" sz="1400" b="0" i="1" smtClean="0">
                                    <a:latin typeface="Cambria Math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smtClean="0">
                                        <a:latin typeface="Cambria Math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latin typeface="Cambria Math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sz="1400" b="0" i="1" smtClean="0">
                                    <a:latin typeface="Cambria Math"/>
                                  </a:rPr>
                                  <m:t>,</m:t>
                                </m:r>
                                <m:r>
                                  <a:rPr lang="en-US" sz="1400" b="0" i="1" smtClean="0">
                                    <a:latin typeface="Cambria Math"/>
                                  </a:rPr>
                                  <m:t>𝑛</m:t>
                                </m:r>
                              </m:e>
                            </m:d>
                          </m:e>
                        </m:func>
                      </m:e>
                    </m:func>
                    <m:r>
                      <a:rPr lang="en-US" sz="1400" b="0" i="1" smtClean="0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/>
                          </a:rPr>
                          <m:t>𝑣</m:t>
                        </m:r>
                      </m:e>
                      <m:sub>
                        <m:r>
                          <a:rPr lang="en-US" sz="1400" i="1">
                            <a:latin typeface="Cambria Math"/>
                          </a:rPr>
                          <m:t>𝑡</m:t>
                        </m:r>
                      </m:sub>
                    </m:sSub>
                    <m:r>
                      <a:rPr lang="en-US" sz="1400" i="1">
                        <a:latin typeface="Cambria Math"/>
                      </a:rPr>
                      <m:t>=</m:t>
                    </m:r>
                    <m:r>
                      <a:rPr lang="en-US" sz="1400" i="1">
                        <a:latin typeface="Cambria Math"/>
                      </a:rPr>
                      <m:t>𝑓</m:t>
                    </m:r>
                    <m:d>
                      <m:d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i="1">
                                <a:latin typeface="Cambria Math"/>
                              </a:rPr>
                              <m:t>𝑤</m:t>
                            </m:r>
                          </m:e>
                          <m:sup>
                            <m:r>
                              <a:rPr lang="en-US" sz="1400" i="1">
                                <a:latin typeface="Cambria Math"/>
                              </a:rPr>
                              <m:t>′</m:t>
                            </m:r>
                          </m:sup>
                        </m:sSup>
                        <m:r>
                          <a:rPr lang="en-US" sz="1400" i="1">
                            <a:latin typeface="Cambria Math"/>
                          </a:rPr>
                          <m:t>,</m:t>
                        </m:r>
                        <m:r>
                          <a:rPr lang="en-US" sz="1400" i="1">
                            <a:latin typeface="Cambria Math"/>
                          </a:rPr>
                          <m:t>𝑞</m:t>
                        </m:r>
                        <m:d>
                          <m:d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i="1">
                                <a:latin typeface="Cambria Math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lang="en-US" sz="1400" i="1">
                        <a:latin typeface="Cambria Math"/>
                      </a:rPr>
                      <m:t>,</m:t>
                    </m:r>
                  </m:oMath>
                </a14:m>
                <a:br>
                  <a:rPr lang="en-US" sz="1400" dirty="0">
                    <a:latin typeface="Cambria" panose="02040503050406030204" pitchFamily="18" charset="0"/>
                  </a:rPr>
                </a:br>
                <a:br>
                  <a:rPr lang="en-US" sz="1400" dirty="0">
                    <a:latin typeface="Cambria" panose="02040503050406030204" pitchFamily="18" charset="0"/>
                  </a:rPr>
                </a:br>
                <a14:m>
                  <m:oMath xmlns:m="http://schemas.openxmlformats.org/officeDocument/2006/math">
                    <m:sSubSup>
                      <m:sSubSup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1400" b="0" i="0" smtClean="0">
                            <a:latin typeface="Cambria Math"/>
                          </a:rPr>
                          <m:t>w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400" b="0" i="0" smtClean="0">
                            <a:latin typeface="Cambria Math"/>
                          </a:rPr>
                          <m:t>t</m:t>
                        </m:r>
                      </m:sub>
                      <m:sup>
                        <m:r>
                          <a:rPr lang="en-US" sz="1400" b="0" i="0" smtClean="0">
                            <a:latin typeface="Cambria Math"/>
                          </a:rPr>
                          <m:t>′</m:t>
                        </m:r>
                      </m:sup>
                    </m:sSubSup>
                    <m:r>
                      <a:rPr lang="ru-RU" sz="1400" i="1">
                        <a:latin typeface="Cambria Math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ru-RU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ru-RU" sz="14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f>
                                <m:fPr>
                                  <m:ctrlP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ctrlP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ru-RU" sz="1400" i="1">
                                              <a:latin typeface="Cambria Math"/>
                                            </a:rPr>
                                            <m:t>𝑅</m:t>
                                          </m:r>
                                        </m:e>
                                        <m:sup>
                                          <m:r>
                                            <a:rPr lang="ru-RU" sz="1400" i="1">
                                              <a:latin typeface="Cambria Math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  <m:r>
                                        <a:rPr lang="ru-RU" sz="1400" i="1">
                                          <a:latin typeface="Cambria Math"/>
                                        </a:rPr>
                                        <m:t>∙</m:t>
                                      </m:r>
                                      <m:sSubSup>
                                        <m:sSubSupPr>
                                          <m:ctrlP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acc>
                                            <m:accPr>
                                              <m:chr m:val="̇"/>
                                              <m:ctrlP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ru-RU" sz="1400" i="1">
                                                  <a:latin typeface="Cambria Math"/>
                                                </a:rPr>
                                                <m:t>𝜉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ru-RU" sz="1400" i="1">
                                              <a:latin typeface="Cambria Math"/>
                                            </a:rPr>
                                            <m:t>𝑖</m:t>
                                          </m:r>
                                        </m:sub>
                                        <m:sup>
                                          <m:r>
                                            <a:rPr lang="en-US" sz="1400" b="0" i="1" smtClean="0">
                                              <a:latin typeface="Cambria Math"/>
                                            </a:rPr>
                                            <m:t>𝑡</m:t>
                                          </m:r>
                                        </m:sup>
                                      </m:sSubSup>
                                    </m:e>
                                  </m:d>
                                </m:num>
                                <m:den>
                                  <m:d>
                                    <m:dPr>
                                      <m:ctrlP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nary>
                                        <m:naryPr>
                                          <m:chr m:val="∑"/>
                                          <m:limLoc m:val="undOvr"/>
                                          <m:supHide m:val="on"/>
                                          <m:ctrlP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a:rPr lang="ru-RU" sz="1400" i="1">
                                              <a:latin typeface="Cambria Math"/>
                                            </a:rPr>
                                            <m:t>𝑘</m:t>
                                          </m:r>
                                          <m:r>
                                            <a:rPr lang="ru-RU" sz="1400" i="1">
                                              <a:latin typeface="Cambria Math"/>
                                            </a:rPr>
                                            <m:t>∈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ru-RU" sz="1400" i="1">
                                                  <a:latin typeface="Cambria Math"/>
                                                </a:rPr>
                                                <m:t>𝐼</m:t>
                                              </m:r>
                                            </m:e>
                                            <m:sub>
                                              <m:r>
                                                <a:rPr lang="ru-RU" sz="1400" i="1">
                                                  <a:latin typeface="Cambria Math"/>
                                                </a:rPr>
                                                <m:t>𝑟</m:t>
                                              </m:r>
                                            </m:sub>
                                          </m:sSub>
                                        </m:sub>
                                        <m:sup/>
                                        <m:e>
                                          <m:sSubSup>
                                            <m:sSubSupPr>
                                              <m:ctrlPr>
                                                <a:rPr lang="ru-RU" sz="1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acc>
                                                <m:accPr>
                                                  <m:chr m:val="̇"/>
                                                  <m:ctrlPr>
                                                    <a:rPr lang="ru-RU" sz="1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ru-RU" sz="1400" i="1">
                                                      <a:latin typeface="Cambria Math"/>
                                                    </a:rPr>
                                                    <m:t>𝜉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lang="ru-RU" sz="1400" i="1">
                                                  <a:latin typeface="Cambria Math"/>
                                                </a:rPr>
                                                <m:t>𝑘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sz="1400" b="0" i="1" smtClean="0">
                                                  <a:latin typeface="Cambria Math"/>
                                                </a:rPr>
                                                <m:t>𝑡</m:t>
                                              </m:r>
                                            </m:sup>
                                          </m:sSubSup>
                                        </m:e>
                                      </m:nary>
                                    </m:e>
                                  </m:d>
                                </m:den>
                              </m:f>
                              <m:r>
                                <a:rPr lang="ru-RU" sz="1400" i="1">
                                  <a:latin typeface="Cambria Math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̈"/>
                                      <m:ctrlP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ru-RU" sz="1400" i="1">
                                          <a:latin typeface="Cambria Math"/>
                                        </a:rPr>
                                        <m:t>𝜉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ru-RU" sz="1400" i="1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400" i="1">
                                      <a:latin typeface="Cambria Math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ru-RU" sz="1400" i="1">
                                      <a:latin typeface="Cambria Math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ru-RU" sz="1400" i="1">
                                  <a:latin typeface="Cambria Math"/>
                                </a:rPr>
                                <m:t>,</m:t>
                              </m:r>
                            </m:e>
                            <m:e>
                              <m:r>
                                <a:rPr lang="ru-RU" sz="1400" i="1">
                                  <a:latin typeface="Cambria Math"/>
                                </a:rPr>
                                <m:t>𝑖</m:t>
                              </m:r>
                              <m:r>
                                <a:rPr lang="ru-RU" sz="1400" i="1">
                                  <a:latin typeface="Cambria Math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400" i="1">
                                      <a:latin typeface="Cambria Math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ru-RU" sz="1400" i="1">
                                  <a:latin typeface="Cambria Math"/>
                                </a:rPr>
                                <m:t>;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ru-RU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ru-RU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̈"/>
                                          <m:ctrlPr>
                                            <a:rPr lang="ru-RU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ru-RU" sz="1400" i="1">
                                              <a:latin typeface="Cambria Math"/>
                                            </a:rPr>
                                            <m:t>𝜉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ru-RU" sz="1400" i="1"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ru-RU" sz="1400" i="1">
                                      <a:latin typeface="Cambria Math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ru-RU" sz="1400" i="1">
                                      <a:latin typeface="Cambria Math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ru-RU" sz="1400" i="1">
                                  <a:latin typeface="Cambria Math"/>
                                </a:rPr>
                                <m:t>,</m:t>
                              </m:r>
                            </m:e>
                            <m:e>
                              <m:r>
                                <a:rPr lang="ru-RU" sz="1400" i="1">
                                  <a:latin typeface="Cambria Math"/>
                                </a:rPr>
                                <m:t>𝑖</m:t>
                              </m:r>
                              <m:r>
                                <a:rPr lang="ru-RU" sz="1400" i="1">
                                  <a:latin typeface="Cambria Math"/>
                                </a:rPr>
                                <m:t>∈</m:t>
                              </m:r>
                              <m:r>
                                <a:rPr lang="ru-RU" sz="1400" i="1">
                                  <a:latin typeface="Cambria Math"/>
                                </a:rPr>
                                <m:t>𝐼</m:t>
                              </m:r>
                              <m:r>
                                <a:rPr lang="ru-RU" sz="1400" i="1">
                                  <a:latin typeface="Cambria Math"/>
                                </a:rPr>
                                <m:t>\</m:t>
                              </m:r>
                              <m:sSub>
                                <m:sSubPr>
                                  <m:ctrlPr>
                                    <a:rPr lang="ru-RU" sz="1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400" i="1">
                                      <a:latin typeface="Cambria Math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1400" b="0" i="1" smtClean="0">
                                  <a:latin typeface="Cambria Math"/>
                                </a:rPr>
                                <m:t>.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ru-RU" sz="1400" dirty="0">
                  <a:latin typeface="Cambria" panose="02040503050406030204" pitchFamily="18" charset="0"/>
                </a:endParaRPr>
              </a:p>
              <a:p>
                <a:endParaRPr lang="ru-RU" sz="1400" dirty="0">
                  <a:solidFill>
                    <a:srgbClr val="C00000"/>
                  </a:solidFill>
                  <a:latin typeface="Cambria" panose="02040503050406030204" pitchFamily="18" charset="0"/>
                </a:endParaRPr>
              </a:p>
              <a:p>
                <a:r>
                  <a:rPr lang="ru-RU" sz="1400" dirty="0">
                    <a:solidFill>
                      <a:srgbClr val="C00000"/>
                    </a:solidFill>
                    <a:latin typeface="Cambria" panose="02040503050406030204" pitchFamily="18" charset="0"/>
                  </a:rPr>
                  <a:t>Доказана теорема и показаны следствия (частные случаи)</a:t>
                </a:r>
                <a:br>
                  <a:rPr lang="en-US" sz="1400" dirty="0">
                    <a:latin typeface="Cambria" panose="02040503050406030204" pitchFamily="18" charset="0"/>
                  </a:rPr>
                </a:br>
                <a:endParaRPr lang="ru-RU" sz="1400" dirty="0">
                  <a:latin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14282" y="548680"/>
                <a:ext cx="8715436" cy="5130570"/>
              </a:xfr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25.05.2014</a:t>
            </a: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 err="1"/>
              <a:t>Д.Е.Шапошников</a:t>
            </a:r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57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24104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Вычисление коэффициентов: аддитивный критерий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214282" y="548680"/>
                <a:ext cx="8715436" cy="5175575"/>
              </a:xfr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/>
              <a:lstStyle/>
              <a:p>
                <a:r>
                  <a:rPr lang="ru-RU" dirty="0">
                    <a:latin typeface="Cambria" panose="02040503050406030204" pitchFamily="18" charset="0"/>
                  </a:rPr>
                  <a:t>Оптимальным решением задачи</a:t>
                </a:r>
                <a:br>
                  <a:rPr lang="ru-RU" dirty="0">
                    <a:latin typeface="Cambria" panose="02040503050406030204" pitchFamily="18" charset="0"/>
                  </a:rPr>
                </a:br>
                <a14:m>
                  <m:oMath xmlns:m="http://schemas.openxmlformats.org/officeDocument/2006/math">
                    <m:func>
                      <m:func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/>
                              </a:rPr>
                              <m:t>max</m:t>
                            </m:r>
                          </m:e>
                          <m:lim>
                            <m:r>
                              <a:rPr lang="en-US" i="1">
                                <a:latin typeface="Cambria Math"/>
                              </a:rPr>
                              <m:t>𝑤</m:t>
                            </m:r>
                            <m:r>
                              <a:rPr lang="en-US" i="1">
                                <a:latin typeface="Cambria Math"/>
                              </a:rPr>
                              <m:t>∈</m:t>
                            </m:r>
                            <m:sSub>
                              <m:sSubPr>
                                <m:ctrlPr>
                                  <a:rPr lang="ru-RU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</a:rPr>
                                  <m:t>𝑤</m:t>
                                </m:r>
                              </m:sub>
                            </m:sSub>
                          </m:lim>
                        </m:limLow>
                      </m:fName>
                      <m:e>
                        <m:r>
                          <a:rPr lang="en-US" i="1">
                            <a:latin typeface="Cambria Math"/>
                          </a:rPr>
                          <m:t>𝑓</m:t>
                        </m:r>
                        <m:d>
                          <m:d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/>
                              </a:rPr>
                              <m:t>𝑤</m:t>
                            </m:r>
                            <m:r>
                              <a:rPr lang="en-US" i="1">
                                <a:latin typeface="Cambria Math"/>
                              </a:rPr>
                              <m:t>,</m:t>
                            </m:r>
                            <m:r>
                              <a:rPr lang="en-US" i="1">
                                <a:latin typeface="Cambria Math"/>
                              </a:rPr>
                              <m:t>𝑞</m:t>
                            </m:r>
                            <m:d>
                              <m:dPr>
                                <m:ctrlPr>
                                  <a:rPr lang="ru-RU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</m:e>
                    </m:func>
                    <m:r>
                      <a:rPr lang="ru-RU" b="0" i="1" smtClean="0">
                        <a:latin typeface="Cambria Math"/>
                      </a:rPr>
                      <m:t>=</m:t>
                    </m:r>
                    <m:func>
                      <m:func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/>
                              </a:rPr>
                              <m:t>max</m:t>
                            </m:r>
                          </m:e>
                          <m:lim>
                            <m:r>
                              <a:rPr lang="en-US" i="1">
                                <a:latin typeface="Cambria Math"/>
                              </a:rPr>
                              <m:t>𝑤</m:t>
                            </m:r>
                            <m:r>
                              <a:rPr lang="en-US" i="1">
                                <a:latin typeface="Cambria Math"/>
                              </a:rPr>
                              <m:t>∈</m:t>
                            </m:r>
                            <m:sSub>
                              <m:sSubPr>
                                <m:ctrlPr>
                                  <a:rPr lang="ru-RU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</a:rPr>
                                  <m:t>𝑤</m:t>
                                </m:r>
                              </m:sub>
                            </m:sSub>
                          </m:lim>
                        </m:limLow>
                      </m:fName>
                      <m:e>
                        <m:nary>
                          <m:naryPr>
                            <m:chr m:val="∑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/>
                              </a:rPr>
                              <m:t>𝑗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/>
                              </a:rPr>
                              <m:t>𝑛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/>
                                  </a:rPr>
                                  <m:t>𝑗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)</m:t>
                            </m:r>
                          </m:e>
                        </m:nary>
                      </m:e>
                    </m:func>
                  </m:oMath>
                </a14:m>
                <a:br>
                  <a:rPr lang="ru-RU" dirty="0">
                    <a:latin typeface="Cambria" panose="02040503050406030204" pitchFamily="18" charset="0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𝑤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u-RU" i="1">
                            <a:latin typeface="Cambria Math"/>
                          </a:rPr>
                          <m:t>𝑤</m:t>
                        </m:r>
                        <m:r>
                          <a:rPr lang="ru-RU" i="1">
                            <a:latin typeface="Cambria Math"/>
                          </a:rPr>
                          <m:t>∈</m:t>
                        </m:r>
                        <m:sSup>
                          <m:sSup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ru-RU" i="1">
                                <a:latin typeface="Cambria Math"/>
                              </a:rPr>
                              <m:t>𝑅</m:t>
                            </m:r>
                          </m:e>
                          <m:sup>
                            <m:r>
                              <a:rPr lang="ru-RU" i="1">
                                <a:latin typeface="Cambria Math"/>
                              </a:rPr>
                              <m:t>𝑛</m:t>
                            </m:r>
                          </m:sup>
                        </m:sSup>
                      </m:e>
                      <m:e>
                        <m:sSub>
                          <m:sSub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i="1">
                                <a:latin typeface="Cambria Math"/>
                              </a:rPr>
                              <m:t>𝑤</m:t>
                            </m:r>
                          </m:e>
                          <m:sub>
                            <m:r>
                              <a:rPr lang="ru-RU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ru-RU" i="1">
                            <a:latin typeface="Cambria Math"/>
                          </a:rPr>
                          <m:t>≥</m:t>
                        </m:r>
                        <m:sSub>
                          <m:sSub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i="1">
                                <a:latin typeface="Cambria Math"/>
                              </a:rPr>
                              <m:t>𝑤</m:t>
                            </m:r>
                          </m:e>
                          <m:sub>
                            <m:r>
                              <a:rPr lang="ru-RU" i="1">
                                <a:latin typeface="Cambria Math"/>
                              </a:rPr>
                              <m:t>0</m:t>
                            </m:r>
                          </m:sub>
                        </m:sSub>
                        <m:r>
                          <a:rPr lang="ru-RU" i="1">
                            <a:latin typeface="Cambria Math"/>
                          </a:rPr>
                          <m:t>≥0, </m:t>
                        </m:r>
                        <m:r>
                          <a:rPr lang="ru-RU" i="1">
                            <a:latin typeface="Cambria Math"/>
                          </a:rPr>
                          <m:t>𝑖</m:t>
                        </m:r>
                        <m:r>
                          <a:rPr lang="ru-RU" i="1">
                            <a:latin typeface="Cambria Math"/>
                          </a:rPr>
                          <m:t>=</m:t>
                        </m:r>
                        <m:bar>
                          <m:barPr>
                            <m:pos m:val="top"/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barPr>
                          <m:e>
                            <m:r>
                              <a:rPr lang="ru-RU" i="1">
                                <a:latin typeface="Cambria Math"/>
                              </a:rPr>
                              <m:t>1,</m:t>
                            </m:r>
                            <m:r>
                              <a:rPr lang="ru-RU" i="1">
                                <a:latin typeface="Cambria Math"/>
                              </a:rPr>
                              <m:t>𝑛</m:t>
                            </m:r>
                          </m:e>
                        </m:bar>
                        <m:r>
                          <a:rPr lang="ru-RU" i="1">
                            <a:latin typeface="Cambria Math"/>
                          </a:rPr>
                          <m:t>; </m:t>
                        </m:r>
                        <m:nary>
                          <m:naryPr>
                            <m:chr m:val="∑"/>
                            <m:limLoc m:val="undOvr"/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ru-RU" i="1">
                                <a:latin typeface="Cambria Math"/>
                              </a:rPr>
                              <m:t>𝑖</m:t>
                            </m:r>
                            <m:r>
                              <a:rPr lang="ru-RU" i="1">
                                <a:latin typeface="Cambria Math"/>
                              </a:rPr>
                              <m:t>=1</m:t>
                            </m:r>
                          </m:sub>
                          <m:sup>
                            <m:r>
                              <a:rPr lang="ru-RU" i="1">
                                <a:latin typeface="Cambria Math"/>
                              </a:rPr>
                              <m:t>𝑛</m:t>
                            </m:r>
                          </m:sup>
                          <m:e>
                            <m:sSub>
                              <m:sSubPr>
                                <m:ctrlPr>
                                  <a:rPr lang="ru-RU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ru-RU" i="1">
                                    <a:latin typeface="Cambria Math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ru-RU" i="1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ru-RU" i="1">
                                <a:latin typeface="Cambria Math"/>
                              </a:rPr>
                              <m:t>=</m:t>
                            </m:r>
                            <m:r>
                              <a:rPr lang="ru-RU" i="1">
                                <a:latin typeface="Cambria Math"/>
                              </a:rPr>
                              <m:t>𝑅</m:t>
                            </m:r>
                          </m:e>
                        </m:nary>
                        <m:r>
                          <a:rPr lang="ru-RU" i="1">
                            <a:latin typeface="Cambria Math"/>
                          </a:rPr>
                          <m:t>;</m:t>
                        </m:r>
                        <m:sSub>
                          <m:sSub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〈"/>
                                <m:endChr m:val="〉"/>
                                <m:ctrlPr>
                                  <a:rPr lang="ru-RU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ru-RU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i="1">
                                        <a:latin typeface="Cambria Math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ru-RU" i="1">
                                        <a:latin typeface="Cambria Math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ru-RU" i="1">
                                    <a:latin typeface="Cambria Math"/>
                                  </a:rPr>
                                  <m:t>≥</m:t>
                                </m:r>
                                <m:sSub>
                                  <m:sSubPr>
                                    <m:ctrlPr>
                                      <a:rPr lang="ru-RU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ru-RU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ru-RU" i="1">
                                            <a:latin typeface="Cambria Math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ru-RU" i="1">
                                            <a:latin typeface="Cambria Math"/>
                                          </a:rPr>
                                          <m:t>𝑙</m:t>
                                        </m:r>
                                      </m:sub>
                                    </m:sSub>
                                    <m:r>
                                      <a:rPr lang="ru-RU" i="1">
                                        <a:latin typeface="Cambria Math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ru-RU" i="1">
                                        <a:latin typeface="Cambria Math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sSub>
                              <m:sSubPr>
                                <m:ctrlPr>
                                  <a:rPr lang="ru-RU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ru-RU" i="1">
                                    <a:latin typeface="Cambria Math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ru-RU" i="1">
                                    <a:latin typeface="Cambria Math"/>
                                  </a:rPr>
                                  <m:t>𝑙</m:t>
                                </m:r>
                              </m:sub>
                            </m:sSub>
                          </m:sub>
                        </m:sSub>
                        <m:r>
                          <a:rPr lang="ru-RU" i="1">
                            <a:latin typeface="Cambria Math"/>
                          </a:rPr>
                          <m:t>, </m:t>
                        </m:r>
                        <m:sSub>
                          <m:sSub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i="1">
                                <a:latin typeface="Cambria Math"/>
                              </a:rPr>
                              <m:t>𝜉</m:t>
                            </m:r>
                          </m:e>
                          <m:sub>
                            <m:r>
                              <a:rPr lang="ru-RU" i="1">
                                <a:latin typeface="Cambria Math"/>
                              </a:rPr>
                              <m:t>𝑙</m:t>
                            </m:r>
                          </m:sub>
                        </m:sSub>
                        <m:r>
                          <a:rPr lang="ru-RU" i="1">
                            <a:latin typeface="Cambria Math"/>
                          </a:rPr>
                          <m:t>≥1, </m:t>
                        </m:r>
                        <m:r>
                          <a:rPr lang="ru-RU" i="1">
                            <a:latin typeface="Cambria Math"/>
                          </a:rPr>
                          <m:t>𝑙</m:t>
                        </m:r>
                        <m:r>
                          <a:rPr lang="ru-RU" i="1">
                            <a:latin typeface="Cambria Math"/>
                          </a:rPr>
                          <m:t>=</m:t>
                        </m:r>
                        <m:bar>
                          <m:barPr>
                            <m:pos m:val="top"/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barPr>
                          <m:e>
                            <m:r>
                              <a:rPr lang="ru-RU" i="1">
                                <a:latin typeface="Cambria Math"/>
                              </a:rPr>
                              <m:t>1,</m:t>
                            </m:r>
                            <m:r>
                              <a:rPr lang="ru-RU" i="1">
                                <a:latin typeface="Cambria Math"/>
                              </a:rPr>
                              <m:t>𝐿</m:t>
                            </m:r>
                          </m:e>
                        </m:bar>
                      </m:e>
                    </m:d>
                  </m:oMath>
                </a14:m>
                <a:br>
                  <a:rPr lang="ru-RU" dirty="0">
                    <a:latin typeface="Cambria" panose="02040503050406030204" pitchFamily="18" charset="0"/>
                  </a:rPr>
                </a:br>
                <a:r>
                  <a:rPr lang="ru-RU" dirty="0">
                    <a:latin typeface="Cambria" panose="02040503050406030204" pitchFamily="18" charset="0"/>
                  </a:rPr>
                  <a:t>является вектор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i="1">
                            <a:latin typeface="Cambria Math"/>
                          </a:rPr>
                          <m:t>𝑤</m:t>
                        </m:r>
                      </m:e>
                      <m:sup>
                        <m:r>
                          <a:rPr lang="ru-RU" i="1">
                            <a:latin typeface="Cambria Math"/>
                          </a:rPr>
                          <m:t>∗</m:t>
                        </m:r>
                      </m:sup>
                    </m:sSup>
                  </m:oMath>
                </a14:m>
                <a:r>
                  <a:rPr lang="ru-RU" dirty="0">
                    <a:latin typeface="Cambria" panose="02040503050406030204" pitchFamily="18" charset="0"/>
                  </a:rPr>
                  <a:t> с компонентами</a:t>
                </a:r>
                <a:br>
                  <a:rPr lang="en-US" dirty="0">
                    <a:latin typeface="Cambria" panose="02040503050406030204" pitchFamily="18" charset="0"/>
                  </a:rPr>
                </a:br>
                <a14:m>
                  <m:oMath xmlns:m="http://schemas.openxmlformats.org/officeDocument/2006/math">
                    <m:sSubSup>
                      <m:sSubSup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ru-RU" i="1"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ru-RU" i="1">
                            <a:latin typeface="Cambria Math"/>
                          </a:rPr>
                          <m:t>𝑖</m:t>
                        </m:r>
                      </m:sub>
                      <m:sup>
                        <m:r>
                          <a:rPr lang="ru-RU" i="1">
                            <a:latin typeface="Cambria Math"/>
                          </a:rPr>
                          <m:t>∗</m:t>
                        </m:r>
                      </m:sup>
                    </m:sSubSup>
                    <m:r>
                      <a:rPr lang="ru-RU" i="1">
                        <a:latin typeface="Cambria Math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f>
                                <m:f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ru-RU" i="1">
                                              <a:latin typeface="Cambria Math"/>
                                            </a:rPr>
                                            <m:t>𝑅</m:t>
                                          </m:r>
                                        </m:e>
                                        <m:sup>
                                          <m:r>
                                            <a:rPr lang="ru-RU" i="1">
                                              <a:latin typeface="Cambria Math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  <m:r>
                                        <a:rPr lang="ru-RU" i="1">
                                          <a:latin typeface="Cambria Math"/>
                                        </a:rPr>
                                        <m:t>∙</m:t>
                                      </m:r>
                                      <m:sSubSup>
                                        <m:sSubSupPr>
                                          <m:ctrlP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acc>
                                            <m:accPr>
                                              <m:chr m:val="̇"/>
                                              <m:ctrlPr>
                                                <a:rPr lang="ru-RU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ru-RU" i="1">
                                                  <a:latin typeface="Cambria Math"/>
                                                </a:rPr>
                                                <m:t>𝜉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ru-RU" i="1">
                                              <a:latin typeface="Cambria Math"/>
                                            </a:rPr>
                                            <m:t>𝑖</m:t>
                                          </m:r>
                                        </m:sub>
                                        <m:sup>
                                          <m:r>
                                            <a:rPr lang="ru-RU" i="1">
                                              <a:latin typeface="Cambria Math"/>
                                            </a:rPr>
                                            <m:t>𝑟</m:t>
                                          </m:r>
                                        </m:sup>
                                      </m:sSubSup>
                                    </m:e>
                                  </m:d>
                                </m:num>
                                <m:den>
                                  <m:d>
                                    <m:d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nary>
                                        <m:naryPr>
                                          <m:chr m:val="∑"/>
                                          <m:limLoc m:val="undOvr"/>
                                          <m:supHide m:val="on"/>
                                          <m:ctrlP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a:rPr lang="ru-RU" i="1">
                                              <a:latin typeface="Cambria Math"/>
                                            </a:rPr>
                                            <m:t>𝑘</m:t>
                                          </m:r>
                                          <m:r>
                                            <a:rPr lang="ru-RU" i="1">
                                              <a:latin typeface="Cambria Math"/>
                                            </a:rPr>
                                            <m:t>∈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ru-RU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ru-RU" i="1">
                                                  <a:latin typeface="Cambria Math"/>
                                                </a:rPr>
                                                <m:t>𝐼</m:t>
                                              </m:r>
                                            </m:e>
                                            <m:sub>
                                              <m:r>
                                                <a:rPr lang="ru-RU" i="1">
                                                  <a:latin typeface="Cambria Math"/>
                                                </a:rPr>
                                                <m:t>𝑟</m:t>
                                              </m:r>
                                            </m:sub>
                                          </m:sSub>
                                        </m:sub>
                                        <m:sup/>
                                        <m:e>
                                          <m:sSubSup>
                                            <m:sSubSupPr>
                                              <m:ctrlPr>
                                                <a:rPr lang="ru-RU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acc>
                                                <m:accPr>
                                                  <m:chr m:val="̇"/>
                                                  <m:ctrlPr>
                                                    <a:rPr lang="ru-RU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ru-RU" i="1">
                                                      <a:latin typeface="Cambria Math"/>
                                                    </a:rPr>
                                                    <m:t>𝜉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lang="ru-RU" i="1">
                                                  <a:latin typeface="Cambria Math"/>
                                                </a:rPr>
                                                <m:t>𝑘</m:t>
                                              </m:r>
                                            </m:sub>
                                            <m:sup>
                                              <m:r>
                                                <a:rPr lang="ru-RU" i="1">
                                                  <a:latin typeface="Cambria Math"/>
                                                </a:rPr>
                                                <m:t>𝑟</m:t>
                                              </m:r>
                                            </m:sup>
                                          </m:sSubSup>
                                        </m:e>
                                      </m:nary>
                                    </m:e>
                                  </m:d>
                                </m:den>
                              </m:f>
                              <m:r>
                                <a:rPr lang="ru-RU" i="1">
                                  <a:latin typeface="Cambria Math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̈"/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ru-RU" i="1">
                                          <a:latin typeface="Cambria Math"/>
                                        </a:rPr>
                                        <m:t>𝜉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ru-RU" i="1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latin typeface="Cambria Math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ru-RU" i="1">
                                      <a:latin typeface="Cambria Math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ru-RU" i="1">
                                  <a:latin typeface="Cambria Math"/>
                                </a:rPr>
                                <m:t>,</m:t>
                              </m:r>
                            </m:e>
                            <m:e>
                              <m:r>
                                <a:rPr lang="ru-RU" i="1">
                                  <a:latin typeface="Cambria Math"/>
                                </a:rPr>
                                <m:t>𝑖</m:t>
                              </m:r>
                              <m:r>
                                <a:rPr lang="ru-RU" i="1">
                                  <a:latin typeface="Cambria Math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latin typeface="Cambria Math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ru-RU" i="1">
                                      <a:latin typeface="Cambria Math"/>
                                    </a:rPr>
                                    <m:t>𝑟</m:t>
                                  </m:r>
                                </m:sub>
                              </m:sSub>
                              <m:r>
                                <a:rPr lang="ru-RU" i="1">
                                  <a:latin typeface="Cambria Math"/>
                                </a:rPr>
                                <m:t>;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̈"/>
                                          <m:ctrlP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ru-RU" i="1">
                                              <a:latin typeface="Cambria Math"/>
                                            </a:rPr>
                                            <m:t>𝜉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ru-RU" i="1"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ru-RU" i="1">
                                      <a:latin typeface="Cambria Math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ru-RU" i="1">
                                      <a:latin typeface="Cambria Math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ru-RU" i="1">
                                  <a:latin typeface="Cambria Math"/>
                                </a:rPr>
                                <m:t>,</m:t>
                              </m:r>
                            </m:e>
                            <m:e>
                              <m:r>
                                <a:rPr lang="ru-RU" i="1">
                                  <a:latin typeface="Cambria Math"/>
                                </a:rPr>
                                <m:t>𝑖</m:t>
                              </m:r>
                              <m:r>
                                <a:rPr lang="ru-RU" i="1">
                                  <a:latin typeface="Cambria Math"/>
                                </a:rPr>
                                <m:t>∈</m:t>
                              </m:r>
                              <m:r>
                                <a:rPr lang="ru-RU" i="1">
                                  <a:latin typeface="Cambria Math"/>
                                </a:rPr>
                                <m:t>𝐼</m:t>
                              </m:r>
                              <m:r>
                                <a:rPr lang="ru-RU" i="1">
                                  <a:latin typeface="Cambria Math"/>
                                </a:rPr>
                                <m:t>\</m:t>
                              </m:r>
                              <m:sSub>
                                <m:sSub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latin typeface="Cambria Math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ru-RU" i="1">
                                      <a:latin typeface="Cambria Math"/>
                                    </a:rPr>
                                    <m:t>𝑟</m:t>
                                  </m:r>
                                </m:sub>
                              </m:sSub>
                              <m:r>
                                <a:rPr lang="ru-RU" i="1">
                                  <a:latin typeface="Cambria Math"/>
                                </a:rPr>
                                <m:t>;</m:t>
                              </m:r>
                            </m:e>
                          </m:mr>
                        </m:m>
                      </m:e>
                    </m:d>
                  </m:oMath>
                </a14:m>
                <a:br>
                  <a:rPr lang="en-US" dirty="0">
                    <a:latin typeface="Cambria" panose="02040503050406030204" pitchFamily="18" charset="0"/>
                  </a:rPr>
                </a:br>
                <a:br>
                  <a:rPr lang="en-US" dirty="0">
                    <a:latin typeface="Cambria" panose="02040503050406030204" pitchFamily="18" charset="0"/>
                  </a:rPr>
                </a:br>
                <a14:m>
                  <m:oMath xmlns:m="http://schemas.openxmlformats.org/officeDocument/2006/math">
                    <m:sSup>
                      <m:sSup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/>
                          </a:rPr>
                          <m:t>𝑅</m:t>
                        </m:r>
                      </m:e>
                      <m:sup>
                        <m:r>
                          <a:rPr lang="en-US" i="1">
                            <a:latin typeface="Cambria Math"/>
                          </a:rPr>
                          <m:t>′</m:t>
                        </m:r>
                      </m:sup>
                    </m:sSup>
                    <m:r>
                      <a:rPr lang="en-US" i="1">
                        <a:latin typeface="Cambria Math"/>
                      </a:rPr>
                      <m:t>=</m:t>
                    </m:r>
                    <m:r>
                      <a:rPr lang="en-US" i="1">
                        <a:latin typeface="Cambria Math"/>
                      </a:rPr>
                      <m:t>𝑅</m:t>
                    </m:r>
                    <m:r>
                      <a:rPr lang="en-US" i="1">
                        <a:latin typeface="Cambria Math"/>
                      </a:rPr>
                      <m:t>−</m:t>
                    </m:r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0</m:t>
                        </m:r>
                      </m:sub>
                    </m:sSub>
                    <m:nary>
                      <m:naryPr>
                        <m:chr m:val="∑"/>
                        <m:limLoc m:val="undOvr"/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/>
                          </a:rPr>
                          <m:t>𝑖</m:t>
                        </m:r>
                        <m:r>
                          <a:rPr lang="en-US" i="1">
                            <a:latin typeface="Cambria Math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̈"/>
                                <m:ctrlPr>
                                  <a:rPr lang="ru-RU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ru-RU" i="1">
                                    <a:latin typeface="Cambria Math"/>
                                  </a:rPr>
                                  <m:t>𝜉</m:t>
                                </m:r>
                              </m:e>
                            </m:acc>
                          </m:e>
                          <m:sub>
                            <m:r>
                              <a:rPr lang="ru-RU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i="1">
                        <a:latin typeface="Cambria Math"/>
                      </a:rPr>
                      <m:t>≥0</m:t>
                    </m:r>
                  </m:oMath>
                </a14:m>
                <a:br>
                  <a:rPr lang="ru-RU" dirty="0">
                    <a:latin typeface="Cambria" panose="02040503050406030204" pitchFamily="18" charset="0"/>
                  </a:rPr>
                </a:br>
                <a:r>
                  <a:rPr lang="ru-RU" dirty="0">
                    <a:latin typeface="Cambria" panose="02040503050406030204" pitchFamily="18" charset="0"/>
                  </a:rPr>
                  <a:t>при этом индекс </a:t>
                </a:r>
                <a14:m>
                  <m:oMath xmlns:m="http://schemas.openxmlformats.org/officeDocument/2006/math">
                    <m:r>
                      <a:rPr lang="ru-RU" i="1">
                        <a:latin typeface="Cambria Math"/>
                      </a:rPr>
                      <m:t>𝑟</m:t>
                    </m:r>
                  </m:oMath>
                </a14:m>
                <a:r>
                  <a:rPr lang="ru-RU" dirty="0">
                    <a:latin typeface="Cambria" panose="02040503050406030204" pitchFamily="18" charset="0"/>
                  </a:rPr>
                  <a:t> определяется из соотношения</a:t>
                </a:r>
                <a:br>
                  <a:rPr lang="ru-RU" dirty="0">
                    <a:latin typeface="Cambria" panose="02040503050406030204" pitchFamily="18" charset="0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𝑟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</m:t>
                    </m:r>
                    <m:func>
                      <m:func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/>
                              </a:rPr>
                              <m:t>max</m:t>
                            </m:r>
                          </m:e>
                          <m:lim>
                            <m:r>
                              <a:rPr lang="en-US" i="1">
                                <a:latin typeface="Cambria Math"/>
                              </a:rPr>
                              <m:t>1≤</m:t>
                            </m:r>
                            <m:r>
                              <a:rPr lang="en-US" i="1">
                                <a:latin typeface="Cambria Math"/>
                              </a:rPr>
                              <m:t>𝑘</m:t>
                            </m:r>
                            <m:r>
                              <a:rPr lang="en-US" i="1">
                                <a:latin typeface="Cambria Math"/>
                              </a:rPr>
                              <m:t>≤</m:t>
                            </m:r>
                            <m:r>
                              <a:rPr lang="en-US" i="1">
                                <a:latin typeface="Cambria Math"/>
                              </a:rPr>
                              <m:t>𝑛</m:t>
                            </m:r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e>
                    </m:func>
                  </m:oMath>
                </a14:m>
                <a:br>
                  <a:rPr lang="ru-RU" dirty="0">
                    <a:latin typeface="Cambria" panose="02040503050406030204" pitchFamily="18" charset="0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𝑘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𝑅</m:t>
                        </m:r>
                        <m:r>
                          <a:rPr lang="en-US" i="1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0</m:t>
                            </m:r>
                          </m:sub>
                        </m:sSub>
                        <m:r>
                          <a:rPr lang="en-US" i="1">
                            <a:latin typeface="Cambria Math"/>
                          </a:rPr>
                          <m:t>,</m:t>
                        </m:r>
                        <m:r>
                          <a:rPr lang="en-US" i="1">
                            <a:latin typeface="Cambria Math"/>
                          </a:rPr>
                          <m:t>𝑛</m:t>
                        </m:r>
                      </m:e>
                    </m:d>
                    <m:r>
                      <a:rPr lang="en-US" i="1">
                        <a:latin typeface="Cambria Math"/>
                      </a:rPr>
                      <m:t>=</m:t>
                    </m:r>
                    <m:nary>
                      <m:naryPr>
                        <m:chr m:val="∑"/>
                        <m:limLoc m:val="undOvr"/>
                        <m:supHide m:val="on"/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/>
                          </a:rPr>
                          <m:t>𝑖</m:t>
                        </m:r>
                        <m:r>
                          <a:rPr lang="en-US" i="1">
                            <a:latin typeface="Cambria Math"/>
                          </a:rPr>
                          <m:t>∈</m:t>
                        </m:r>
                        <m:sSub>
                          <m:sSub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𝐼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sub>
                      <m:sup/>
                      <m:e>
                        <m:d>
                          <m:dPr>
                            <m:begChr m:val="["/>
                            <m:endChr m:val="]"/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ru-RU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ru-RU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i="1">
                                <a:latin typeface="Cambria Math"/>
                              </a:rPr>
                              <m:t>∙</m:t>
                            </m:r>
                            <m:d>
                              <m:dPr>
                                <m:ctrlPr>
                                  <a:rPr lang="ru-RU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ru-RU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ru-RU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ru-RU" i="1">
                                            <a:latin typeface="Cambria Math"/>
                                          </a:rPr>
                                          <m:t>𝑅</m:t>
                                        </m:r>
                                      </m:e>
                                      <m:sup>
                                        <m:r>
                                          <a:rPr lang="ru-RU" i="1">
                                            <a:latin typeface="Cambria Math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r>
                                      <a:rPr lang="ru-RU" i="1">
                                        <a:latin typeface="Cambria Math"/>
                                      </a:rPr>
                                      <m:t>∙</m:t>
                                    </m:r>
                                    <m:sSubSup>
                                      <m:sSubSupPr>
                                        <m:ctrlPr>
                                          <a:rPr lang="ru-RU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acc>
                                          <m:accPr>
                                            <m:chr m:val="̇"/>
                                            <m:ctrlPr>
                                              <a:rPr lang="ru-RU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ru-RU" i="1">
                                                <a:latin typeface="Cambria Math"/>
                                              </a:rPr>
                                              <m:t>𝜉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ru-RU" i="1">
                                            <a:latin typeface="Cambria Math"/>
                                          </a:rPr>
                                          <m:t>𝑖</m:t>
                                        </m:r>
                                      </m:sub>
                                      <m:sup>
                                        <m:r>
                                          <a:rPr lang="ru-RU" i="1">
                                            <a:latin typeface="Cambria Math"/>
                                          </a:rPr>
                                          <m:t>𝑘</m:t>
                                        </m:r>
                                      </m:sup>
                                    </m:sSubSup>
                                  </m:num>
                                  <m:den>
                                    <m:nary>
                                      <m:naryPr>
                                        <m:chr m:val="∑"/>
                                        <m:limLoc m:val="undOvr"/>
                                        <m:supHide m:val="on"/>
                                        <m:ctrlPr>
                                          <a:rPr lang="ru-RU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naryPr>
                                      <m:sub>
                                        <m:r>
                                          <a:rPr lang="ru-RU" i="1">
                                            <a:latin typeface="Cambria Math"/>
                                          </a:rPr>
                                          <m:t>𝑗</m:t>
                                        </m:r>
                                        <m:r>
                                          <a:rPr lang="ru-RU" i="1">
                                            <a:latin typeface="Cambria Math"/>
                                          </a:rPr>
                                          <m:t>∈</m:t>
                                        </m:r>
                                        <m:sSub>
                                          <m:sSubPr>
                                            <m:ctrlPr>
                                              <a:rPr lang="ru-RU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ru-RU" i="1">
                                                <a:latin typeface="Cambria Math"/>
                                              </a:rPr>
                                              <m:t>𝐼</m:t>
                                            </m:r>
                                          </m:e>
                                          <m:sub>
                                            <m:r>
                                              <a:rPr lang="ru-RU" i="1">
                                                <a:latin typeface="Cambria Math"/>
                                              </a:rPr>
                                              <m:t>𝑘</m:t>
                                            </m:r>
                                          </m:sub>
                                        </m:sSub>
                                      </m:sub>
                                      <m:sup/>
                                      <m:e>
                                        <m:sSubSup>
                                          <m:sSubSupPr>
                                            <m:ctrlPr>
                                              <a:rPr lang="ru-RU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acc>
                                              <m:accPr>
                                                <m:chr m:val="̇"/>
                                                <m:ctrlPr>
                                                  <a:rPr lang="ru-RU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ru-RU" i="1">
                                                    <a:latin typeface="Cambria Math"/>
                                                  </a:rPr>
                                                  <m:t>𝜉</m:t>
                                                </m:r>
                                              </m:e>
                                            </m:acc>
                                          </m:e>
                                          <m:sub>
                                            <m:r>
                                              <a:rPr lang="ru-RU" i="1">
                                                <a:latin typeface="Cambria Math"/>
                                              </a:rPr>
                                              <m:t>𝑗</m:t>
                                            </m:r>
                                          </m:sub>
                                          <m:sup>
                                            <m:r>
                                              <a:rPr lang="ru-RU" i="1">
                                                <a:latin typeface="Cambria Math"/>
                                              </a:rPr>
                                              <m:t>𝑘</m:t>
                                            </m:r>
                                          </m:sup>
                                        </m:sSubSup>
                                      </m:e>
                                    </m:nary>
                                  </m:den>
                                </m:f>
                                <m:r>
                                  <a:rPr lang="ru-RU" i="1">
                                    <a:latin typeface="Cambria Math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ru-RU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̈"/>
                                        <m:ctrlPr>
                                          <a:rPr lang="ru-RU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ru-RU" i="1">
                                            <a:latin typeface="Cambria Math"/>
                                          </a:rPr>
                                          <m:t>𝜉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ru-RU" i="1">
                                        <a:latin typeface="Cambria Math"/>
                                      </a:rPr>
                                      <m:t>𝑖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ru-RU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i="1">
                                        <a:latin typeface="Cambria Math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ru-RU" i="1">
                                        <a:latin typeface="Cambria Math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</m:nary>
                    <m:r>
                      <a:rPr lang="en-US" i="1">
                        <a:latin typeface="Cambria Math"/>
                      </a:rPr>
                      <m:t>+</m:t>
                    </m:r>
                    <m:nary>
                      <m:naryPr>
                        <m:chr m:val="∑"/>
                        <m:limLoc m:val="undOvr"/>
                        <m:supHide m:val="on"/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/>
                          </a:rPr>
                          <m:t>𝑡</m:t>
                        </m:r>
                        <m:r>
                          <a:rPr lang="en-US" i="1">
                            <a:latin typeface="Cambria Math"/>
                          </a:rPr>
                          <m:t>∈</m:t>
                        </m:r>
                        <m:r>
                          <a:rPr lang="en-US" i="1">
                            <a:latin typeface="Cambria Math"/>
                          </a:rPr>
                          <m:t>𝐼</m:t>
                        </m:r>
                        <m:r>
                          <a:rPr lang="en-US" i="1">
                            <a:latin typeface="Cambria Math"/>
                          </a:rPr>
                          <m:t>\</m:t>
                        </m:r>
                        <m:sSub>
                          <m:sSub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𝐼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sub>
                      <m:sup/>
                      <m:e>
                        <m:sSub>
                          <m:sSub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𝑞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𝑡</m:t>
                            </m:r>
                          </m:sub>
                        </m:sSub>
                        <m:r>
                          <a:rPr lang="en-US" i="1">
                            <a:latin typeface="Cambria Math"/>
                          </a:rPr>
                          <m:t>(</m:t>
                        </m:r>
                        <m:r>
                          <a:rPr lang="en-US" i="1">
                            <a:latin typeface="Cambria Math"/>
                          </a:rPr>
                          <m:t>𝑥</m:t>
                        </m:r>
                        <m:r>
                          <a:rPr lang="en-US" i="1">
                            <a:latin typeface="Cambria Math"/>
                          </a:rPr>
                          <m:t>)∙</m:t>
                        </m:r>
                        <m:sSub>
                          <m:sSub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0</m:t>
                            </m:r>
                          </m:sub>
                        </m:sSub>
                        <m:r>
                          <a:rPr lang="en-US" i="1">
                            <a:latin typeface="Cambria Math"/>
                          </a:rPr>
                          <m:t>∙</m:t>
                        </m:r>
                        <m:sSub>
                          <m:sSub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̈"/>
                                <m:ctrlPr>
                                  <a:rPr lang="ru-RU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ru-RU" i="1">
                                    <a:latin typeface="Cambria Math"/>
                                  </a:rPr>
                                  <m:t>𝜉</m:t>
                                </m:r>
                              </m:e>
                            </m:acc>
                          </m:e>
                          <m:sub>
                            <m:r>
                              <a:rPr lang="ru-RU" i="1">
                                <a:latin typeface="Cambria Math"/>
                              </a:rPr>
                              <m:t>𝑡</m:t>
                            </m:r>
                          </m:sub>
                        </m:sSub>
                      </m:e>
                    </m:nary>
                  </m:oMath>
                </a14:m>
                <a:endParaRPr lang="ru-RU" dirty="0">
                  <a:latin typeface="Cambria" panose="02040503050406030204" pitchFamily="18" charset="0"/>
                </a:endParaRPr>
              </a:p>
              <a:p>
                <a:endParaRPr lang="en-US" dirty="0">
                  <a:solidFill>
                    <a:srgbClr val="C00000"/>
                  </a:solidFill>
                  <a:latin typeface="Cambria" panose="02040503050406030204" pitchFamily="18" charset="0"/>
                </a:endParaRPr>
              </a:p>
              <a:p>
                <a:r>
                  <a:rPr lang="ru-RU" dirty="0">
                    <a:solidFill>
                      <a:srgbClr val="C00000"/>
                    </a:solidFill>
                    <a:latin typeface="Cambria" panose="02040503050406030204" pitchFamily="18" charset="0"/>
                  </a:rPr>
                  <a:t>Доказана теорема и показаны следствия (частные случаи)</a:t>
                </a:r>
                <a:endParaRPr lang="ru-RU" dirty="0">
                  <a:latin typeface="Cambria" panose="02040503050406030204" pitchFamily="18" charset="0"/>
                </a:endParaRPr>
              </a:p>
              <a:p>
                <a:endParaRPr lang="ru-RU" dirty="0">
                  <a:latin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14282" y="548680"/>
                <a:ext cx="8715436" cy="5175575"/>
              </a:xfr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25.05.2014</a:t>
            </a: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Д.Е.Шапошников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58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2253170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154CF9B-42BF-410C-983A-EAF2E46D0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229239E5-CCB5-4DCA-B39B-CB0677A8C89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23812" indent="0">
                  <a:buNone/>
                </a:pPr>
                <a:r>
                  <a:rPr lang="ru-RU" dirty="0"/>
                  <a:t>Оптимальным решением </a:t>
                </a:r>
                <a:r>
                  <a:rPr lang="ru-RU"/>
                  <a:t>задачи </a:t>
                </a:r>
              </a:p>
              <a:p>
                <a:pPr marL="23812" indent="0">
                  <a:buNone/>
                </a:pPr>
                <a:br>
                  <a:rPr lang="ru-RU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</m:t>
                                  </m:r>
                                </m:sub>
                              </m:sSub>
                            </m:lim>
                          </m:limLow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</m:t>
                                  </m:r>
                                </m:sub>
                              </m:sSub>
                            </m:lim>
                          </m:limLow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nary>
                            </m:e>
                          </m:d>
                        </m:e>
                      </m:func>
                    </m:oMath>
                    <m:oMath xmlns:m="http://schemas.openxmlformats.org/officeDocument/2006/math"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e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≥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≥0,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bar>
                            <m:barPr>
                              <m:pos m:val="top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ba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; </m:t>
                          </m:r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&gt;0</m:t>
                              </m:r>
                            </m:e>
                          </m:nary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;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≥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𝜉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𝑙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b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bar>
                            <m:barPr>
                              <m:pos m:val="top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</m:bar>
                        </m:e>
                      </m:d>
                    </m:oMath>
                    <m:oMath xmlns:m="http://schemas.openxmlformats.org/officeDocument/2006/math"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br>
                  <a:rPr lang="ru-RU" dirty="0"/>
                </a:br>
                <a:r>
                  <a:rPr lang="ru-RU" dirty="0"/>
                  <a:t>является вектор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  <a:r>
                  <a:rPr lang="ru-RU" dirty="0"/>
                  <a:t>с компонентами:</a:t>
                </a:r>
              </a:p>
              <a:p>
                <a:pPr marL="23812" indent="0">
                  <a:buNone/>
                </a:pPr>
                <a:endParaRPr lang="ru-RU" dirty="0"/>
              </a:p>
              <a:p>
                <a:pPr marL="23812" indent="0">
                  <a:buNone/>
                </a:pPr>
                <a:br>
                  <a:rPr lang="en-US" dirty="0"/>
                </a:br>
                <a:endParaRPr lang="en-US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229239E5-CCB5-4DCA-B39B-CB0677A8C89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0" t="-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Дата 3">
            <a:extLst>
              <a:ext uri="{FF2B5EF4-FFF2-40B4-BE49-F238E27FC236}">
                <a16:creationId xmlns:a16="http://schemas.microsoft.com/office/drawing/2014/main" id="{056508BE-A196-4262-BBB7-0E24901D5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25.05.2014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6CC38FB-1045-4D29-8483-C0E1D0712F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Д.Е.Шапошников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4CB2A86-6381-4E1D-A167-B277F5590C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59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266219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Особенности СПД с точки зрения моделирования потоками</a:t>
            </a:r>
          </a:p>
        </p:txBody>
      </p:sp>
      <p:graphicFrame>
        <p:nvGraphicFramePr>
          <p:cNvPr id="10" name="Объект 9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07814457"/>
              </p:ext>
            </p:extLst>
          </p:nvPr>
        </p:nvGraphicFramePr>
        <p:xfrm>
          <a:off x="214313" y="549275"/>
          <a:ext cx="8715375" cy="56880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25.05.2014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Д.Е.Шапошников</a:t>
            </a: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6</a:t>
            </a:fld>
            <a:endParaRPr lang="ru-RU"/>
          </a:p>
        </p:txBody>
      </p:sp>
      <p:sp>
        <p:nvSpPr>
          <p:cNvPr id="11" name="Выноска со стрелкой вверх 10"/>
          <p:cNvSpPr/>
          <p:nvPr/>
        </p:nvSpPr>
        <p:spPr>
          <a:xfrm>
            <a:off x="6147175" y="4329100"/>
            <a:ext cx="2700300" cy="1620180"/>
          </a:xfrm>
          <a:prstGeom prst="upArrowCallou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</a:rPr>
              <a:t>Требование постоянной пропускной способности избыточно</a:t>
            </a:r>
          </a:p>
        </p:txBody>
      </p:sp>
      <p:sp>
        <p:nvSpPr>
          <p:cNvPr id="12" name="Выноска со стрелкой вверх 11"/>
          <p:cNvSpPr/>
          <p:nvPr/>
        </p:nvSpPr>
        <p:spPr>
          <a:xfrm>
            <a:off x="386535" y="4329100"/>
            <a:ext cx="2700300" cy="1620180"/>
          </a:xfrm>
          <a:prstGeom prst="upArrowCallou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</a:rPr>
              <a:t>Усложнение алгоритмов</a:t>
            </a:r>
          </a:p>
        </p:txBody>
      </p:sp>
      <p:sp>
        <p:nvSpPr>
          <p:cNvPr id="13" name="Выноска со стрелкой влево 12"/>
          <p:cNvSpPr/>
          <p:nvPr/>
        </p:nvSpPr>
        <p:spPr>
          <a:xfrm>
            <a:off x="5967155" y="593685"/>
            <a:ext cx="2880320" cy="1260140"/>
          </a:xfrm>
          <a:prstGeom prst="leftArrowCallou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</a:rPr>
              <a:t>Одновременная обработка двух направлений трафика</a:t>
            </a:r>
          </a:p>
        </p:txBody>
      </p:sp>
    </p:spTree>
    <p:extLst>
      <p:ext uri="{BB962C8B-B14F-4D97-AF65-F5344CB8AC3E}">
        <p14:creationId xmlns:p14="http://schemas.microsoft.com/office/powerpoint/2010/main" val="251001353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/>
        </p:nvSpPr>
        <p:spPr>
          <a:xfrm>
            <a:off x="251520" y="458670"/>
            <a:ext cx="8595955" cy="499555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ru-RU" dirty="0"/>
                  <a:t>Оптимальным решением задачи</a:t>
                </a:r>
                <a:br>
                  <a:rPr lang="ru-RU" dirty="0"/>
                </a:br>
                <a14:m>
                  <m:oMath xmlns:m="http://schemas.openxmlformats.org/officeDocument/2006/math">
                    <m:func>
                      <m:func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/>
                              </a:rPr>
                              <m:t>max</m:t>
                            </m:r>
                          </m:e>
                          <m:lim>
                            <m:r>
                              <a:rPr lang="en-US" i="1">
                                <a:latin typeface="Cambria Math"/>
                              </a:rPr>
                              <m:t>𝑤</m:t>
                            </m:r>
                            <m:r>
                              <a:rPr lang="en-US" i="1">
                                <a:latin typeface="Cambria Math"/>
                              </a:rPr>
                              <m:t>∈</m:t>
                            </m:r>
                            <m:sSub>
                              <m:sSubPr>
                                <m:ctrlPr>
                                  <a:rPr lang="ru-RU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</a:rPr>
                                  <m:t>𝑤</m:t>
                                </m:r>
                              </m:sub>
                            </m:sSub>
                          </m:lim>
                        </m:limLow>
                      </m:fName>
                      <m:e>
                        <m:r>
                          <a:rPr lang="en-US" i="1">
                            <a:latin typeface="Cambria Math"/>
                          </a:rPr>
                          <m:t>𝑓</m:t>
                        </m:r>
                        <m:d>
                          <m:d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/>
                              </a:rPr>
                              <m:t>𝑤</m:t>
                            </m:r>
                            <m:r>
                              <a:rPr lang="en-US" i="1">
                                <a:latin typeface="Cambria Math"/>
                              </a:rPr>
                              <m:t>,</m:t>
                            </m:r>
                            <m:r>
                              <a:rPr lang="en-US" i="1">
                                <a:latin typeface="Cambria Math"/>
                              </a:rPr>
                              <m:t>𝑞</m:t>
                            </m:r>
                            <m:d>
                              <m:dPr>
                                <m:ctrlPr>
                                  <a:rPr lang="ru-RU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</m:e>
                    </m:func>
                    <m:r>
                      <a:rPr lang="ru-RU" b="0" i="1" smtClean="0">
                        <a:latin typeface="Cambria Math"/>
                      </a:rPr>
                      <m:t>=</m:t>
                    </m:r>
                    <m:func>
                      <m:func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/>
                              </a:rPr>
                              <m:t>max</m:t>
                            </m:r>
                          </m:e>
                          <m:lim>
                            <m:r>
                              <a:rPr lang="en-US" i="1">
                                <a:latin typeface="Cambria Math"/>
                              </a:rPr>
                              <m:t>𝑤</m:t>
                            </m:r>
                            <m:r>
                              <a:rPr lang="en-US" i="1">
                                <a:latin typeface="Cambria Math"/>
                              </a:rPr>
                              <m:t>∈</m:t>
                            </m:r>
                            <m:sSub>
                              <m:sSubPr>
                                <m:ctrlPr>
                                  <a:rPr lang="ru-RU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</a:rPr>
                                  <m:t>𝑤</m:t>
                                </m:r>
                              </m:sub>
                            </m:sSub>
                          </m:lim>
                        </m:limLow>
                      </m:fName>
                      <m:e>
                        <m:nary>
                          <m:naryPr>
                            <m:chr m:val="∏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/>
                              </a:rPr>
                              <m:t>𝑗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/>
                              </a:rPr>
                              <m:t>𝑛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𝑞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𝑗</m:t>
                                    </m:r>
                                  </m:sub>
                                </m:sSub>
                              </m:sup>
                            </m:sSup>
                            <m:r>
                              <a:rPr lang="en-US" b="0" i="1" smtClean="0">
                                <a:latin typeface="Cambria Math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)</m:t>
                            </m:r>
                          </m:e>
                        </m:nary>
                      </m:e>
                    </m:func>
                  </m:oMath>
                </a14:m>
                <a:br>
                  <a:rPr lang="ru-RU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𝑤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u-RU" i="1">
                            <a:latin typeface="Cambria Math"/>
                          </a:rPr>
                          <m:t>𝑤</m:t>
                        </m:r>
                        <m:r>
                          <a:rPr lang="ru-RU" i="1">
                            <a:latin typeface="Cambria Math"/>
                          </a:rPr>
                          <m:t>∈</m:t>
                        </m:r>
                        <m:sSup>
                          <m:sSup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ru-RU" i="1">
                                <a:latin typeface="Cambria Math"/>
                              </a:rPr>
                              <m:t>𝑅</m:t>
                            </m:r>
                          </m:e>
                          <m:sup>
                            <m:r>
                              <a:rPr lang="ru-RU" i="1">
                                <a:latin typeface="Cambria Math"/>
                              </a:rPr>
                              <m:t>𝑛</m:t>
                            </m:r>
                          </m:sup>
                        </m:sSup>
                      </m:e>
                      <m:e>
                        <m:sSub>
                          <m:sSub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i="1">
                                <a:latin typeface="Cambria Math"/>
                              </a:rPr>
                              <m:t>𝑤</m:t>
                            </m:r>
                          </m:e>
                          <m:sub>
                            <m:r>
                              <a:rPr lang="ru-RU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ru-RU" i="1">
                            <a:latin typeface="Cambria Math"/>
                          </a:rPr>
                          <m:t>≥</m:t>
                        </m:r>
                        <m:sSub>
                          <m:sSub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i="1">
                                <a:latin typeface="Cambria Math"/>
                              </a:rPr>
                              <m:t>𝑤</m:t>
                            </m:r>
                          </m:e>
                          <m:sub>
                            <m:r>
                              <a:rPr lang="ru-RU" i="1">
                                <a:latin typeface="Cambria Math"/>
                              </a:rPr>
                              <m:t>0</m:t>
                            </m:r>
                          </m:sub>
                        </m:sSub>
                        <m:r>
                          <a:rPr lang="ru-RU" i="1">
                            <a:latin typeface="Cambria Math"/>
                          </a:rPr>
                          <m:t>≥0, </m:t>
                        </m:r>
                        <m:r>
                          <a:rPr lang="ru-RU" i="1">
                            <a:latin typeface="Cambria Math"/>
                          </a:rPr>
                          <m:t>𝑖</m:t>
                        </m:r>
                        <m:r>
                          <a:rPr lang="ru-RU" i="1">
                            <a:latin typeface="Cambria Math"/>
                          </a:rPr>
                          <m:t>=</m:t>
                        </m:r>
                        <m:bar>
                          <m:barPr>
                            <m:pos m:val="top"/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barPr>
                          <m:e>
                            <m:r>
                              <a:rPr lang="ru-RU" i="1">
                                <a:latin typeface="Cambria Math"/>
                              </a:rPr>
                              <m:t>1,</m:t>
                            </m:r>
                            <m:r>
                              <a:rPr lang="ru-RU" i="1">
                                <a:latin typeface="Cambria Math"/>
                              </a:rPr>
                              <m:t>𝑛</m:t>
                            </m:r>
                          </m:e>
                        </m:bar>
                        <m:r>
                          <a:rPr lang="ru-RU" i="1">
                            <a:latin typeface="Cambria Math"/>
                          </a:rPr>
                          <m:t>; </m:t>
                        </m:r>
                        <m:nary>
                          <m:naryPr>
                            <m:chr m:val="∑"/>
                            <m:limLoc m:val="undOvr"/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ru-RU" i="1">
                                <a:latin typeface="Cambria Math"/>
                              </a:rPr>
                              <m:t>𝑖</m:t>
                            </m:r>
                            <m:r>
                              <a:rPr lang="ru-RU" i="1">
                                <a:latin typeface="Cambria Math"/>
                              </a:rPr>
                              <m:t>=1</m:t>
                            </m:r>
                          </m:sub>
                          <m:sup>
                            <m:r>
                              <a:rPr lang="ru-RU" i="1">
                                <a:latin typeface="Cambria Math"/>
                              </a:rPr>
                              <m:t>𝑛</m:t>
                            </m:r>
                          </m:sup>
                          <m:e>
                            <m:sSub>
                              <m:sSubPr>
                                <m:ctrlPr>
                                  <a:rPr lang="ru-RU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ru-RU" i="1">
                                    <a:latin typeface="Cambria Math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ru-RU" i="1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ru-RU" i="1">
                                <a:latin typeface="Cambria Math"/>
                              </a:rPr>
                              <m:t>=</m:t>
                            </m:r>
                            <m:r>
                              <a:rPr lang="ru-RU" i="1">
                                <a:latin typeface="Cambria Math"/>
                              </a:rPr>
                              <m:t>𝑅</m:t>
                            </m:r>
                          </m:e>
                        </m:nary>
                        <m:r>
                          <a:rPr lang="ru-RU" i="1">
                            <a:latin typeface="Cambria Math"/>
                          </a:rPr>
                          <m:t>;</m:t>
                        </m:r>
                        <m:sSub>
                          <m:sSub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〈"/>
                                <m:endChr m:val="〉"/>
                                <m:ctrlPr>
                                  <a:rPr lang="ru-RU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ru-RU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i="1">
                                        <a:latin typeface="Cambria Math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ru-RU" i="1">
                                        <a:latin typeface="Cambria Math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ru-RU" i="1">
                                    <a:latin typeface="Cambria Math"/>
                                  </a:rPr>
                                  <m:t>≥</m:t>
                                </m:r>
                                <m:sSub>
                                  <m:sSubPr>
                                    <m:ctrlPr>
                                      <a:rPr lang="ru-RU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ru-RU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ru-RU" i="1">
                                            <a:latin typeface="Cambria Math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ru-RU" i="1">
                                            <a:latin typeface="Cambria Math"/>
                                          </a:rPr>
                                          <m:t>𝑙</m:t>
                                        </m:r>
                                      </m:sub>
                                    </m:sSub>
                                    <m:r>
                                      <a:rPr lang="ru-RU" i="1">
                                        <a:latin typeface="Cambria Math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ru-RU" i="1">
                                        <a:latin typeface="Cambria Math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sSub>
                              <m:sSubPr>
                                <m:ctrlPr>
                                  <a:rPr lang="ru-RU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ru-RU" i="1">
                                    <a:latin typeface="Cambria Math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ru-RU" i="1">
                                    <a:latin typeface="Cambria Math"/>
                                  </a:rPr>
                                  <m:t>𝑙</m:t>
                                </m:r>
                              </m:sub>
                            </m:sSub>
                          </m:sub>
                        </m:sSub>
                        <m:r>
                          <a:rPr lang="ru-RU" i="1">
                            <a:latin typeface="Cambria Math"/>
                          </a:rPr>
                          <m:t>, </m:t>
                        </m:r>
                        <m:sSub>
                          <m:sSub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i="1">
                                <a:latin typeface="Cambria Math"/>
                              </a:rPr>
                              <m:t>𝜉</m:t>
                            </m:r>
                          </m:e>
                          <m:sub>
                            <m:r>
                              <a:rPr lang="ru-RU" i="1">
                                <a:latin typeface="Cambria Math"/>
                              </a:rPr>
                              <m:t>𝑙</m:t>
                            </m:r>
                          </m:sub>
                        </m:sSub>
                        <m:r>
                          <a:rPr lang="ru-RU" i="1">
                            <a:latin typeface="Cambria Math"/>
                          </a:rPr>
                          <m:t>≥1, </m:t>
                        </m:r>
                        <m:r>
                          <a:rPr lang="ru-RU" i="1">
                            <a:latin typeface="Cambria Math"/>
                          </a:rPr>
                          <m:t>𝑙</m:t>
                        </m:r>
                        <m:r>
                          <a:rPr lang="ru-RU" i="1">
                            <a:latin typeface="Cambria Math"/>
                          </a:rPr>
                          <m:t>=</m:t>
                        </m:r>
                        <m:bar>
                          <m:barPr>
                            <m:pos m:val="top"/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barPr>
                          <m:e>
                            <m:r>
                              <a:rPr lang="ru-RU" i="1">
                                <a:latin typeface="Cambria Math"/>
                              </a:rPr>
                              <m:t>1,</m:t>
                            </m:r>
                            <m:r>
                              <a:rPr lang="ru-RU" i="1">
                                <a:latin typeface="Cambria Math"/>
                              </a:rPr>
                              <m:t>𝐿</m:t>
                            </m:r>
                          </m:e>
                        </m:bar>
                      </m:e>
                    </m:d>
                  </m:oMath>
                </a14:m>
                <a:br>
                  <a:rPr lang="ru-RU" dirty="0"/>
                </a:br>
                <a:r>
                  <a:rPr lang="ru-RU" dirty="0"/>
                  <a:t>является вектор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i="1">
                            <a:latin typeface="Cambria Math"/>
                          </a:rPr>
                          <m:t>𝑤</m:t>
                        </m:r>
                      </m:e>
                      <m:sup>
                        <m:r>
                          <a:rPr lang="ru-RU" i="1">
                            <a:latin typeface="Cambria Math"/>
                          </a:rPr>
                          <m:t>∗</m:t>
                        </m:r>
                      </m:sup>
                    </m:sSup>
                  </m:oMath>
                </a14:m>
                <a:r>
                  <a:rPr lang="ru-RU" dirty="0"/>
                  <a:t> с компонентами</a:t>
                </a:r>
                <a:br>
                  <a:rPr lang="en-US" dirty="0"/>
                </a:br>
                <a14:m>
                  <m:oMath xmlns:m="http://schemas.openxmlformats.org/officeDocument/2006/math">
                    <m:sSubSup>
                      <m:sSubSup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ru-RU" i="1"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ru-RU" i="1">
                            <a:latin typeface="Cambria Math"/>
                          </a:rPr>
                          <m:t>𝑖</m:t>
                        </m:r>
                      </m:sub>
                      <m:sup>
                        <m:r>
                          <a:rPr lang="ru-RU" i="1">
                            <a:latin typeface="Cambria Math"/>
                          </a:rPr>
                          <m:t>∗</m:t>
                        </m:r>
                      </m:sup>
                    </m:sSubSup>
                    <m:r>
                      <a:rPr lang="ru-RU" i="1">
                        <a:latin typeface="Cambria Math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f>
                                <m:f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ru-RU" i="1">
                                              <a:latin typeface="Cambria Math"/>
                                            </a:rPr>
                                            <m:t>𝑅</m:t>
                                          </m:r>
                                        </m:e>
                                        <m:sup>
                                          <m:r>
                                            <a:rPr lang="ru-RU" i="1">
                                              <a:latin typeface="Cambria Math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  <m:r>
                                        <a:rPr lang="ru-RU" i="1">
                                          <a:latin typeface="Cambria Math"/>
                                        </a:rPr>
                                        <m:t>∙</m:t>
                                      </m:r>
                                      <m:sSubSup>
                                        <m:sSubSupPr>
                                          <m:ctrlP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acc>
                                            <m:accPr>
                                              <m:chr m:val="̇"/>
                                              <m:ctrlPr>
                                                <a:rPr lang="ru-RU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ru-RU" i="1">
                                                  <a:latin typeface="Cambria Math"/>
                                                </a:rPr>
                                                <m:t>𝜉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ru-RU" i="1">
                                              <a:latin typeface="Cambria Math"/>
                                            </a:rPr>
                                            <m:t>𝑖</m:t>
                                          </m:r>
                                        </m:sub>
                                        <m:sup>
                                          <m:r>
                                            <a:rPr lang="ru-RU" i="1">
                                              <a:latin typeface="Cambria Math"/>
                                            </a:rPr>
                                            <m:t>𝑟</m:t>
                                          </m:r>
                                        </m:sup>
                                      </m:sSubSup>
                                    </m:e>
                                  </m:d>
                                </m:num>
                                <m:den>
                                  <m:d>
                                    <m:d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nary>
                                        <m:naryPr>
                                          <m:chr m:val="∑"/>
                                          <m:limLoc m:val="undOvr"/>
                                          <m:supHide m:val="on"/>
                                          <m:ctrlP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a:rPr lang="ru-RU" i="1">
                                              <a:latin typeface="Cambria Math"/>
                                            </a:rPr>
                                            <m:t>𝑘</m:t>
                                          </m:r>
                                          <m:r>
                                            <a:rPr lang="ru-RU" i="1">
                                              <a:latin typeface="Cambria Math"/>
                                            </a:rPr>
                                            <m:t>∈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ru-RU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ru-RU" i="1">
                                                  <a:latin typeface="Cambria Math"/>
                                                </a:rPr>
                                                <m:t>𝐼</m:t>
                                              </m:r>
                                            </m:e>
                                            <m:sub>
                                              <m:r>
                                                <a:rPr lang="ru-RU" i="1">
                                                  <a:latin typeface="Cambria Math"/>
                                                </a:rPr>
                                                <m:t>𝑟</m:t>
                                              </m:r>
                                            </m:sub>
                                          </m:sSub>
                                        </m:sub>
                                        <m:sup/>
                                        <m:e>
                                          <m:sSubSup>
                                            <m:sSubSupPr>
                                              <m:ctrlPr>
                                                <a:rPr lang="ru-RU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acc>
                                                <m:accPr>
                                                  <m:chr m:val="̇"/>
                                                  <m:ctrlPr>
                                                    <a:rPr lang="ru-RU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ru-RU" i="1">
                                                      <a:latin typeface="Cambria Math"/>
                                                    </a:rPr>
                                                    <m:t>𝜉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lang="ru-RU" i="1">
                                                  <a:latin typeface="Cambria Math"/>
                                                </a:rPr>
                                                <m:t>𝑘</m:t>
                                              </m:r>
                                            </m:sub>
                                            <m:sup>
                                              <m:r>
                                                <a:rPr lang="ru-RU" i="1">
                                                  <a:latin typeface="Cambria Math"/>
                                                </a:rPr>
                                                <m:t>𝑟</m:t>
                                              </m:r>
                                            </m:sup>
                                          </m:sSubSup>
                                        </m:e>
                                      </m:nary>
                                    </m:e>
                                  </m:d>
                                </m:den>
                              </m:f>
                              <m:r>
                                <a:rPr lang="ru-RU" i="1">
                                  <a:latin typeface="Cambria Math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̈"/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ru-RU" i="1">
                                          <a:latin typeface="Cambria Math"/>
                                        </a:rPr>
                                        <m:t>𝜉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ru-RU" i="1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latin typeface="Cambria Math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ru-RU" i="1">
                                      <a:latin typeface="Cambria Math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ru-RU" i="1">
                                  <a:latin typeface="Cambria Math"/>
                                </a:rPr>
                                <m:t>,</m:t>
                              </m:r>
                            </m:e>
                            <m:e>
                              <m:r>
                                <a:rPr lang="ru-RU" i="1">
                                  <a:latin typeface="Cambria Math"/>
                                </a:rPr>
                                <m:t>𝑖</m:t>
                              </m:r>
                              <m:r>
                                <a:rPr lang="ru-RU" i="1">
                                  <a:latin typeface="Cambria Math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latin typeface="Cambria Math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ru-RU" i="1">
                                      <a:latin typeface="Cambria Math"/>
                                    </a:rPr>
                                    <m:t>𝑟</m:t>
                                  </m:r>
                                </m:sub>
                              </m:sSub>
                              <m:r>
                                <a:rPr lang="ru-RU" i="1">
                                  <a:latin typeface="Cambria Math"/>
                                </a:rPr>
                                <m:t>;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̈"/>
                                          <m:ctrlP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ru-RU" i="1">
                                              <a:latin typeface="Cambria Math"/>
                                            </a:rPr>
                                            <m:t>𝜉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ru-RU" i="1"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ru-RU" i="1">
                                      <a:latin typeface="Cambria Math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ru-RU" i="1">
                                      <a:latin typeface="Cambria Math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ru-RU" i="1">
                                  <a:latin typeface="Cambria Math"/>
                                </a:rPr>
                                <m:t>,</m:t>
                              </m:r>
                            </m:e>
                            <m:e>
                              <m:r>
                                <a:rPr lang="ru-RU" i="1">
                                  <a:latin typeface="Cambria Math"/>
                                </a:rPr>
                                <m:t>𝑖</m:t>
                              </m:r>
                              <m:r>
                                <a:rPr lang="ru-RU" i="1">
                                  <a:latin typeface="Cambria Math"/>
                                </a:rPr>
                                <m:t>∈</m:t>
                              </m:r>
                              <m:r>
                                <a:rPr lang="ru-RU" i="1">
                                  <a:latin typeface="Cambria Math"/>
                                </a:rPr>
                                <m:t>𝐼</m:t>
                              </m:r>
                              <m:r>
                                <a:rPr lang="ru-RU" i="1">
                                  <a:latin typeface="Cambria Math"/>
                                </a:rPr>
                                <m:t>\</m:t>
                              </m:r>
                              <m:sSub>
                                <m:sSub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latin typeface="Cambria Math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ru-RU" i="1">
                                      <a:latin typeface="Cambria Math"/>
                                    </a:rPr>
                                    <m:t>𝑟</m:t>
                                  </m:r>
                                </m:sub>
                              </m:sSub>
                              <m:r>
                                <a:rPr lang="ru-RU" i="1">
                                  <a:latin typeface="Cambria Math"/>
                                </a:rPr>
                                <m:t>;</m:t>
                              </m:r>
                            </m:e>
                          </m:mr>
                        </m:m>
                      </m:e>
                    </m:d>
                  </m:oMath>
                </a14:m>
                <a:br>
                  <a:rPr lang="en-US" dirty="0"/>
                </a:br>
                <a14:m>
                  <m:oMath xmlns:m="http://schemas.openxmlformats.org/officeDocument/2006/math">
                    <m:sSup>
                      <m:sSup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/>
                          </a:rPr>
                          <m:t>𝑅</m:t>
                        </m:r>
                      </m:e>
                      <m:sup>
                        <m:r>
                          <a:rPr lang="en-US" i="1">
                            <a:latin typeface="Cambria Math"/>
                          </a:rPr>
                          <m:t>′</m:t>
                        </m:r>
                      </m:sup>
                    </m:sSup>
                    <m:r>
                      <a:rPr lang="en-US" i="1">
                        <a:latin typeface="Cambria Math"/>
                      </a:rPr>
                      <m:t>=</m:t>
                    </m:r>
                    <m:r>
                      <a:rPr lang="en-US" i="1">
                        <a:latin typeface="Cambria Math"/>
                      </a:rPr>
                      <m:t>𝑅</m:t>
                    </m:r>
                    <m:r>
                      <a:rPr lang="en-US" i="1">
                        <a:latin typeface="Cambria Math"/>
                      </a:rPr>
                      <m:t>−</m:t>
                    </m:r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0</m:t>
                        </m:r>
                      </m:sub>
                    </m:sSub>
                    <m:nary>
                      <m:naryPr>
                        <m:chr m:val="∑"/>
                        <m:limLoc m:val="undOvr"/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/>
                          </a:rPr>
                          <m:t>𝑖</m:t>
                        </m:r>
                        <m:r>
                          <a:rPr lang="en-US" i="1">
                            <a:latin typeface="Cambria Math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̈"/>
                                <m:ctrlPr>
                                  <a:rPr lang="ru-RU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ru-RU" i="1">
                                    <a:latin typeface="Cambria Math"/>
                                  </a:rPr>
                                  <m:t>𝜉</m:t>
                                </m:r>
                              </m:e>
                            </m:acc>
                          </m:e>
                          <m:sub>
                            <m:r>
                              <a:rPr lang="ru-RU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i="1">
                        <a:latin typeface="Cambria Math"/>
                      </a:rPr>
                      <m:t>≥0</m:t>
                    </m:r>
                  </m:oMath>
                </a14:m>
                <a:br>
                  <a:rPr lang="ru-RU" dirty="0"/>
                </a:br>
                <a:r>
                  <a:rPr lang="ru-RU" dirty="0"/>
                  <a:t>при этом индекс </a:t>
                </a:r>
                <a14:m>
                  <m:oMath xmlns:m="http://schemas.openxmlformats.org/officeDocument/2006/math">
                    <m:r>
                      <a:rPr lang="ru-RU" i="1">
                        <a:latin typeface="Cambria Math"/>
                      </a:rPr>
                      <m:t>𝑟</m:t>
                    </m:r>
                  </m:oMath>
                </a14:m>
                <a:r>
                  <a:rPr lang="ru-RU" dirty="0"/>
                  <a:t> определяется из соотношения</a:t>
                </a:r>
                <a:br>
                  <a:rPr lang="ru-RU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𝑟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</m:t>
                    </m:r>
                    <m:func>
                      <m:func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/>
                              </a:rPr>
                              <m:t>max</m:t>
                            </m:r>
                          </m:e>
                          <m:lim>
                            <m:r>
                              <a:rPr lang="en-US" i="1">
                                <a:latin typeface="Cambria Math"/>
                              </a:rPr>
                              <m:t>1≤</m:t>
                            </m:r>
                            <m:r>
                              <a:rPr lang="en-US" i="1">
                                <a:latin typeface="Cambria Math"/>
                              </a:rPr>
                              <m:t>𝑘</m:t>
                            </m:r>
                            <m:r>
                              <a:rPr lang="en-US" i="1">
                                <a:latin typeface="Cambria Math"/>
                              </a:rPr>
                              <m:t>≤</m:t>
                            </m:r>
                            <m:r>
                              <a:rPr lang="en-US" i="1">
                                <a:latin typeface="Cambria Math"/>
                              </a:rPr>
                              <m:t>𝑛</m:t>
                            </m:r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e>
                    </m:func>
                  </m:oMath>
                </a14:m>
                <a:br>
                  <a:rPr lang="ru-RU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𝑘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𝑅</m:t>
                        </m:r>
                        <m:r>
                          <a:rPr lang="en-US" i="1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0</m:t>
                            </m:r>
                          </m:sub>
                        </m:sSub>
                        <m:r>
                          <a:rPr lang="en-US" i="1">
                            <a:latin typeface="Cambria Math"/>
                          </a:rPr>
                          <m:t>,</m:t>
                        </m:r>
                        <m:r>
                          <a:rPr lang="en-US" i="1">
                            <a:latin typeface="Cambria Math"/>
                          </a:rPr>
                          <m:t>𝑛</m:t>
                        </m:r>
                      </m:e>
                    </m:d>
                    <m:r>
                      <a:rPr lang="en-US" i="1">
                        <a:latin typeface="Cambria Math"/>
                      </a:rPr>
                      <m:t>=</m:t>
                    </m:r>
                    <m:nary>
                      <m:naryPr>
                        <m:chr m:val="∏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/>
                          </a:rPr>
                          <m:t>𝑖</m:t>
                        </m:r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∈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/>
                                <a:ea typeface="Cambria Math"/>
                              </a:rPr>
                              <m:t>𝐼</m:t>
                            </m:r>
                          </m:e>
                          <m: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/>
                                <a:ea typeface="Cambria Math"/>
                              </a:rPr>
                              <m:t>𝑘</m:t>
                            </m:r>
                          </m:sub>
                        </m:sSub>
                      </m:sub>
                      <m:sup>
                        <m:r>
                          <a:rPr lang="en-US" b="0" i="1" smtClean="0">
                            <a:latin typeface="Cambria Math"/>
                          </a:rPr>
                          <m:t>𝑛</m:t>
                        </m:r>
                      </m:sup>
                      <m:e>
                        <m:d>
                          <m:dPr>
                            <m:begChr m:val="["/>
                            <m:endChr m:val="]"/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ru-RU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ru-RU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i="1">
                                <a:latin typeface="Cambria Math"/>
                              </a:rPr>
                              <m:t>∙</m:t>
                            </m:r>
                            <m:d>
                              <m:dPr>
                                <m:ctrlPr>
                                  <a:rPr lang="ru-RU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ru-RU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ru-RU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ru-RU" i="1">
                                            <a:latin typeface="Cambria Math"/>
                                          </a:rPr>
                                          <m:t>𝑅</m:t>
                                        </m:r>
                                      </m:e>
                                      <m:sup>
                                        <m:r>
                                          <a:rPr lang="ru-RU" i="1">
                                            <a:latin typeface="Cambria Math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r>
                                      <a:rPr lang="ru-RU" i="1">
                                        <a:latin typeface="Cambria Math"/>
                                      </a:rPr>
                                      <m:t>∙</m:t>
                                    </m:r>
                                    <m:sSubSup>
                                      <m:sSubSupPr>
                                        <m:ctrlPr>
                                          <a:rPr lang="ru-RU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acc>
                                          <m:accPr>
                                            <m:chr m:val="̇"/>
                                            <m:ctrlPr>
                                              <a:rPr lang="ru-RU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ru-RU" i="1">
                                                <a:latin typeface="Cambria Math"/>
                                              </a:rPr>
                                              <m:t>𝜉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ru-RU" i="1">
                                            <a:latin typeface="Cambria Math"/>
                                          </a:rPr>
                                          <m:t>𝑖</m:t>
                                        </m:r>
                                      </m:sub>
                                      <m:sup>
                                        <m:r>
                                          <a:rPr lang="ru-RU" i="1">
                                            <a:latin typeface="Cambria Math"/>
                                          </a:rPr>
                                          <m:t>𝑘</m:t>
                                        </m:r>
                                      </m:sup>
                                    </m:sSubSup>
                                  </m:num>
                                  <m:den>
                                    <m:nary>
                                      <m:naryPr>
                                        <m:chr m:val="∑"/>
                                        <m:limLoc m:val="undOvr"/>
                                        <m:supHide m:val="on"/>
                                        <m:ctrlPr>
                                          <a:rPr lang="ru-RU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naryPr>
                                      <m:sub>
                                        <m:r>
                                          <a:rPr lang="ru-RU" i="1">
                                            <a:latin typeface="Cambria Math"/>
                                          </a:rPr>
                                          <m:t>𝑗</m:t>
                                        </m:r>
                                        <m:r>
                                          <a:rPr lang="ru-RU" i="1">
                                            <a:latin typeface="Cambria Math"/>
                                          </a:rPr>
                                          <m:t>∈</m:t>
                                        </m:r>
                                        <m:sSub>
                                          <m:sSubPr>
                                            <m:ctrlPr>
                                              <a:rPr lang="ru-RU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ru-RU" i="1">
                                                <a:latin typeface="Cambria Math"/>
                                              </a:rPr>
                                              <m:t>𝐼</m:t>
                                            </m:r>
                                          </m:e>
                                          <m:sub>
                                            <m:r>
                                              <a:rPr lang="ru-RU" i="1">
                                                <a:latin typeface="Cambria Math"/>
                                              </a:rPr>
                                              <m:t>𝑘</m:t>
                                            </m:r>
                                          </m:sub>
                                        </m:sSub>
                                      </m:sub>
                                      <m:sup/>
                                      <m:e>
                                        <m:sSubSup>
                                          <m:sSubSupPr>
                                            <m:ctrlPr>
                                              <a:rPr lang="ru-RU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acc>
                                              <m:accPr>
                                                <m:chr m:val="̇"/>
                                                <m:ctrlPr>
                                                  <a:rPr lang="ru-RU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ru-RU" i="1">
                                                    <a:latin typeface="Cambria Math"/>
                                                  </a:rPr>
                                                  <m:t>𝜉</m:t>
                                                </m:r>
                                              </m:e>
                                            </m:acc>
                                          </m:e>
                                          <m:sub>
                                            <m:r>
                                              <a:rPr lang="ru-RU" i="1">
                                                <a:latin typeface="Cambria Math"/>
                                              </a:rPr>
                                              <m:t>𝑗</m:t>
                                            </m:r>
                                          </m:sub>
                                          <m:sup>
                                            <m:r>
                                              <a:rPr lang="ru-RU" i="1">
                                                <a:latin typeface="Cambria Math"/>
                                              </a:rPr>
                                              <m:t>𝑘</m:t>
                                            </m:r>
                                          </m:sup>
                                        </m:sSubSup>
                                      </m:e>
                                    </m:nary>
                                  </m:den>
                                </m:f>
                                <m:r>
                                  <a:rPr lang="ru-RU" i="1">
                                    <a:latin typeface="Cambria Math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ru-RU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̈"/>
                                        <m:ctrlPr>
                                          <a:rPr lang="ru-RU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ru-RU" i="1">
                                            <a:latin typeface="Cambria Math"/>
                                          </a:rPr>
                                          <m:t>𝜉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ru-RU" i="1">
                                        <a:latin typeface="Cambria Math"/>
                                      </a:rPr>
                                      <m:t>𝑖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ru-RU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i="1">
                                        <a:latin typeface="Cambria Math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ru-RU" i="1">
                                        <a:latin typeface="Cambria Math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</m:nary>
                    <m:r>
                      <a:rPr lang="en-US" i="1" smtClean="0">
                        <a:latin typeface="Cambria Math"/>
                        <a:ea typeface="Cambria Math"/>
                      </a:rPr>
                      <m:t>∙</m:t>
                    </m:r>
                    <m:nary>
                      <m:naryPr>
                        <m:chr m:val="∏"/>
                        <m:supHide m:val="o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/>
                          </a:rPr>
                          <m:t>𝑡</m:t>
                        </m:r>
                        <m:r>
                          <a:rPr lang="en-US" i="1">
                            <a:latin typeface="Cambria Math"/>
                          </a:rPr>
                          <m:t>∈</m:t>
                        </m:r>
                        <m:r>
                          <a:rPr lang="en-US" i="1">
                            <a:latin typeface="Cambria Math"/>
                          </a:rPr>
                          <m:t>𝐼</m:t>
                        </m:r>
                        <m:r>
                          <a:rPr lang="en-US" i="1">
                            <a:latin typeface="Cambria Math"/>
                          </a:rPr>
                          <m:t>\</m:t>
                        </m:r>
                        <m:sSub>
                          <m:sSub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𝐼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sub>
                      <m:sup/>
                      <m:e>
                        <m:sSub>
                          <m:sSub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𝑞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𝑡</m:t>
                            </m:r>
                          </m:sub>
                        </m:sSub>
                        <m:r>
                          <a:rPr lang="en-US" i="1">
                            <a:latin typeface="Cambria Math"/>
                          </a:rPr>
                          <m:t>(</m:t>
                        </m:r>
                        <m:r>
                          <a:rPr lang="en-US" i="1">
                            <a:latin typeface="Cambria Math"/>
                          </a:rPr>
                          <m:t>𝑥</m:t>
                        </m:r>
                        <m:r>
                          <a:rPr lang="en-US" i="1">
                            <a:latin typeface="Cambria Math"/>
                          </a:rPr>
                          <m:t>)∙</m:t>
                        </m:r>
                        <m:sSub>
                          <m:sSub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0</m:t>
                            </m:r>
                          </m:sub>
                        </m:sSub>
                        <m:r>
                          <a:rPr lang="en-US" i="1">
                            <a:latin typeface="Cambria Math"/>
                          </a:rPr>
                          <m:t>∙</m:t>
                        </m:r>
                        <m:sSub>
                          <m:sSub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̈"/>
                                <m:ctrlPr>
                                  <a:rPr lang="ru-RU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ru-RU" i="1">
                                    <a:latin typeface="Cambria Math"/>
                                  </a:rPr>
                                  <m:t>𝜉</m:t>
                                </m:r>
                              </m:e>
                            </m:acc>
                          </m:e>
                          <m:sub>
                            <m:r>
                              <a:rPr lang="ru-RU" i="1">
                                <a:latin typeface="Cambria Math"/>
                              </a:rPr>
                              <m:t>𝑡</m:t>
                            </m:r>
                          </m:sub>
                        </m:sSub>
                      </m:e>
                    </m:nary>
                  </m:oMath>
                </a14:m>
                <a:endParaRPr lang="ru-RU" dirty="0"/>
              </a:p>
              <a:p>
                <a:endParaRPr lang="ru-RU" dirty="0">
                  <a:solidFill>
                    <a:srgbClr val="C00000"/>
                  </a:solidFill>
                </a:endParaRPr>
              </a:p>
              <a:p>
                <a:r>
                  <a:rPr lang="ru-RU" b="1" dirty="0">
                    <a:solidFill>
                      <a:srgbClr val="C00000"/>
                    </a:solidFill>
                  </a:rPr>
                  <a:t>Доказана теорема и показаны следствия (частные случаи)</a:t>
                </a:r>
                <a:endParaRPr lang="ru-RU" b="1" dirty="0"/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t="-42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Вычисление коэффициентов: мультипликативный критерий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25.05.2014</a:t>
            </a: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Д.Е.Шапошников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60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5839591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/>
        </p:nvSpPr>
        <p:spPr>
          <a:xfrm>
            <a:off x="116505" y="548679"/>
            <a:ext cx="8820980" cy="544560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Вычисление коэффициентов: среднестепенной критерий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ru-RU" dirty="0"/>
                  <a:t>Оптимальным решением задачи</a:t>
                </a:r>
                <a:br>
                  <a:rPr lang="ru-RU" dirty="0"/>
                </a:br>
                <a14:m>
                  <m:oMath xmlns:m="http://schemas.openxmlformats.org/officeDocument/2006/math">
                    <m:func>
                      <m:func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/>
                              </a:rPr>
                              <m:t>max</m:t>
                            </m:r>
                          </m:e>
                          <m:lim>
                            <m:r>
                              <a:rPr lang="en-US" i="1">
                                <a:latin typeface="Cambria Math"/>
                              </a:rPr>
                              <m:t>𝑤</m:t>
                            </m:r>
                            <m:r>
                              <a:rPr lang="en-US" i="1">
                                <a:latin typeface="Cambria Math"/>
                              </a:rPr>
                              <m:t>∈</m:t>
                            </m:r>
                            <m:sSub>
                              <m:sSubPr>
                                <m:ctrlPr>
                                  <a:rPr lang="ru-RU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</a:rPr>
                                  <m:t>𝑤</m:t>
                                </m:r>
                              </m:sub>
                            </m:sSub>
                          </m:lim>
                        </m:limLow>
                      </m:fName>
                      <m:e>
                        <m:r>
                          <a:rPr lang="en-US" i="1">
                            <a:latin typeface="Cambria Math"/>
                          </a:rPr>
                          <m:t>𝑓</m:t>
                        </m:r>
                        <m:d>
                          <m:d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/>
                              </a:rPr>
                              <m:t>𝑤</m:t>
                            </m:r>
                            <m:r>
                              <a:rPr lang="en-US" i="1">
                                <a:latin typeface="Cambria Math"/>
                              </a:rPr>
                              <m:t>,</m:t>
                            </m:r>
                            <m:r>
                              <a:rPr lang="en-US" i="1">
                                <a:latin typeface="Cambria Math"/>
                              </a:rPr>
                              <m:t>𝑞</m:t>
                            </m:r>
                            <m:d>
                              <m:dPr>
                                <m:ctrlPr>
                                  <a:rPr lang="ru-RU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</m:e>
                    </m:func>
                    <m:r>
                      <a:rPr lang="ru-RU" b="0" i="1" smtClean="0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/>
                                  </a:rPr>
                                  <m:t>𝑛</m:t>
                                </m:r>
                              </m:den>
                            </m:f>
                            <m:nary>
                              <m:naryPr>
                                <m:chr m:val="∑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i="1">
                                    <a:latin typeface="Cambria Math"/>
                                  </a:rPr>
                                  <m:t>𝑖</m:t>
                                </m:r>
                                <m:r>
                                  <a:rPr lang="en-US" i="1">
                                    <a:latin typeface="Cambria Math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i="1">
                                    <a:latin typeface="Cambria Math"/>
                                  </a:rPr>
                                  <m:t>𝑛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𝑖</m:t>
                                    </m:r>
                                  </m:sub>
                                </m:sSub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/>
                                      </a:rPr>
                                      <m:t>𝑝</m:t>
                                    </m:r>
                                  </m:sup>
                                </m:sSubSup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</m:d>
                              </m:e>
                            </m:nary>
                          </m:e>
                        </m:d>
                      </m:e>
                      <m:sup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/>
                              </a:rPr>
                              <m:t>1</m:t>
                            </m:r>
                          </m:num>
                          <m:den>
                            <m:r>
                              <a:rPr lang="en-US" i="1">
                                <a:latin typeface="Cambria Math"/>
                              </a:rPr>
                              <m:t>𝑝</m:t>
                            </m:r>
                          </m:den>
                        </m:f>
                      </m:sup>
                    </m:sSup>
                    <m:r>
                      <a:rPr lang="en-US" i="1">
                        <a:latin typeface="Cambria Math"/>
                      </a:rPr>
                      <m:t>, </m:t>
                    </m:r>
                    <m:r>
                      <a:rPr lang="en-US" i="1">
                        <a:latin typeface="Cambria Math"/>
                      </a:rPr>
                      <m:t>𝑝</m:t>
                    </m:r>
                    <m:r>
                      <a:rPr lang="en-US" i="1">
                        <a:latin typeface="Cambria Math"/>
                      </a:rPr>
                      <m:t>&gt;0</m:t>
                    </m:r>
                  </m:oMath>
                </a14:m>
                <a:br>
                  <a:rPr lang="ru-RU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ru-RU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/>
                          </a:rPr>
                          <m:t>𝐷</m:t>
                        </m:r>
                      </m:e>
                      <m:sub>
                        <m:r>
                          <a:rPr lang="en-US" sz="1400" i="1">
                            <a:latin typeface="Cambria Math"/>
                          </a:rPr>
                          <m:t>𝑤</m:t>
                        </m:r>
                      </m:sub>
                    </m:sSub>
                    <m:r>
                      <a:rPr lang="en-US" sz="1400" i="1">
                        <a:latin typeface="Cambria Math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u-RU" i="1">
                            <a:latin typeface="Cambria Math"/>
                          </a:rPr>
                          <m:t>𝑤</m:t>
                        </m:r>
                        <m:r>
                          <a:rPr lang="ru-RU" i="1">
                            <a:latin typeface="Cambria Math"/>
                          </a:rPr>
                          <m:t>∈</m:t>
                        </m:r>
                        <m:sSup>
                          <m:sSup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ru-RU" i="1">
                                <a:latin typeface="Cambria Math"/>
                              </a:rPr>
                              <m:t>𝑅</m:t>
                            </m:r>
                          </m:e>
                          <m:sup>
                            <m:r>
                              <a:rPr lang="ru-RU" i="1">
                                <a:latin typeface="Cambria Math"/>
                              </a:rPr>
                              <m:t>𝑛</m:t>
                            </m:r>
                          </m:sup>
                        </m:sSup>
                      </m:e>
                      <m:e>
                        <m:sSub>
                          <m:sSub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i="1">
                                <a:latin typeface="Cambria Math"/>
                              </a:rPr>
                              <m:t>𝑤</m:t>
                            </m:r>
                          </m:e>
                          <m:sub>
                            <m:r>
                              <a:rPr lang="ru-RU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ru-RU" i="1">
                            <a:latin typeface="Cambria Math"/>
                          </a:rPr>
                          <m:t>≥</m:t>
                        </m:r>
                        <m:sSub>
                          <m:sSub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i="1">
                                <a:latin typeface="Cambria Math"/>
                              </a:rPr>
                              <m:t>𝑤</m:t>
                            </m:r>
                          </m:e>
                          <m:sub>
                            <m:r>
                              <a:rPr lang="ru-RU" i="1">
                                <a:latin typeface="Cambria Math"/>
                              </a:rPr>
                              <m:t>0</m:t>
                            </m:r>
                          </m:sub>
                        </m:sSub>
                        <m:r>
                          <a:rPr lang="ru-RU" i="1">
                            <a:latin typeface="Cambria Math"/>
                          </a:rPr>
                          <m:t>≥0, </m:t>
                        </m:r>
                        <m:r>
                          <a:rPr lang="ru-RU" i="1">
                            <a:latin typeface="Cambria Math"/>
                          </a:rPr>
                          <m:t>𝑖</m:t>
                        </m:r>
                        <m:r>
                          <a:rPr lang="ru-RU" i="1">
                            <a:latin typeface="Cambria Math"/>
                          </a:rPr>
                          <m:t>=</m:t>
                        </m:r>
                        <m:bar>
                          <m:barPr>
                            <m:pos m:val="top"/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barPr>
                          <m:e>
                            <m:r>
                              <a:rPr lang="ru-RU" i="1">
                                <a:latin typeface="Cambria Math"/>
                              </a:rPr>
                              <m:t>1,</m:t>
                            </m:r>
                            <m:r>
                              <a:rPr lang="ru-RU" i="1">
                                <a:latin typeface="Cambria Math"/>
                              </a:rPr>
                              <m:t>𝑛</m:t>
                            </m:r>
                          </m:e>
                        </m:bar>
                        <m:r>
                          <a:rPr lang="ru-RU" i="1">
                            <a:latin typeface="Cambria Math"/>
                          </a:rPr>
                          <m:t>; </m:t>
                        </m:r>
                        <m:nary>
                          <m:naryPr>
                            <m:chr m:val="∑"/>
                            <m:limLoc m:val="undOvr"/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ru-RU" i="1">
                                <a:latin typeface="Cambria Math"/>
                              </a:rPr>
                              <m:t>𝑖</m:t>
                            </m:r>
                            <m:r>
                              <a:rPr lang="ru-RU" i="1">
                                <a:latin typeface="Cambria Math"/>
                              </a:rPr>
                              <m:t>=1</m:t>
                            </m:r>
                          </m:sub>
                          <m:sup>
                            <m:r>
                              <a:rPr lang="ru-RU" i="1">
                                <a:latin typeface="Cambria Math"/>
                              </a:rPr>
                              <m:t>𝑛</m:t>
                            </m:r>
                          </m:sup>
                          <m:e>
                            <m:sSub>
                              <m:sSubPr>
                                <m:ctrlPr>
                                  <a:rPr lang="ru-RU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ru-RU" i="1">
                                    <a:latin typeface="Cambria Math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ru-RU" i="1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ru-RU" i="1">
                                <a:latin typeface="Cambria Math"/>
                              </a:rPr>
                              <m:t>=</m:t>
                            </m:r>
                            <m:r>
                              <a:rPr lang="ru-RU" i="1">
                                <a:latin typeface="Cambria Math"/>
                              </a:rPr>
                              <m:t>𝑅</m:t>
                            </m:r>
                          </m:e>
                        </m:nary>
                        <m:r>
                          <a:rPr lang="ru-RU" i="1">
                            <a:latin typeface="Cambria Math"/>
                          </a:rPr>
                          <m:t>;</m:t>
                        </m:r>
                        <m:sSub>
                          <m:sSub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〈"/>
                                <m:endChr m:val="〉"/>
                                <m:ctrlPr>
                                  <a:rPr lang="ru-RU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ru-RU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i="1">
                                        <a:latin typeface="Cambria Math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ru-RU" i="1">
                                        <a:latin typeface="Cambria Math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ru-RU" i="1">
                                    <a:latin typeface="Cambria Math"/>
                                  </a:rPr>
                                  <m:t>≥</m:t>
                                </m:r>
                                <m:sSub>
                                  <m:sSubPr>
                                    <m:ctrlPr>
                                      <a:rPr lang="ru-RU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ru-RU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ru-RU" i="1">
                                            <a:latin typeface="Cambria Math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ru-RU" i="1">
                                            <a:latin typeface="Cambria Math"/>
                                          </a:rPr>
                                          <m:t>𝑙</m:t>
                                        </m:r>
                                      </m:sub>
                                    </m:sSub>
                                    <m:r>
                                      <a:rPr lang="ru-RU" i="1">
                                        <a:latin typeface="Cambria Math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ru-RU" i="1">
                                        <a:latin typeface="Cambria Math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sSub>
                              <m:sSubPr>
                                <m:ctrlPr>
                                  <a:rPr lang="ru-RU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ru-RU" i="1">
                                    <a:latin typeface="Cambria Math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ru-RU" i="1">
                                    <a:latin typeface="Cambria Math"/>
                                  </a:rPr>
                                  <m:t>𝑙</m:t>
                                </m:r>
                              </m:sub>
                            </m:sSub>
                          </m:sub>
                        </m:sSub>
                        <m:r>
                          <a:rPr lang="ru-RU" i="1">
                            <a:latin typeface="Cambria Math"/>
                          </a:rPr>
                          <m:t>, </m:t>
                        </m:r>
                        <m:sSub>
                          <m:sSub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i="1">
                                <a:latin typeface="Cambria Math"/>
                              </a:rPr>
                              <m:t>𝜉</m:t>
                            </m:r>
                          </m:e>
                          <m:sub>
                            <m:r>
                              <a:rPr lang="ru-RU" i="1">
                                <a:latin typeface="Cambria Math"/>
                              </a:rPr>
                              <m:t>𝑙</m:t>
                            </m:r>
                          </m:sub>
                        </m:sSub>
                        <m:r>
                          <a:rPr lang="ru-RU" i="1">
                            <a:latin typeface="Cambria Math"/>
                          </a:rPr>
                          <m:t>≥1, </m:t>
                        </m:r>
                        <m:r>
                          <a:rPr lang="ru-RU" i="1">
                            <a:latin typeface="Cambria Math"/>
                          </a:rPr>
                          <m:t>𝑙</m:t>
                        </m:r>
                        <m:r>
                          <a:rPr lang="ru-RU" i="1">
                            <a:latin typeface="Cambria Math"/>
                          </a:rPr>
                          <m:t>=</m:t>
                        </m:r>
                        <m:bar>
                          <m:barPr>
                            <m:pos m:val="top"/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barPr>
                          <m:e>
                            <m:r>
                              <a:rPr lang="ru-RU" i="1">
                                <a:latin typeface="Cambria Math"/>
                              </a:rPr>
                              <m:t>1,</m:t>
                            </m:r>
                            <m:r>
                              <a:rPr lang="ru-RU" i="1">
                                <a:latin typeface="Cambria Math"/>
                              </a:rPr>
                              <m:t>𝐿</m:t>
                            </m:r>
                          </m:e>
                        </m:bar>
                      </m:e>
                    </m:d>
                  </m:oMath>
                </a14:m>
                <a:br>
                  <a:rPr lang="ru-RU" dirty="0"/>
                </a:br>
                <a:r>
                  <a:rPr lang="ru-RU" dirty="0"/>
                  <a:t>является вектор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i="1">
                            <a:latin typeface="Cambria Math"/>
                          </a:rPr>
                          <m:t>𝑤</m:t>
                        </m:r>
                      </m:e>
                      <m:sup>
                        <m:r>
                          <a:rPr lang="ru-RU" i="1">
                            <a:latin typeface="Cambria Math"/>
                          </a:rPr>
                          <m:t>∗</m:t>
                        </m:r>
                      </m:sup>
                    </m:sSup>
                  </m:oMath>
                </a14:m>
                <a:r>
                  <a:rPr lang="ru-RU" dirty="0"/>
                  <a:t> с компонентами</a:t>
                </a:r>
                <a:br>
                  <a:rPr lang="en-US" dirty="0"/>
                </a:br>
                <a14:m>
                  <m:oMath xmlns:m="http://schemas.openxmlformats.org/officeDocument/2006/math">
                    <m:sSubSup>
                      <m:sSubSup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ru-RU" i="1"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ru-RU" i="1">
                            <a:latin typeface="Cambria Math"/>
                          </a:rPr>
                          <m:t>𝑖</m:t>
                        </m:r>
                      </m:sub>
                      <m:sup>
                        <m:r>
                          <a:rPr lang="ru-RU" i="1">
                            <a:latin typeface="Cambria Math"/>
                          </a:rPr>
                          <m:t>∗</m:t>
                        </m:r>
                      </m:sup>
                    </m:sSubSup>
                    <m:r>
                      <a:rPr lang="ru-RU" i="1">
                        <a:latin typeface="Cambria Math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f>
                                <m:f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ru-RU" i="1">
                                              <a:latin typeface="Cambria Math"/>
                                            </a:rPr>
                                            <m:t>𝑅</m:t>
                                          </m:r>
                                        </m:e>
                                        <m:sup>
                                          <m:r>
                                            <a:rPr lang="ru-RU" i="1">
                                              <a:latin typeface="Cambria Math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  <m:r>
                                        <a:rPr lang="ru-RU" i="1">
                                          <a:latin typeface="Cambria Math"/>
                                        </a:rPr>
                                        <m:t>∙</m:t>
                                      </m:r>
                                      <m:sSubSup>
                                        <m:sSubSupPr>
                                          <m:ctrlP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acc>
                                            <m:accPr>
                                              <m:chr m:val="̇"/>
                                              <m:ctrlPr>
                                                <a:rPr lang="ru-RU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ru-RU" i="1">
                                                  <a:latin typeface="Cambria Math"/>
                                                </a:rPr>
                                                <m:t>𝜉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ru-RU" i="1">
                                              <a:latin typeface="Cambria Math"/>
                                            </a:rPr>
                                            <m:t>𝑖</m:t>
                                          </m:r>
                                        </m:sub>
                                        <m:sup>
                                          <m:r>
                                            <a:rPr lang="ru-RU" i="1">
                                              <a:latin typeface="Cambria Math"/>
                                            </a:rPr>
                                            <m:t>𝑟</m:t>
                                          </m:r>
                                        </m:sup>
                                      </m:sSubSup>
                                    </m:e>
                                  </m:d>
                                </m:num>
                                <m:den>
                                  <m:d>
                                    <m:d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nary>
                                        <m:naryPr>
                                          <m:chr m:val="∑"/>
                                          <m:limLoc m:val="undOvr"/>
                                          <m:supHide m:val="on"/>
                                          <m:ctrlP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a:rPr lang="ru-RU" i="1">
                                              <a:latin typeface="Cambria Math"/>
                                            </a:rPr>
                                            <m:t>𝑘</m:t>
                                          </m:r>
                                          <m:r>
                                            <a:rPr lang="ru-RU" i="1">
                                              <a:latin typeface="Cambria Math"/>
                                            </a:rPr>
                                            <m:t>∈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ru-RU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ru-RU" i="1">
                                                  <a:latin typeface="Cambria Math"/>
                                                </a:rPr>
                                                <m:t>𝐼</m:t>
                                              </m:r>
                                            </m:e>
                                            <m:sub>
                                              <m:r>
                                                <a:rPr lang="ru-RU" i="1">
                                                  <a:latin typeface="Cambria Math"/>
                                                </a:rPr>
                                                <m:t>𝑟</m:t>
                                              </m:r>
                                            </m:sub>
                                          </m:sSub>
                                        </m:sub>
                                        <m:sup/>
                                        <m:e>
                                          <m:sSubSup>
                                            <m:sSubSupPr>
                                              <m:ctrlPr>
                                                <a:rPr lang="ru-RU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acc>
                                                <m:accPr>
                                                  <m:chr m:val="̇"/>
                                                  <m:ctrlPr>
                                                    <a:rPr lang="ru-RU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ru-RU" i="1">
                                                      <a:latin typeface="Cambria Math"/>
                                                    </a:rPr>
                                                    <m:t>𝜉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lang="ru-RU" i="1">
                                                  <a:latin typeface="Cambria Math"/>
                                                </a:rPr>
                                                <m:t>𝑘</m:t>
                                              </m:r>
                                            </m:sub>
                                            <m:sup>
                                              <m:r>
                                                <a:rPr lang="ru-RU" i="1">
                                                  <a:latin typeface="Cambria Math"/>
                                                </a:rPr>
                                                <m:t>𝑟</m:t>
                                              </m:r>
                                            </m:sup>
                                          </m:sSubSup>
                                        </m:e>
                                      </m:nary>
                                    </m:e>
                                  </m:d>
                                </m:den>
                              </m:f>
                              <m:r>
                                <a:rPr lang="ru-RU" i="1">
                                  <a:latin typeface="Cambria Math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̈"/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ru-RU" i="1">
                                          <a:latin typeface="Cambria Math"/>
                                        </a:rPr>
                                        <m:t>𝜉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ru-RU" i="1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latin typeface="Cambria Math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ru-RU" i="1">
                                      <a:latin typeface="Cambria Math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ru-RU" i="1">
                                  <a:latin typeface="Cambria Math"/>
                                </a:rPr>
                                <m:t>,</m:t>
                              </m:r>
                            </m:e>
                            <m:e>
                              <m:r>
                                <a:rPr lang="ru-RU" i="1">
                                  <a:latin typeface="Cambria Math"/>
                                </a:rPr>
                                <m:t>𝑖</m:t>
                              </m:r>
                              <m:r>
                                <a:rPr lang="ru-RU" i="1">
                                  <a:latin typeface="Cambria Math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latin typeface="Cambria Math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ru-RU" i="1">
                                      <a:latin typeface="Cambria Math"/>
                                    </a:rPr>
                                    <m:t>𝑟</m:t>
                                  </m:r>
                                </m:sub>
                              </m:sSub>
                              <m:r>
                                <a:rPr lang="ru-RU" i="1">
                                  <a:latin typeface="Cambria Math"/>
                                </a:rPr>
                                <m:t>;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̈"/>
                                          <m:ctrlP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ru-RU" i="1">
                                              <a:latin typeface="Cambria Math"/>
                                            </a:rPr>
                                            <m:t>𝜉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ru-RU" i="1"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ru-RU" i="1">
                                      <a:latin typeface="Cambria Math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ru-RU" i="1">
                                      <a:latin typeface="Cambria Math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ru-RU" i="1">
                                  <a:latin typeface="Cambria Math"/>
                                </a:rPr>
                                <m:t>,</m:t>
                              </m:r>
                            </m:e>
                            <m:e>
                              <m:r>
                                <a:rPr lang="ru-RU" i="1">
                                  <a:latin typeface="Cambria Math"/>
                                </a:rPr>
                                <m:t>𝑖</m:t>
                              </m:r>
                              <m:r>
                                <a:rPr lang="ru-RU" i="1">
                                  <a:latin typeface="Cambria Math"/>
                                </a:rPr>
                                <m:t>∈</m:t>
                              </m:r>
                              <m:r>
                                <a:rPr lang="ru-RU" i="1">
                                  <a:latin typeface="Cambria Math"/>
                                </a:rPr>
                                <m:t>𝐼</m:t>
                              </m:r>
                              <m:r>
                                <a:rPr lang="ru-RU" i="1">
                                  <a:latin typeface="Cambria Math"/>
                                </a:rPr>
                                <m:t>\</m:t>
                              </m:r>
                              <m:sSub>
                                <m:sSub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latin typeface="Cambria Math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ru-RU" i="1">
                                      <a:latin typeface="Cambria Math"/>
                                    </a:rPr>
                                    <m:t>𝑟</m:t>
                                  </m:r>
                                </m:sub>
                              </m:sSub>
                              <m:r>
                                <a:rPr lang="ru-RU" i="1">
                                  <a:latin typeface="Cambria Math"/>
                                </a:rPr>
                                <m:t>;</m:t>
                              </m:r>
                            </m:e>
                          </m:mr>
                        </m:m>
                      </m:e>
                    </m:d>
                  </m:oMath>
                </a14:m>
                <a:br>
                  <a:rPr lang="en-US" dirty="0"/>
                </a:br>
                <a14:m>
                  <m:oMath xmlns:m="http://schemas.openxmlformats.org/officeDocument/2006/math">
                    <m:sSup>
                      <m:sSup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/>
                          </a:rPr>
                          <m:t>𝑅</m:t>
                        </m:r>
                      </m:e>
                      <m:sup>
                        <m:r>
                          <a:rPr lang="en-US" i="1">
                            <a:latin typeface="Cambria Math"/>
                          </a:rPr>
                          <m:t>′</m:t>
                        </m:r>
                      </m:sup>
                    </m:sSup>
                    <m:r>
                      <a:rPr lang="en-US" i="1">
                        <a:latin typeface="Cambria Math"/>
                      </a:rPr>
                      <m:t>=</m:t>
                    </m:r>
                    <m:r>
                      <a:rPr lang="en-US" i="1">
                        <a:latin typeface="Cambria Math"/>
                      </a:rPr>
                      <m:t>𝑅</m:t>
                    </m:r>
                    <m:r>
                      <a:rPr lang="en-US" i="1">
                        <a:latin typeface="Cambria Math"/>
                      </a:rPr>
                      <m:t>−</m:t>
                    </m:r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0</m:t>
                        </m:r>
                      </m:sub>
                    </m:sSub>
                    <m:nary>
                      <m:naryPr>
                        <m:chr m:val="∑"/>
                        <m:limLoc m:val="undOvr"/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/>
                          </a:rPr>
                          <m:t>𝑖</m:t>
                        </m:r>
                        <m:r>
                          <a:rPr lang="en-US" i="1">
                            <a:latin typeface="Cambria Math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̈"/>
                                <m:ctrlPr>
                                  <a:rPr lang="ru-RU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ru-RU" i="1">
                                    <a:latin typeface="Cambria Math"/>
                                  </a:rPr>
                                  <m:t>𝜉</m:t>
                                </m:r>
                              </m:e>
                            </m:acc>
                          </m:e>
                          <m:sub>
                            <m:r>
                              <a:rPr lang="ru-RU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i="1">
                        <a:latin typeface="Cambria Math"/>
                      </a:rPr>
                      <m:t>≥0</m:t>
                    </m:r>
                  </m:oMath>
                </a14:m>
                <a:br>
                  <a:rPr lang="ru-RU" dirty="0"/>
                </a:br>
                <a:r>
                  <a:rPr lang="ru-RU" dirty="0"/>
                  <a:t>при этом индекс </a:t>
                </a:r>
                <a14:m>
                  <m:oMath xmlns:m="http://schemas.openxmlformats.org/officeDocument/2006/math">
                    <m:r>
                      <a:rPr lang="ru-RU" i="1">
                        <a:latin typeface="Cambria Math"/>
                      </a:rPr>
                      <m:t>𝑟</m:t>
                    </m:r>
                  </m:oMath>
                </a14:m>
                <a:r>
                  <a:rPr lang="ru-RU" dirty="0"/>
                  <a:t> определяется из соотношения</a:t>
                </a:r>
                <a:br>
                  <a:rPr lang="ru-RU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𝑟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</m:t>
                    </m:r>
                    <m:func>
                      <m:func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/>
                              </a:rPr>
                              <m:t>max</m:t>
                            </m:r>
                          </m:e>
                          <m:lim>
                            <m:r>
                              <a:rPr lang="en-US" i="1">
                                <a:latin typeface="Cambria Math"/>
                              </a:rPr>
                              <m:t>1≤</m:t>
                            </m:r>
                            <m:r>
                              <a:rPr lang="en-US" i="1">
                                <a:latin typeface="Cambria Math"/>
                              </a:rPr>
                              <m:t>𝑘</m:t>
                            </m:r>
                            <m:r>
                              <a:rPr lang="en-US" i="1">
                                <a:latin typeface="Cambria Math"/>
                              </a:rPr>
                              <m:t>≤</m:t>
                            </m:r>
                            <m:r>
                              <a:rPr lang="en-US" i="1">
                                <a:latin typeface="Cambria Math"/>
                              </a:rPr>
                              <m:t>𝑛</m:t>
                            </m:r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e>
                    </m:func>
                  </m:oMath>
                </a14:m>
                <a:br>
                  <a:rPr lang="ru-RU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𝑘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𝑅</m:t>
                        </m:r>
                        <m:r>
                          <a:rPr lang="en-US" i="1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0</m:t>
                            </m:r>
                          </m:sub>
                        </m:sSub>
                        <m:r>
                          <a:rPr lang="en-US" i="1">
                            <a:latin typeface="Cambria Math"/>
                          </a:rPr>
                          <m:t>,</m:t>
                        </m:r>
                        <m:r>
                          <a:rPr lang="en-US" i="1">
                            <a:latin typeface="Cambria Math"/>
                          </a:rPr>
                          <m:t>𝑛</m:t>
                        </m:r>
                      </m:e>
                    </m:d>
                    <m:r>
                      <a:rPr lang="en-US" i="1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limLoc m:val="undOvr"/>
                                <m:supHide m:val="on"/>
                                <m:ctrlPr>
                                  <a:rPr lang="ru-RU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i="1">
                                    <a:latin typeface="Cambria Math"/>
                                  </a:rPr>
                                  <m:t>𝑖</m:t>
                                </m:r>
                                <m:r>
                                  <a:rPr lang="en-US" i="1">
                                    <a:latin typeface="Cambria Math"/>
                                  </a:rPr>
                                  <m:t>∈</m:t>
                                </m:r>
                                <m:sSub>
                                  <m:sSubPr>
                                    <m:ctrlPr>
                                      <a:rPr lang="ru-RU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𝑘</m:t>
                                    </m:r>
                                  </m:sub>
                                </m:sSub>
                              </m:sub>
                              <m:sup/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ru-RU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𝑞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𝑖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𝑝</m:t>
                                        </m:r>
                                      </m:sup>
                                    </m:sSubSup>
                                    <m:d>
                                      <m:dPr>
                                        <m:ctrlPr>
                                          <a:rPr lang="ru-RU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𝑥</m:t>
                                        </m:r>
                                      </m:e>
                                    </m:d>
                                    <m:r>
                                      <a:rPr lang="en-US" i="1">
                                        <a:latin typeface="Cambria Math"/>
                                      </a:rPr>
                                      <m:t>∙</m:t>
                                    </m:r>
                                    <m:d>
                                      <m:dPr>
                                        <m:ctrlPr>
                                          <a:rPr lang="ru-RU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ru-RU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sSup>
                                              <m:sSupPr>
                                                <m:ctrlPr>
                                                  <a:rPr lang="ru-RU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ru-RU" i="1">
                                                    <a:latin typeface="Cambria Math"/>
                                                  </a:rPr>
                                                  <m:t>𝑅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ru-RU" i="1">
                                                    <a:latin typeface="Cambria Math"/>
                                                  </a:rPr>
                                                  <m:t>′</m:t>
                                                </m:r>
                                              </m:sup>
                                            </m:sSup>
                                            <m:r>
                                              <a:rPr lang="ru-RU" i="1">
                                                <a:latin typeface="Cambria Math"/>
                                              </a:rPr>
                                              <m:t>∙</m:t>
                                            </m:r>
                                            <m:sSubSup>
                                              <m:sSubSupPr>
                                                <m:ctrlPr>
                                                  <a:rPr lang="ru-RU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acc>
                                                  <m:accPr>
                                                    <m:chr m:val="̇"/>
                                                    <m:ctrlPr>
                                                      <a:rPr lang="ru-RU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accPr>
                                                  <m:e>
                                                    <m:r>
                                                      <a:rPr lang="ru-RU" i="1">
                                                        <a:latin typeface="Cambria Math"/>
                                                      </a:rPr>
                                                      <m:t>𝜉</m:t>
                                                    </m:r>
                                                  </m:e>
                                                </m:acc>
                                              </m:e>
                                              <m:sub>
                                                <m:r>
                                                  <a:rPr lang="ru-RU" i="1">
                                                    <a:latin typeface="Cambria Math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ru-RU" i="1">
                                                    <a:latin typeface="Cambria Math"/>
                                                  </a:rPr>
                                                  <m:t>𝑘</m:t>
                                                </m:r>
                                              </m:sup>
                                            </m:sSubSup>
                                          </m:num>
                                          <m:den>
                                            <m:nary>
                                              <m:naryPr>
                                                <m:chr m:val="∑"/>
                                                <m:limLoc m:val="undOvr"/>
                                                <m:supHide m:val="on"/>
                                                <m:ctrlPr>
                                                  <a:rPr lang="ru-RU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naryPr>
                                              <m:sub>
                                                <m:r>
                                                  <a:rPr lang="ru-RU" i="1">
                                                    <a:latin typeface="Cambria Math"/>
                                                  </a:rPr>
                                                  <m:t>𝑗</m:t>
                                                </m:r>
                                                <m:r>
                                                  <a:rPr lang="ru-RU" i="1">
                                                    <a:latin typeface="Cambria Math"/>
                                                  </a:rPr>
                                                  <m:t>∈</m:t>
                                                </m:r>
                                                <m:sSub>
                                                  <m:sSubPr>
                                                    <m:ctrlPr>
                                                      <a:rPr lang="ru-RU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ru-RU" i="1">
                                                        <a:latin typeface="Cambria Math"/>
                                                      </a:rPr>
                                                      <m:t>𝐼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ru-RU" i="1">
                                                        <a:latin typeface="Cambria Math"/>
                                                      </a:rPr>
                                                      <m:t>𝑘</m:t>
                                                    </m:r>
                                                  </m:sub>
                                                </m:sSub>
                                              </m:sub>
                                              <m:sup/>
                                              <m:e>
                                                <m:sSubSup>
                                                  <m:sSubSupPr>
                                                    <m:ctrlPr>
                                                      <a:rPr lang="ru-RU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SupPr>
                                                  <m:e>
                                                    <m:acc>
                                                      <m:accPr>
                                                        <m:chr m:val="̇"/>
                                                        <m:ctrlPr>
                                                          <a:rPr lang="ru-RU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accPr>
                                                      <m:e>
                                                        <m:r>
                                                          <a:rPr lang="ru-RU" i="1">
                                                            <a:latin typeface="Cambria Math"/>
                                                          </a:rPr>
                                                          <m:t>𝜉</m:t>
                                                        </m:r>
                                                      </m:e>
                                                    </m:acc>
                                                  </m:e>
                                                  <m:sub>
                                                    <m:r>
                                                      <a:rPr lang="ru-RU" i="1">
                                                        <a:latin typeface="Cambria Math"/>
                                                      </a:rPr>
                                                      <m:t>𝑗</m:t>
                                                    </m:r>
                                                  </m:sub>
                                                  <m:sup>
                                                    <m:r>
                                                      <a:rPr lang="ru-RU" i="1">
                                                        <a:latin typeface="Cambria Math"/>
                                                      </a:rPr>
                                                      <m:t>𝑘</m:t>
                                                    </m:r>
                                                  </m:sup>
                                                </m:sSubSup>
                                              </m:e>
                                            </m:nary>
                                          </m:den>
                                        </m:f>
                                        <m:r>
                                          <a:rPr lang="ru-RU" i="1">
                                            <a:latin typeface="Cambria Math"/>
                                          </a:rPr>
                                          <m:t>+</m:t>
                                        </m:r>
                                        <m:sSub>
                                          <m:sSubPr>
                                            <m:ctrlPr>
                                              <a:rPr lang="ru-RU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acc>
                                              <m:accPr>
                                                <m:chr m:val="̈"/>
                                                <m:ctrlPr>
                                                  <a:rPr lang="ru-RU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ru-RU" i="1">
                                                    <a:latin typeface="Cambria Math"/>
                                                  </a:rPr>
                                                  <m:t>𝜉</m:t>
                                                </m:r>
                                              </m:e>
                                            </m:acc>
                                          </m:e>
                                          <m:sub>
                                            <m:r>
                                              <a:rPr lang="ru-RU" i="1">
                                                <a:latin typeface="Cambria Math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ru-RU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ru-RU" i="1">
                                                <a:latin typeface="Cambria Math"/>
                                              </a:rPr>
                                              <m:t>𝑤</m:t>
                                            </m:r>
                                          </m:e>
                                          <m:sub>
                                            <m:r>
                                              <a:rPr lang="ru-RU" i="1">
                                                <a:latin typeface="Cambria Math"/>
                                              </a:rPr>
                                              <m:t>0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d>
                              </m:e>
                            </m:nary>
                            <m:r>
                              <a:rPr lang="en-US" i="1">
                                <a:latin typeface="Cambria Math"/>
                              </a:rPr>
                              <m:t>+</m:t>
                            </m:r>
                            <m:nary>
                              <m:naryPr>
                                <m:chr m:val="∑"/>
                                <m:limLoc m:val="undOvr"/>
                                <m:supHide m:val="on"/>
                                <m:ctrlPr>
                                  <a:rPr lang="ru-RU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i="1">
                                    <a:latin typeface="Cambria Math"/>
                                  </a:rPr>
                                  <m:t>𝑡</m:t>
                                </m:r>
                                <m:r>
                                  <a:rPr lang="en-US" i="1">
                                    <a:latin typeface="Cambria Math"/>
                                  </a:rPr>
                                  <m:t>∈</m:t>
                                </m:r>
                                <m:r>
                                  <a:rPr lang="en-US" i="1">
                                    <a:latin typeface="Cambria Math"/>
                                  </a:rPr>
                                  <m:t>𝐼</m:t>
                                </m:r>
                                <m:r>
                                  <a:rPr lang="en-US" i="1">
                                    <a:latin typeface="Cambria Math"/>
                                  </a:rPr>
                                  <m:t>\</m:t>
                                </m:r>
                                <m:sSub>
                                  <m:sSubPr>
                                    <m:ctrlPr>
                                      <a:rPr lang="ru-RU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𝑘</m:t>
                                    </m:r>
                                  </m:sub>
                                </m:sSub>
                              </m:sub>
                              <m:sup/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𝑡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/>
                                      </a:rPr>
                                      <m:t>𝑝</m:t>
                                    </m:r>
                                  </m:sup>
                                </m:sSubSup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</m:d>
                                <m:r>
                                  <a:rPr lang="en-US" i="1">
                                    <a:latin typeface="Cambria Math"/>
                                  </a:rPr>
                                  <m:t>∙</m:t>
                                </m:r>
                                <m:sSub>
                                  <m:sSubPr>
                                    <m:ctrlPr>
                                      <a:rPr lang="ru-RU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/>
                                  </a:rPr>
                                  <m:t>∙</m:t>
                                </m:r>
                                <m:sSub>
                                  <m:sSubPr>
                                    <m:ctrlPr>
                                      <a:rPr lang="ru-RU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̈"/>
                                        <m:ctrlPr>
                                          <a:rPr lang="ru-RU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ru-RU" i="1">
                                            <a:latin typeface="Cambria Math"/>
                                          </a:rPr>
                                          <m:t>𝜉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ru-RU" i="1">
                                        <a:latin typeface="Cambria Math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nary>
                          </m:e>
                        </m:d>
                      </m:e>
                      <m:sup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>
                                <a:latin typeface="Cambria Math"/>
                              </a:rPr>
                              <m:t>1</m:t>
                            </m:r>
                          </m:num>
                          <m:den>
                            <m:r>
                              <m:rPr>
                                <m:sty m:val="p"/>
                              </m:rPr>
                              <a:rPr lang="en-US">
                                <a:latin typeface="Cambria Math"/>
                              </a:rPr>
                              <m:t>p</m:t>
                            </m:r>
                          </m:den>
                        </m:f>
                      </m:sup>
                    </m:sSup>
                  </m:oMath>
                </a14:m>
                <a:endParaRPr lang="ru-RU" dirty="0"/>
              </a:p>
              <a:p>
                <a:endParaRPr lang="ru-RU" sz="2000" dirty="0">
                  <a:solidFill>
                    <a:srgbClr val="C00000"/>
                  </a:solidFill>
                </a:endParaRPr>
              </a:p>
              <a:p>
                <a:r>
                  <a:rPr lang="ru-RU" sz="2000" dirty="0">
                    <a:solidFill>
                      <a:srgbClr val="C00000"/>
                    </a:solidFill>
                  </a:rPr>
                  <a:t>Доказана теорема и показаны следствия (частные случаи)</a:t>
                </a:r>
                <a:endParaRPr lang="ru-RU" dirty="0"/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280" t="-429" b="-610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25.05.2014</a:t>
            </a: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Д.Е.Шапошников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61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1821806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/>
        </p:nvSpPr>
        <p:spPr>
          <a:xfrm>
            <a:off x="161510" y="458670"/>
            <a:ext cx="8820980" cy="553561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Вычисление коэффициентов: логический </a:t>
            </a:r>
            <a:r>
              <a:rPr lang="en-US" dirty="0"/>
              <a:t>max</a:t>
            </a:r>
            <a:r>
              <a:rPr lang="ru-RU" dirty="0"/>
              <a:t> критерий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ru-RU" dirty="0"/>
                  <a:t>Оптимальным решением задачи</a:t>
                </a:r>
                <a:br>
                  <a:rPr lang="ru-RU" dirty="0"/>
                </a:br>
                <a14:m>
                  <m:oMath xmlns:m="http://schemas.openxmlformats.org/officeDocument/2006/math">
                    <m:func>
                      <m:func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/>
                              </a:rPr>
                              <m:t>max</m:t>
                            </m:r>
                          </m:e>
                          <m:lim>
                            <m:r>
                              <a:rPr lang="en-US" i="1">
                                <a:latin typeface="Cambria Math"/>
                              </a:rPr>
                              <m:t>𝑤</m:t>
                            </m:r>
                            <m:r>
                              <a:rPr lang="en-US" i="1">
                                <a:latin typeface="Cambria Math"/>
                              </a:rPr>
                              <m:t>∈</m:t>
                            </m:r>
                            <m:sSub>
                              <m:sSubPr>
                                <m:ctrlPr>
                                  <a:rPr lang="ru-RU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</a:rPr>
                                  <m:t>𝑤</m:t>
                                </m:r>
                              </m:sub>
                            </m:sSub>
                          </m:lim>
                        </m:limLow>
                      </m:fName>
                      <m:e>
                        <m:r>
                          <a:rPr lang="en-US" i="1">
                            <a:latin typeface="Cambria Math"/>
                          </a:rPr>
                          <m:t>𝑓</m:t>
                        </m:r>
                        <m:d>
                          <m:d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/>
                              </a:rPr>
                              <m:t>𝑤</m:t>
                            </m:r>
                            <m:r>
                              <a:rPr lang="en-US" i="1">
                                <a:latin typeface="Cambria Math"/>
                              </a:rPr>
                              <m:t>,</m:t>
                            </m:r>
                            <m:r>
                              <a:rPr lang="en-US" i="1">
                                <a:latin typeface="Cambria Math"/>
                              </a:rPr>
                              <m:t>𝑞</m:t>
                            </m:r>
                            <m:d>
                              <m:dPr>
                                <m:ctrlPr>
                                  <a:rPr lang="ru-RU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</m:e>
                    </m:func>
                    <m:r>
                      <a:rPr lang="ru-RU" b="0" i="1" smtClean="0">
                        <a:latin typeface="Cambria Math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/>
                              </a:rPr>
                              <m:t>max</m:t>
                            </m:r>
                          </m:e>
                          <m:lim>
                            <m:r>
                              <a:rPr lang="en-US" b="0" i="1" smtClean="0">
                                <a:latin typeface="Cambria Math"/>
                              </a:rPr>
                              <m:t>𝑤</m:t>
                            </m:r>
                            <m:r>
                              <a:rPr lang="en-US" b="0" i="1" smtClean="0">
                                <a:latin typeface="Cambria Math"/>
                                <a:ea typeface="Cambria Math"/>
                              </a:rPr>
                              <m:t>∈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/>
                                    <a:ea typeface="Cambria Math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/>
                                    <a:ea typeface="Cambria Math"/>
                                  </a:rPr>
                                  <m:t>𝑤</m:t>
                                </m:r>
                              </m:sub>
                            </m:sSub>
                          </m:lim>
                        </m:limLow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limLow>
                                  <m:limLow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limLow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/>
                                      </a:rPr>
                                      <m:t>max</m:t>
                                    </m:r>
                                  </m:e>
                                  <m:lim>
                                    <m:r>
                                      <a:rPr lang="en-US" i="1">
                                        <a:latin typeface="Cambria Math"/>
                                      </a:rPr>
                                      <m:t>1≤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𝑖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≤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𝑛</m:t>
                                    </m:r>
                                  </m:lim>
                                </m:limLow>
                              </m:fName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𝑞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𝑥</m:t>
                                        </m:r>
                                      </m:e>
                                    </m:d>
                                  </m:e>
                                </m:d>
                              </m:e>
                            </m:func>
                          </m:e>
                        </m:d>
                      </m:e>
                    </m:func>
                  </m:oMath>
                </a14:m>
                <a:br>
                  <a:rPr lang="ru-RU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𝑤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u-RU" i="1">
                            <a:latin typeface="Cambria Math"/>
                          </a:rPr>
                          <m:t>𝑤</m:t>
                        </m:r>
                        <m:r>
                          <a:rPr lang="ru-RU" i="1">
                            <a:latin typeface="Cambria Math"/>
                          </a:rPr>
                          <m:t>∈</m:t>
                        </m:r>
                        <m:sSup>
                          <m:sSup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ru-RU" i="1">
                                <a:latin typeface="Cambria Math"/>
                              </a:rPr>
                              <m:t>𝑅</m:t>
                            </m:r>
                          </m:e>
                          <m:sup>
                            <m:r>
                              <a:rPr lang="ru-RU" i="1">
                                <a:latin typeface="Cambria Math"/>
                              </a:rPr>
                              <m:t>𝑛</m:t>
                            </m:r>
                          </m:sup>
                        </m:sSup>
                      </m:e>
                      <m:e>
                        <m:sSub>
                          <m:sSub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i="1">
                                <a:latin typeface="Cambria Math"/>
                              </a:rPr>
                              <m:t>𝑤</m:t>
                            </m:r>
                          </m:e>
                          <m:sub>
                            <m:r>
                              <a:rPr lang="ru-RU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ru-RU" i="1">
                            <a:latin typeface="Cambria Math"/>
                          </a:rPr>
                          <m:t>≥</m:t>
                        </m:r>
                        <m:sSub>
                          <m:sSub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i="1">
                                <a:latin typeface="Cambria Math"/>
                              </a:rPr>
                              <m:t>𝑤</m:t>
                            </m:r>
                          </m:e>
                          <m:sub>
                            <m:r>
                              <a:rPr lang="ru-RU" i="1">
                                <a:latin typeface="Cambria Math"/>
                              </a:rPr>
                              <m:t>0</m:t>
                            </m:r>
                          </m:sub>
                        </m:sSub>
                        <m:r>
                          <a:rPr lang="ru-RU" i="1">
                            <a:latin typeface="Cambria Math"/>
                          </a:rPr>
                          <m:t>≥0, </m:t>
                        </m:r>
                        <m:r>
                          <a:rPr lang="ru-RU" i="1">
                            <a:latin typeface="Cambria Math"/>
                          </a:rPr>
                          <m:t>𝑖</m:t>
                        </m:r>
                        <m:r>
                          <a:rPr lang="ru-RU" i="1">
                            <a:latin typeface="Cambria Math"/>
                          </a:rPr>
                          <m:t>=</m:t>
                        </m:r>
                        <m:bar>
                          <m:barPr>
                            <m:pos m:val="top"/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barPr>
                          <m:e>
                            <m:r>
                              <a:rPr lang="ru-RU" i="1">
                                <a:latin typeface="Cambria Math"/>
                              </a:rPr>
                              <m:t>1,</m:t>
                            </m:r>
                            <m:r>
                              <a:rPr lang="ru-RU" i="1">
                                <a:latin typeface="Cambria Math"/>
                              </a:rPr>
                              <m:t>𝑛</m:t>
                            </m:r>
                          </m:e>
                        </m:bar>
                        <m:r>
                          <a:rPr lang="ru-RU" i="1">
                            <a:latin typeface="Cambria Math"/>
                          </a:rPr>
                          <m:t>; </m:t>
                        </m:r>
                        <m:nary>
                          <m:naryPr>
                            <m:chr m:val="∑"/>
                            <m:limLoc m:val="undOvr"/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ru-RU" i="1">
                                <a:latin typeface="Cambria Math"/>
                              </a:rPr>
                              <m:t>𝑖</m:t>
                            </m:r>
                            <m:r>
                              <a:rPr lang="ru-RU" i="1">
                                <a:latin typeface="Cambria Math"/>
                              </a:rPr>
                              <m:t>=1</m:t>
                            </m:r>
                          </m:sub>
                          <m:sup>
                            <m:r>
                              <a:rPr lang="ru-RU" i="1">
                                <a:latin typeface="Cambria Math"/>
                              </a:rPr>
                              <m:t>𝑛</m:t>
                            </m:r>
                          </m:sup>
                          <m:e>
                            <m:sSub>
                              <m:sSubPr>
                                <m:ctrlPr>
                                  <a:rPr lang="ru-RU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ru-RU" i="1">
                                    <a:latin typeface="Cambria Math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ru-RU" i="1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ru-RU" i="1">
                                <a:latin typeface="Cambria Math"/>
                              </a:rPr>
                              <m:t>=</m:t>
                            </m:r>
                            <m:r>
                              <a:rPr lang="ru-RU" i="1">
                                <a:latin typeface="Cambria Math"/>
                              </a:rPr>
                              <m:t>𝑅</m:t>
                            </m:r>
                          </m:e>
                        </m:nary>
                        <m:r>
                          <a:rPr lang="ru-RU" i="1">
                            <a:latin typeface="Cambria Math"/>
                          </a:rPr>
                          <m:t>;</m:t>
                        </m:r>
                        <m:sSub>
                          <m:sSub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〈"/>
                                <m:endChr m:val="〉"/>
                                <m:ctrlPr>
                                  <a:rPr lang="ru-RU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ru-RU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i="1">
                                        <a:latin typeface="Cambria Math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ru-RU" i="1">
                                        <a:latin typeface="Cambria Math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ru-RU" i="1">
                                    <a:latin typeface="Cambria Math"/>
                                  </a:rPr>
                                  <m:t>≥</m:t>
                                </m:r>
                                <m:sSub>
                                  <m:sSubPr>
                                    <m:ctrlPr>
                                      <a:rPr lang="ru-RU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ru-RU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ru-RU" i="1">
                                            <a:latin typeface="Cambria Math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ru-RU" i="1">
                                            <a:latin typeface="Cambria Math"/>
                                          </a:rPr>
                                          <m:t>𝑙</m:t>
                                        </m:r>
                                      </m:sub>
                                    </m:sSub>
                                    <m:r>
                                      <a:rPr lang="ru-RU" i="1">
                                        <a:latin typeface="Cambria Math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ru-RU" i="1">
                                        <a:latin typeface="Cambria Math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sSub>
                              <m:sSubPr>
                                <m:ctrlPr>
                                  <a:rPr lang="ru-RU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ru-RU" i="1">
                                    <a:latin typeface="Cambria Math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ru-RU" i="1">
                                    <a:latin typeface="Cambria Math"/>
                                  </a:rPr>
                                  <m:t>𝑙</m:t>
                                </m:r>
                              </m:sub>
                            </m:sSub>
                          </m:sub>
                        </m:sSub>
                        <m:r>
                          <a:rPr lang="ru-RU" i="1">
                            <a:latin typeface="Cambria Math"/>
                          </a:rPr>
                          <m:t>, </m:t>
                        </m:r>
                        <m:sSub>
                          <m:sSub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i="1">
                                <a:latin typeface="Cambria Math"/>
                              </a:rPr>
                              <m:t>𝜉</m:t>
                            </m:r>
                          </m:e>
                          <m:sub>
                            <m:r>
                              <a:rPr lang="ru-RU" i="1">
                                <a:latin typeface="Cambria Math"/>
                              </a:rPr>
                              <m:t>𝑙</m:t>
                            </m:r>
                          </m:sub>
                        </m:sSub>
                        <m:r>
                          <a:rPr lang="ru-RU" i="1">
                            <a:latin typeface="Cambria Math"/>
                          </a:rPr>
                          <m:t>≥1, </m:t>
                        </m:r>
                        <m:r>
                          <a:rPr lang="ru-RU" i="1">
                            <a:latin typeface="Cambria Math"/>
                          </a:rPr>
                          <m:t>𝑙</m:t>
                        </m:r>
                        <m:r>
                          <a:rPr lang="ru-RU" i="1">
                            <a:latin typeface="Cambria Math"/>
                          </a:rPr>
                          <m:t>=</m:t>
                        </m:r>
                        <m:bar>
                          <m:barPr>
                            <m:pos m:val="top"/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barPr>
                          <m:e>
                            <m:r>
                              <a:rPr lang="ru-RU" i="1">
                                <a:latin typeface="Cambria Math"/>
                              </a:rPr>
                              <m:t>1,</m:t>
                            </m:r>
                            <m:r>
                              <a:rPr lang="ru-RU" i="1">
                                <a:latin typeface="Cambria Math"/>
                              </a:rPr>
                              <m:t>𝐿</m:t>
                            </m:r>
                          </m:e>
                        </m:bar>
                      </m:e>
                    </m:d>
                  </m:oMath>
                </a14:m>
                <a:br>
                  <a:rPr lang="ru-RU" dirty="0"/>
                </a:br>
                <a:r>
                  <a:rPr lang="ru-RU" dirty="0"/>
                  <a:t>является вектор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i="1">
                            <a:latin typeface="Cambria Math"/>
                          </a:rPr>
                          <m:t>𝑤</m:t>
                        </m:r>
                      </m:e>
                      <m:sup>
                        <m:r>
                          <a:rPr lang="ru-RU" i="1">
                            <a:latin typeface="Cambria Math"/>
                          </a:rPr>
                          <m:t>∗</m:t>
                        </m:r>
                      </m:sup>
                    </m:sSup>
                  </m:oMath>
                </a14:m>
                <a:r>
                  <a:rPr lang="ru-RU" dirty="0"/>
                  <a:t> с компонентами</a:t>
                </a:r>
                <a:br>
                  <a:rPr lang="en-US" dirty="0"/>
                </a:br>
                <a14:m>
                  <m:oMath xmlns:m="http://schemas.openxmlformats.org/officeDocument/2006/math">
                    <m:sSubSup>
                      <m:sSubSup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ru-RU" i="1"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ru-RU" i="1">
                            <a:latin typeface="Cambria Math"/>
                          </a:rPr>
                          <m:t>𝑖</m:t>
                        </m:r>
                      </m:sub>
                      <m:sup>
                        <m:r>
                          <a:rPr lang="ru-RU" i="1">
                            <a:latin typeface="Cambria Math"/>
                          </a:rPr>
                          <m:t>∗</m:t>
                        </m:r>
                      </m:sup>
                    </m:sSubSup>
                    <m:r>
                      <a:rPr lang="ru-RU" i="1">
                        <a:latin typeface="Cambria Math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f>
                                <m:f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ru-RU" i="1">
                                              <a:latin typeface="Cambria Math"/>
                                            </a:rPr>
                                            <m:t>𝑅</m:t>
                                          </m:r>
                                        </m:e>
                                        <m:sup>
                                          <m:r>
                                            <a:rPr lang="ru-RU" i="1">
                                              <a:latin typeface="Cambria Math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  <m:r>
                                        <a:rPr lang="ru-RU" i="1">
                                          <a:latin typeface="Cambria Math"/>
                                        </a:rPr>
                                        <m:t>∙</m:t>
                                      </m:r>
                                      <m:sSubSup>
                                        <m:sSubSupPr>
                                          <m:ctrlP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acc>
                                            <m:accPr>
                                              <m:chr m:val="̇"/>
                                              <m:ctrlPr>
                                                <a:rPr lang="ru-RU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ru-RU" i="1">
                                                  <a:latin typeface="Cambria Math"/>
                                                </a:rPr>
                                                <m:t>𝜉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ru-RU" i="1">
                                              <a:latin typeface="Cambria Math"/>
                                            </a:rPr>
                                            <m:t>𝑖</m:t>
                                          </m:r>
                                        </m:sub>
                                        <m:sup>
                                          <m:r>
                                            <a:rPr lang="ru-RU" i="1">
                                              <a:latin typeface="Cambria Math"/>
                                            </a:rPr>
                                            <m:t>𝑟</m:t>
                                          </m:r>
                                        </m:sup>
                                      </m:sSubSup>
                                    </m:e>
                                  </m:d>
                                </m:num>
                                <m:den>
                                  <m:d>
                                    <m:d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nary>
                                        <m:naryPr>
                                          <m:chr m:val="∑"/>
                                          <m:limLoc m:val="undOvr"/>
                                          <m:supHide m:val="on"/>
                                          <m:ctrlP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a:rPr lang="ru-RU" i="1">
                                              <a:latin typeface="Cambria Math"/>
                                            </a:rPr>
                                            <m:t>𝑘</m:t>
                                          </m:r>
                                          <m:r>
                                            <a:rPr lang="ru-RU" i="1">
                                              <a:latin typeface="Cambria Math"/>
                                            </a:rPr>
                                            <m:t>∈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ru-RU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ru-RU" i="1">
                                                  <a:latin typeface="Cambria Math"/>
                                                </a:rPr>
                                                <m:t>𝐼</m:t>
                                              </m:r>
                                            </m:e>
                                            <m:sub>
                                              <m:r>
                                                <a:rPr lang="ru-RU" i="1">
                                                  <a:latin typeface="Cambria Math"/>
                                                </a:rPr>
                                                <m:t>𝑟</m:t>
                                              </m:r>
                                            </m:sub>
                                          </m:sSub>
                                        </m:sub>
                                        <m:sup/>
                                        <m:e>
                                          <m:sSubSup>
                                            <m:sSubSupPr>
                                              <m:ctrlPr>
                                                <a:rPr lang="ru-RU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acc>
                                                <m:accPr>
                                                  <m:chr m:val="̇"/>
                                                  <m:ctrlPr>
                                                    <a:rPr lang="ru-RU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ru-RU" i="1">
                                                      <a:latin typeface="Cambria Math"/>
                                                    </a:rPr>
                                                    <m:t>𝜉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lang="ru-RU" i="1">
                                                  <a:latin typeface="Cambria Math"/>
                                                </a:rPr>
                                                <m:t>𝑘</m:t>
                                              </m:r>
                                            </m:sub>
                                            <m:sup>
                                              <m:r>
                                                <a:rPr lang="ru-RU" i="1">
                                                  <a:latin typeface="Cambria Math"/>
                                                </a:rPr>
                                                <m:t>𝑟</m:t>
                                              </m:r>
                                            </m:sup>
                                          </m:sSubSup>
                                        </m:e>
                                      </m:nary>
                                    </m:e>
                                  </m:d>
                                </m:den>
                              </m:f>
                              <m:r>
                                <a:rPr lang="ru-RU" i="1">
                                  <a:latin typeface="Cambria Math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̈"/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ru-RU" i="1">
                                          <a:latin typeface="Cambria Math"/>
                                        </a:rPr>
                                        <m:t>𝜉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ru-RU" i="1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latin typeface="Cambria Math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ru-RU" i="1">
                                      <a:latin typeface="Cambria Math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ru-RU" i="1">
                                  <a:latin typeface="Cambria Math"/>
                                </a:rPr>
                                <m:t>,</m:t>
                              </m:r>
                            </m:e>
                            <m:e>
                              <m:r>
                                <a:rPr lang="ru-RU" i="1">
                                  <a:latin typeface="Cambria Math"/>
                                </a:rPr>
                                <m:t>𝑖</m:t>
                              </m:r>
                              <m:r>
                                <a:rPr lang="ru-RU" i="1">
                                  <a:latin typeface="Cambria Math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latin typeface="Cambria Math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ru-RU" i="1">
                                      <a:latin typeface="Cambria Math"/>
                                    </a:rPr>
                                    <m:t>𝑟</m:t>
                                  </m:r>
                                </m:sub>
                              </m:sSub>
                              <m:r>
                                <a:rPr lang="ru-RU" i="1">
                                  <a:latin typeface="Cambria Math"/>
                                </a:rPr>
                                <m:t>;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̈"/>
                                          <m:ctrlP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ru-RU" i="1">
                                              <a:latin typeface="Cambria Math"/>
                                            </a:rPr>
                                            <m:t>𝜉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ru-RU" i="1"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ru-RU" i="1">
                                      <a:latin typeface="Cambria Math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ru-RU" i="1">
                                      <a:latin typeface="Cambria Math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ru-RU" i="1">
                                  <a:latin typeface="Cambria Math"/>
                                </a:rPr>
                                <m:t>,</m:t>
                              </m:r>
                            </m:e>
                            <m:e>
                              <m:r>
                                <a:rPr lang="ru-RU" i="1">
                                  <a:latin typeface="Cambria Math"/>
                                </a:rPr>
                                <m:t>𝑖</m:t>
                              </m:r>
                              <m:r>
                                <a:rPr lang="ru-RU" i="1">
                                  <a:latin typeface="Cambria Math"/>
                                </a:rPr>
                                <m:t>∈</m:t>
                              </m:r>
                              <m:r>
                                <a:rPr lang="ru-RU" i="1">
                                  <a:latin typeface="Cambria Math"/>
                                </a:rPr>
                                <m:t>𝐼</m:t>
                              </m:r>
                              <m:r>
                                <a:rPr lang="ru-RU" i="1">
                                  <a:latin typeface="Cambria Math"/>
                                </a:rPr>
                                <m:t>\</m:t>
                              </m:r>
                              <m:sSub>
                                <m:sSub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latin typeface="Cambria Math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ru-RU" i="1">
                                      <a:latin typeface="Cambria Math"/>
                                    </a:rPr>
                                    <m:t>𝑟</m:t>
                                  </m:r>
                                </m:sub>
                              </m:sSub>
                              <m:r>
                                <a:rPr lang="ru-RU" i="1">
                                  <a:latin typeface="Cambria Math"/>
                                </a:rPr>
                                <m:t>;</m:t>
                              </m:r>
                            </m:e>
                          </m:mr>
                        </m:m>
                      </m:e>
                    </m:d>
                  </m:oMath>
                </a14:m>
                <a:br>
                  <a:rPr lang="en-US" dirty="0"/>
                </a:br>
                <a14:m>
                  <m:oMath xmlns:m="http://schemas.openxmlformats.org/officeDocument/2006/math">
                    <m:sSup>
                      <m:sSup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/>
                          </a:rPr>
                          <m:t>𝑅</m:t>
                        </m:r>
                      </m:e>
                      <m:sup>
                        <m:r>
                          <a:rPr lang="en-US" i="1">
                            <a:latin typeface="Cambria Math"/>
                          </a:rPr>
                          <m:t>′</m:t>
                        </m:r>
                      </m:sup>
                    </m:sSup>
                    <m:r>
                      <a:rPr lang="en-US" i="1">
                        <a:latin typeface="Cambria Math"/>
                      </a:rPr>
                      <m:t>=</m:t>
                    </m:r>
                    <m:r>
                      <a:rPr lang="en-US" i="1">
                        <a:latin typeface="Cambria Math"/>
                      </a:rPr>
                      <m:t>𝑅</m:t>
                    </m:r>
                    <m:r>
                      <a:rPr lang="en-US" i="1">
                        <a:latin typeface="Cambria Math"/>
                      </a:rPr>
                      <m:t>−</m:t>
                    </m:r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0</m:t>
                        </m:r>
                      </m:sub>
                    </m:sSub>
                    <m:nary>
                      <m:naryPr>
                        <m:chr m:val="∑"/>
                        <m:limLoc m:val="undOvr"/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/>
                          </a:rPr>
                          <m:t>𝑖</m:t>
                        </m:r>
                        <m:r>
                          <a:rPr lang="en-US" i="1">
                            <a:latin typeface="Cambria Math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̈"/>
                                <m:ctrlPr>
                                  <a:rPr lang="ru-RU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ru-RU" i="1">
                                    <a:latin typeface="Cambria Math"/>
                                  </a:rPr>
                                  <m:t>𝜉</m:t>
                                </m:r>
                              </m:e>
                            </m:acc>
                          </m:e>
                          <m:sub>
                            <m:r>
                              <a:rPr lang="ru-RU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i="1">
                        <a:latin typeface="Cambria Math"/>
                      </a:rPr>
                      <m:t>≥0</m:t>
                    </m:r>
                  </m:oMath>
                </a14:m>
                <a:br>
                  <a:rPr lang="ru-RU" dirty="0"/>
                </a:br>
                <a:r>
                  <a:rPr lang="ru-RU" dirty="0"/>
                  <a:t>при этом индекс </a:t>
                </a:r>
                <a14:m>
                  <m:oMath xmlns:m="http://schemas.openxmlformats.org/officeDocument/2006/math">
                    <m:r>
                      <a:rPr lang="ru-RU" i="1">
                        <a:latin typeface="Cambria Math"/>
                      </a:rPr>
                      <m:t>𝑟</m:t>
                    </m:r>
                  </m:oMath>
                </a14:m>
                <a:r>
                  <a:rPr lang="ru-RU" dirty="0"/>
                  <a:t> определяется из соотношения</a:t>
                </a:r>
                <a:br>
                  <a:rPr lang="ru-RU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𝑟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</m:t>
                    </m:r>
                    <m:func>
                      <m:func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/>
                              </a:rPr>
                              <m:t>max</m:t>
                            </m:r>
                          </m:e>
                          <m:lim>
                            <m:r>
                              <a:rPr lang="en-US" i="1">
                                <a:latin typeface="Cambria Math"/>
                              </a:rPr>
                              <m:t>1≤</m:t>
                            </m:r>
                            <m:r>
                              <a:rPr lang="en-US" i="1">
                                <a:latin typeface="Cambria Math"/>
                              </a:rPr>
                              <m:t>𝑘</m:t>
                            </m:r>
                            <m:r>
                              <a:rPr lang="en-US" i="1">
                                <a:latin typeface="Cambria Math"/>
                              </a:rPr>
                              <m:t>≤</m:t>
                            </m:r>
                            <m:r>
                              <a:rPr lang="en-US" i="1">
                                <a:latin typeface="Cambria Math"/>
                              </a:rPr>
                              <m:t>𝑛</m:t>
                            </m:r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e>
                    </m:func>
                  </m:oMath>
                </a14:m>
                <a:br>
                  <a:rPr lang="ru-RU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𝑘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𝑅</m:t>
                        </m:r>
                        <m:r>
                          <a:rPr lang="en-US" i="1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0</m:t>
                            </m:r>
                          </m:sub>
                        </m:sSub>
                        <m:r>
                          <a:rPr lang="en-US" i="1">
                            <a:latin typeface="Cambria Math"/>
                          </a:rPr>
                          <m:t>,</m:t>
                        </m:r>
                        <m:r>
                          <a:rPr lang="en-US" i="1">
                            <a:latin typeface="Cambria Math"/>
                          </a:rPr>
                          <m:t>𝑛</m:t>
                        </m:r>
                      </m:e>
                    </m:d>
                    <m:r>
                      <a:rPr lang="en-US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e>
                    </m:d>
                    <m:r>
                      <a:rPr lang="en-US" i="1">
                        <a:latin typeface="Cambria Math"/>
                      </a:rPr>
                      <m:t>∙</m:t>
                    </m:r>
                    <m:d>
                      <m:d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ru-RU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ru-RU" i="1">
                                    <a:latin typeface="Cambria Math"/>
                                  </a:rPr>
                                  <m:t>𝑅</m:t>
                                </m:r>
                              </m:e>
                              <m:sup>
                                <m:r>
                                  <a:rPr lang="ru-RU" i="1">
                                    <a:latin typeface="Cambria Math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ru-RU" i="1">
                                <a:latin typeface="Cambria Math"/>
                              </a:rPr>
                              <m:t>∙</m:t>
                            </m:r>
                            <m:sSubSup>
                              <m:sSubSupPr>
                                <m:ctrlPr>
                                  <a:rPr lang="ru-RU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̇"/>
                                    <m:ctrlPr>
                                      <a:rPr lang="ru-RU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ru-RU" i="1">
                                        <a:latin typeface="Cambria Math"/>
                                      </a:rPr>
                                      <m:t>𝜉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ru-RU" i="1">
                                    <a:latin typeface="Cambria Math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ru-RU" i="1">
                                    <a:latin typeface="Cambria Math"/>
                                  </a:rPr>
                                  <m:t>𝑘</m:t>
                                </m:r>
                              </m:sup>
                            </m:sSubSup>
                          </m:num>
                          <m:den>
                            <m:nary>
                              <m:naryPr>
                                <m:chr m:val="∑"/>
                                <m:limLoc m:val="undOvr"/>
                                <m:supHide m:val="on"/>
                                <m:ctrlPr>
                                  <a:rPr lang="ru-RU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ru-RU" i="1">
                                    <a:latin typeface="Cambria Math"/>
                                  </a:rPr>
                                  <m:t>𝑗</m:t>
                                </m:r>
                                <m:r>
                                  <a:rPr lang="ru-RU" i="1">
                                    <a:latin typeface="Cambria Math"/>
                                  </a:rPr>
                                  <m:t>∈</m:t>
                                </m:r>
                                <m:sSub>
                                  <m:sSubPr>
                                    <m:ctrlPr>
                                      <a:rPr lang="ru-RU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i="1">
                                        <a:latin typeface="Cambria Math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ru-RU" i="1">
                                        <a:latin typeface="Cambria Math"/>
                                      </a:rPr>
                                      <m:t>𝑘</m:t>
                                    </m:r>
                                  </m:sub>
                                </m:sSub>
                              </m:sub>
                              <m:sup/>
                              <m:e>
                                <m:sSubSup>
                                  <m:sSubSupPr>
                                    <m:ctrlPr>
                                      <a:rPr lang="ru-RU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acc>
                                      <m:accPr>
                                        <m:chr m:val="̇"/>
                                        <m:ctrlPr>
                                          <a:rPr lang="ru-RU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ru-RU" i="1">
                                            <a:latin typeface="Cambria Math"/>
                                          </a:rPr>
                                          <m:t>𝜉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ru-RU" i="1">
                                        <a:latin typeface="Cambria Math"/>
                                      </a:rPr>
                                      <m:t>𝑗</m:t>
                                    </m:r>
                                  </m:sub>
                                  <m:sup>
                                    <m:r>
                                      <a:rPr lang="ru-RU" i="1">
                                        <a:latin typeface="Cambria Math"/>
                                      </a:rPr>
                                      <m:t>𝑘</m:t>
                                    </m:r>
                                  </m:sup>
                                </m:sSubSup>
                              </m:e>
                            </m:nary>
                          </m:den>
                        </m:f>
                        <m:r>
                          <a:rPr lang="ru-RU" i="1">
                            <a:latin typeface="Cambria Math"/>
                          </a:rPr>
                          <m:t>+</m:t>
                        </m:r>
                        <m:sSub>
                          <m:sSub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̈"/>
                                <m:ctrlPr>
                                  <a:rPr lang="ru-RU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ru-RU" i="1">
                                    <a:latin typeface="Cambria Math"/>
                                  </a:rPr>
                                  <m:t>𝜉</m:t>
                                </m:r>
                              </m:e>
                            </m:acc>
                          </m:e>
                          <m:sub>
                            <m:r>
                              <a:rPr lang="ru-RU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i="1">
                                <a:latin typeface="Cambria Math"/>
                              </a:rPr>
                              <m:t>𝑤</m:t>
                            </m:r>
                          </m:e>
                          <m:sub>
                            <m:r>
                              <a:rPr lang="ru-RU" i="1">
                                <a:latin typeface="Cambria Math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endParaRPr lang="ru-RU" dirty="0"/>
              </a:p>
              <a:p>
                <a:endParaRPr lang="ru-RU" dirty="0">
                  <a:solidFill>
                    <a:srgbClr val="C00000"/>
                  </a:solidFill>
                </a:endParaRPr>
              </a:p>
              <a:p>
                <a:endParaRPr lang="ru-RU" dirty="0">
                  <a:solidFill>
                    <a:srgbClr val="C00000"/>
                  </a:solidFill>
                </a:endParaRPr>
              </a:p>
              <a:p>
                <a:r>
                  <a:rPr lang="ru-RU" dirty="0">
                    <a:solidFill>
                      <a:srgbClr val="C00000"/>
                    </a:solidFill>
                  </a:rPr>
                  <a:t>Доказана теорема и показаны следствия (частные случаи)</a:t>
                </a:r>
                <a:endParaRPr lang="ru-RU" dirty="0"/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t="-42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25.05.2014</a:t>
            </a: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Д.Е.Шапошников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62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5502055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Вычисление коэффициентов: логический </a:t>
            </a:r>
            <a:r>
              <a:rPr lang="en-US" dirty="0"/>
              <a:t>min</a:t>
            </a:r>
            <a:r>
              <a:rPr lang="ru-RU" dirty="0"/>
              <a:t> критерий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Объект 6"/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ru-RU" dirty="0">
                    <a:latin typeface="Cambria"/>
                    <a:ea typeface="Times New Roman"/>
                    <a:cs typeface="Times New Roman"/>
                  </a:rPr>
                  <a:t>Для решения задачи вычисления </a:t>
                </a:r>
                <a:br>
                  <a:rPr lang="ru-RU" dirty="0">
                    <a:latin typeface="Cambria"/>
                    <a:ea typeface="Times New Roman"/>
                    <a:cs typeface="Times New Roman"/>
                  </a:rPr>
                </a:br>
                <a:r>
                  <a:rPr lang="ru-RU" dirty="0">
                    <a:latin typeface="Cambria"/>
                    <a:ea typeface="Times New Roman"/>
                    <a:cs typeface="Times New Roman"/>
                  </a:rPr>
                  <a:t>весовых коэффициентов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>
                            <a:effectLst/>
                            <a:latin typeface="Cambria Math"/>
                            <a:ea typeface="Times New Roman"/>
                            <a:cs typeface="Times New Roman"/>
                          </a:rPr>
                          <m:t>𝑤</m:t>
                        </m:r>
                      </m:e>
                      <m:sub>
                        <m:r>
                          <a:rPr lang="ru-RU" i="1">
                            <a:effectLst/>
                            <a:latin typeface="Cambria Math"/>
                            <a:ea typeface="Times New Roman"/>
                            <a:cs typeface="Times New Roman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ru-RU" i="1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u-RU" i="1">
                            <a:effectLst/>
                            <a:latin typeface="Cambria Math"/>
                            <a:ea typeface="Times New Roman"/>
                            <a:cs typeface="Times New Roman"/>
                          </a:rPr>
                          <m:t>𝑥</m:t>
                        </m:r>
                      </m:e>
                    </m:d>
                    <m:r>
                      <a:rPr lang="ru-RU" i="1">
                        <a:effectLst/>
                        <a:latin typeface="Cambria Math"/>
                        <a:ea typeface="Times New Roman"/>
                        <a:cs typeface="Times New Roman"/>
                      </a:rPr>
                      <m:t>, </m:t>
                    </m:r>
                    <m:r>
                      <a:rPr lang="ru-RU" i="1">
                        <a:effectLst/>
                        <a:latin typeface="Cambria Math"/>
                        <a:ea typeface="Times New Roman"/>
                        <a:cs typeface="Times New Roman"/>
                      </a:rPr>
                      <m:t>𝑖</m:t>
                    </m:r>
                    <m:r>
                      <a:rPr lang="ru-RU" i="1">
                        <a:effectLst/>
                        <a:latin typeface="Cambria Math"/>
                        <a:ea typeface="Times New Roman"/>
                        <a:cs typeface="Times New Roman"/>
                      </a:rPr>
                      <m:t>=1,…,</m:t>
                    </m:r>
                    <m:r>
                      <a:rPr lang="ru-RU" i="1">
                        <a:effectLst/>
                        <a:latin typeface="Cambria Math"/>
                        <a:ea typeface="Times New Roman"/>
                        <a:cs typeface="Times New Roman"/>
                      </a:rPr>
                      <m:t>𝑛</m:t>
                    </m:r>
                  </m:oMath>
                </a14:m>
                <a:r>
                  <a:rPr lang="ru-RU" dirty="0">
                    <a:effectLst/>
                    <a:latin typeface="Cambria"/>
                    <a:ea typeface="Times New Roman"/>
                    <a:cs typeface="Times New Roman"/>
                  </a:rPr>
                  <a:t>, в случае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>
                            <a:effectLst/>
                            <a:latin typeface="Cambria Math"/>
                            <a:ea typeface="Times New Roman"/>
                            <a:cs typeface="Times New Roman"/>
                          </a:rPr>
                          <m:t>𝑤</m:t>
                        </m:r>
                      </m:e>
                      <m:sub>
                        <m:r>
                          <a:rPr lang="ru-RU" i="1">
                            <a:effectLst/>
                            <a:latin typeface="Cambria Math"/>
                            <a:ea typeface="Times New Roman"/>
                            <a:cs typeface="Times New Roman"/>
                          </a:rPr>
                          <m:t>𝑖</m:t>
                        </m:r>
                      </m:sub>
                    </m:sSub>
                    <m:r>
                      <a:rPr lang="ru-RU" i="1">
                        <a:effectLst/>
                        <a:latin typeface="Cambria Math"/>
                        <a:ea typeface="Times New Roman"/>
                        <a:cs typeface="Times New Roman"/>
                      </a:rPr>
                      <m:t>≥0</m:t>
                    </m:r>
                  </m:oMath>
                </a14:m>
                <a:r>
                  <a:rPr lang="ru-RU" dirty="0">
                    <a:effectLst/>
                    <a:latin typeface="Cambria"/>
                    <a:ea typeface="Times New Roman"/>
                    <a:cs typeface="Times New Roman"/>
                  </a:rPr>
                  <a:t>: </a:t>
                </a:r>
                <a:br>
                  <a:rPr lang="ru-RU" dirty="0">
                    <a:effectLst/>
                    <a:latin typeface="Cambria"/>
                    <a:ea typeface="Times New Roman"/>
                    <a:cs typeface="Times New Roman"/>
                  </a:rPr>
                </a:br>
                <a:br>
                  <a:rPr lang="en-US" dirty="0">
                    <a:effectLst/>
                    <a:latin typeface="Cambria"/>
                    <a:ea typeface="Times New Roman"/>
                    <a:cs typeface="Times New Roman"/>
                  </a:rPr>
                </a:br>
                <a14:m>
                  <m:oMath xmlns:m="http://schemas.openxmlformats.org/officeDocument/2006/math">
                    <m:sSup>
                      <m:sSup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/>
                          </a:rPr>
                          <m:t>𝑤</m:t>
                        </m:r>
                      </m:e>
                      <m:sup>
                        <m:r>
                          <a:rPr lang="en-US" i="1">
                            <a:latin typeface="Cambria Math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e>
                    </m:d>
                    <m:r>
                      <a:rPr lang="en-US" i="1">
                        <a:latin typeface="Cambria Math"/>
                      </a:rPr>
                      <m:t>=</m:t>
                    </m:r>
                    <m:func>
                      <m:func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/>
                          </a:rPr>
                          <m:t>arg</m:t>
                        </m:r>
                      </m:fName>
                      <m:e>
                        <m:func>
                          <m:func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ru-RU" i="1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/>
                                  </a:rPr>
                                  <m:t>max</m:t>
                                </m:r>
                              </m:e>
                              <m:lim>
                                <m:r>
                                  <a:rPr lang="en-US" i="1">
                                    <a:latin typeface="Cambria Math"/>
                                  </a:rPr>
                                  <m:t>𝑤</m:t>
                                </m:r>
                                <m:r>
                                  <a:rPr lang="en-US" i="1">
                                    <a:latin typeface="Cambria Math"/>
                                  </a:rPr>
                                  <m:t>∈</m:t>
                                </m:r>
                                <m:sSub>
                                  <m:sSubPr>
                                    <m:ctrlPr>
                                      <a:rPr lang="ru-RU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𝐷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𝑤</m:t>
                                    </m:r>
                                  </m:sub>
                                </m:sSub>
                              </m:lim>
                            </m:limLow>
                          </m:fName>
                          <m:e>
                            <m:func>
                              <m:funcPr>
                                <m:ctrlPr>
                                  <a:rPr lang="ru-RU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limLow>
                                  <m:limLowPr>
                                    <m:ctrlPr>
                                      <a:rPr lang="ru-RU" i="1">
                                        <a:latin typeface="Cambria Math" panose="02040503050406030204" pitchFamily="18" charset="0"/>
                                      </a:rPr>
                                    </m:ctrlPr>
                                  </m:limLow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/>
                                      </a:rPr>
                                      <m:t>min</m:t>
                                    </m:r>
                                  </m:e>
                                  <m:lim>
                                    <m:r>
                                      <a:rPr lang="en-US" i="1">
                                        <a:latin typeface="Cambria Math"/>
                                      </a:rPr>
                                      <m:t>1≤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𝑖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≤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𝑛</m:t>
                                    </m:r>
                                  </m:lim>
                                </m:limLow>
                              </m:fName>
                              <m:e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ru-RU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ru-RU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ru-RU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𝑞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ru-RU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𝑥</m:t>
                                        </m:r>
                                      </m:e>
                                    </m:d>
                                  </m:e>
                                </m:d>
                              </m:e>
                            </m:func>
                          </m:e>
                        </m:func>
                      </m:e>
                    </m:func>
                  </m:oMath>
                </a14:m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𝑤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𝑤</m:t>
                        </m:r>
                        <m:r>
                          <a:rPr lang="en-US" i="1" smtClean="0">
                            <a:latin typeface="Cambria Math"/>
                            <a:ea typeface="Cambria Math"/>
                          </a:rPr>
                          <m:t>∈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/>
                                <a:ea typeface="Cambria Math"/>
                              </a:rPr>
                              <m:t>𝑅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/>
                                <a:ea typeface="Cambria Math"/>
                              </a:rPr>
                              <m:t>𝑛</m:t>
                            </m:r>
                          </m:sup>
                        </m:sSup>
                      </m:e>
                      <m:e>
                        <m:eqArr>
                          <m:eqArr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ru-RU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i="1">
                                <a:latin typeface="Cambria Math"/>
                              </a:rPr>
                              <m:t>≥0, </m:t>
                            </m:r>
                            <m:r>
                              <a:rPr lang="en-US" i="1">
                                <a:latin typeface="Cambria Math"/>
                              </a:rPr>
                              <m:t>𝑗</m:t>
                            </m:r>
                            <m:r>
                              <a:rPr lang="en-US" i="1">
                                <a:latin typeface="Cambria Math"/>
                              </a:rPr>
                              <m:t>=</m:t>
                            </m:r>
                            <m:bar>
                              <m:barPr>
                                <m:pos m:val="top"/>
                                <m:ctrlPr>
                                  <a:rPr lang="ru-RU" i="1">
                                    <a:latin typeface="Cambria Math" panose="02040503050406030204" pitchFamily="18" charset="0"/>
                                  </a:rPr>
                                </m:ctrlPr>
                              </m:bar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1,</m:t>
                                </m:r>
                                <m:r>
                                  <a:rPr lang="en-US" i="1">
                                    <a:latin typeface="Cambria Math"/>
                                  </a:rPr>
                                  <m:t>𝑛</m:t>
                                </m:r>
                              </m:e>
                            </m:bar>
                            <m:r>
                              <a:rPr lang="en-US" i="1">
                                <a:latin typeface="Cambria Math"/>
                              </a:rPr>
                              <m:t>; </m:t>
                            </m:r>
                          </m:e>
                          <m:e>
                            <m:nary>
                              <m:naryPr>
                                <m:chr m:val="∑"/>
                                <m:limLoc m:val="undOvr"/>
                                <m:ctrlPr>
                                  <a:rPr lang="ru-RU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i="1">
                                    <a:latin typeface="Cambria Math"/>
                                  </a:rPr>
                                  <m:t>𝑖</m:t>
                                </m:r>
                                <m:r>
                                  <a:rPr lang="en-US" i="1">
                                    <a:latin typeface="Cambria Math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i="1">
                                    <a:latin typeface="Cambria Math"/>
                                  </a:rPr>
                                  <m:t>𝑛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ru-RU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nary>
                            <m:r>
                              <a:rPr lang="en-US" i="1">
                                <a:latin typeface="Cambria Math"/>
                              </a:rPr>
                              <m:t>=</m:t>
                            </m:r>
                            <m:r>
                              <a:rPr lang="en-US" i="1">
                                <a:latin typeface="Cambria Math"/>
                              </a:rPr>
                              <m:t>𝑅</m:t>
                            </m:r>
                            <m:r>
                              <a:rPr lang="en-US" i="1">
                                <a:latin typeface="Cambria Math"/>
                              </a:rPr>
                              <m:t>;</m:t>
                            </m:r>
                            <m:sSub>
                              <m:sSubPr>
                                <m:ctrlPr>
                                  <a:rPr lang="ru-RU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〈"/>
                                    <m:endChr m:val="〉"/>
                                    <m:ctrlPr>
                                      <a:rPr lang="ru-RU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ru-RU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/>
                                      </a:rPr>
                                      <m:t>≥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 smtClean="0">
                                            <a:latin typeface="Cambria Math"/>
                                            <a:ea typeface="Cambria Math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𝑙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ru-RU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b>
                                <m:sSub>
                                  <m:sSubPr>
                                    <m:ctrlPr>
                                      <a:rPr lang="ru-RU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𝑙</m:t>
                                    </m:r>
                                  </m:sub>
                                </m:sSub>
                              </m:sub>
                            </m:sSub>
                            <m:r>
                              <a:rPr lang="en-US" i="1">
                                <a:latin typeface="Cambria Math"/>
                              </a:rPr>
                              <m:t>, </m:t>
                            </m:r>
                            <m:r>
                              <a:rPr lang="en-US" i="1">
                                <a:latin typeface="Cambria Math"/>
                              </a:rPr>
                              <m:t>𝑙</m:t>
                            </m:r>
                            <m:r>
                              <a:rPr lang="en-US" i="1">
                                <a:latin typeface="Cambria Math"/>
                              </a:rPr>
                              <m:t>=</m:t>
                            </m:r>
                            <m:bar>
                              <m:barPr>
                                <m:pos m:val="top"/>
                                <m:ctrlPr>
                                  <a:rPr lang="ru-RU" i="1">
                                    <a:latin typeface="Cambria Math" panose="02040503050406030204" pitchFamily="18" charset="0"/>
                                  </a:rPr>
                                </m:ctrlPr>
                              </m:bar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1,</m:t>
                                </m:r>
                                <m:r>
                                  <a:rPr lang="en-US" i="1">
                                    <a:latin typeface="Cambria Math"/>
                                  </a:rPr>
                                  <m:t>𝐿</m:t>
                                </m:r>
                              </m:e>
                            </m:bar>
                          </m:e>
                        </m:eqArr>
                      </m:e>
                    </m:d>
                  </m:oMath>
                </a14:m>
                <a:br>
                  <a:rPr lang="en-US" dirty="0"/>
                </a:br>
                <a:br>
                  <a:rPr lang="ru-RU" dirty="0"/>
                </a:br>
                <a:r>
                  <a:rPr lang="ru-RU" dirty="0"/>
                  <a:t>применяется</a:t>
                </a:r>
                <a:r>
                  <a:rPr lang="en-US" dirty="0"/>
                  <a:t> </a:t>
                </a:r>
                <a:r>
                  <a:rPr lang="ru-RU" dirty="0"/>
                  <a:t>следующий алгоритм.</a:t>
                </a:r>
              </a:p>
              <a:p>
                <a:endParaRPr lang="ru-RU" dirty="0"/>
              </a:p>
              <a:p>
                <a:r>
                  <a:rPr lang="ru-RU" dirty="0">
                    <a:solidFill>
                      <a:srgbClr val="C00000"/>
                    </a:solidFill>
                  </a:rPr>
                  <a:t>Доказаны две леммы, теорема и показаны следствия (частные случаи)</a:t>
                </a:r>
                <a:endParaRPr lang="ru-RU" dirty="0"/>
              </a:p>
            </p:txBody>
          </p:sp>
        </mc:Choice>
        <mc:Fallback xmlns="">
          <p:sp>
            <p:nvSpPr>
              <p:cNvPr id="7" name="Объект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Объект 8"/>
              <p:cNvSpPr>
                <a:spLocks noGrp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:pPr marL="342900" lvl="0" indent="-342900">
                  <a:buFont typeface="+mj-lt"/>
                  <a:buAutoNum type="arabicPeriod"/>
                </a:pPr>
                <a:r>
                  <a:rPr lang="ru-RU" sz="1400" dirty="0">
                    <a:latin typeface="Cambria"/>
                    <a:ea typeface="Times New Roman"/>
                    <a:cs typeface="Times New Roman"/>
                  </a:rPr>
                  <a:t>Граф отношений предпочтения </a:t>
                </a:r>
                <a14:m>
                  <m:oMath xmlns:m="http://schemas.openxmlformats.org/officeDocument/2006/math">
                    <m:r>
                      <a:rPr lang="ru-RU" sz="1400" i="1">
                        <a:effectLst/>
                        <a:latin typeface="Cambria Math"/>
                        <a:ea typeface="Times New Roman"/>
                        <a:cs typeface="Times New Roman"/>
                      </a:rPr>
                      <m:t>𝐺</m:t>
                    </m:r>
                    <m:d>
                      <m:dPr>
                        <m:ctrlPr>
                          <a:rPr lang="ru-RU" sz="1400" i="1">
                            <a:effectLst/>
                            <a:latin typeface="Cambria Math" panose="02040503050406030204" pitchFamily="18" charset="0"/>
                            <a:ea typeface="Times New Roman"/>
                            <a:cs typeface="Times New Roman"/>
                          </a:rPr>
                        </m:ctrlPr>
                      </m:dPr>
                      <m:e>
                        <m:r>
                          <a:rPr lang="ru-RU" sz="1400" i="1">
                            <a:effectLst/>
                            <a:latin typeface="Cambria Math"/>
                            <a:ea typeface="Times New Roman"/>
                            <a:cs typeface="Times New Roman"/>
                          </a:rPr>
                          <m:t>𝐼</m:t>
                        </m:r>
                        <m:r>
                          <a:rPr lang="ru-RU" sz="1400" i="1">
                            <a:effectLst/>
                            <a:latin typeface="Cambria Math"/>
                            <a:ea typeface="Times New Roman"/>
                            <a:cs typeface="Times New Roman"/>
                          </a:rPr>
                          <m:t>,</m:t>
                        </m:r>
                        <m:r>
                          <a:rPr lang="ru-RU" sz="1400" i="1">
                            <a:effectLst/>
                            <a:latin typeface="Cambria Math"/>
                            <a:ea typeface="Times New Roman"/>
                            <a:cs typeface="Times New Roman"/>
                          </a:rPr>
                          <m:t>𝐸</m:t>
                        </m:r>
                      </m:e>
                    </m:d>
                  </m:oMath>
                </a14:m>
                <a:r>
                  <a:rPr lang="ru-RU" sz="1400" dirty="0">
                    <a:effectLst/>
                    <a:latin typeface="Cambria"/>
                    <a:ea typeface="Times New Roman"/>
                    <a:cs typeface="Times New Roman"/>
                  </a:rPr>
                  <a:t> разбивается на слои </a:t>
                </a:r>
                <a14:m>
                  <m:oMath xmlns:m="http://schemas.openxmlformats.org/officeDocument/2006/math">
                    <m:r>
                      <a:rPr lang="ru-RU" sz="1400" i="1">
                        <a:effectLst/>
                        <a:latin typeface="Cambria Math"/>
                        <a:ea typeface="Times New Roman"/>
                        <a:cs typeface="Times New Roman"/>
                      </a:rPr>
                      <m:t>𝑠</m:t>
                    </m:r>
                    <m:r>
                      <a:rPr lang="ru-RU" sz="1400" i="1">
                        <a:effectLst/>
                        <a:latin typeface="Cambria Math"/>
                        <a:ea typeface="Times New Roman"/>
                        <a:cs typeface="Times New Roman"/>
                      </a:rPr>
                      <m:t>=1,…,</m:t>
                    </m:r>
                    <m:r>
                      <a:rPr lang="ru-RU" sz="1400" i="1">
                        <a:effectLst/>
                        <a:latin typeface="Cambria Math"/>
                        <a:ea typeface="Times New Roman"/>
                        <a:cs typeface="Times New Roman"/>
                      </a:rPr>
                      <m:t>𝑆</m:t>
                    </m:r>
                    <m:r>
                      <a:rPr lang="ru-RU" sz="1400" i="1">
                        <a:effectLst/>
                        <a:latin typeface="Cambria Math"/>
                        <a:ea typeface="Times New Roman"/>
                        <a:cs typeface="Times New Roman"/>
                      </a:rPr>
                      <m:t>.</m:t>
                    </m:r>
                  </m:oMath>
                </a14:m>
                <a:endParaRPr lang="ru-RU" sz="1400" dirty="0">
                  <a:effectLst/>
                  <a:latin typeface="Cambria"/>
                  <a:ea typeface="Times New Roman"/>
                  <a:cs typeface="Times New Roman"/>
                </a:endParaRPr>
              </a:p>
              <a:p>
                <a:pPr marL="342900" lvl="0" indent="-342900">
                  <a:buFont typeface="+mj-lt"/>
                  <a:buAutoNum type="arabicPeriod"/>
                </a:pPr>
                <a:r>
                  <a:rPr lang="ru-RU" sz="1400" dirty="0">
                    <a:effectLst/>
                    <a:latin typeface="Cambria"/>
                    <a:ea typeface="Times New Roman"/>
                    <a:cs typeface="Times New Roman"/>
                  </a:rPr>
                  <a:t>Каждой вершине </a:t>
                </a:r>
                <a14:m>
                  <m:oMath xmlns:m="http://schemas.openxmlformats.org/officeDocument/2006/math">
                    <m:r>
                      <a:rPr lang="ru-RU" sz="1400" i="1">
                        <a:effectLst/>
                        <a:latin typeface="Cambria Math"/>
                        <a:ea typeface="Times New Roman"/>
                        <a:cs typeface="Times New Roman"/>
                      </a:rPr>
                      <m:t>𝑗</m:t>
                    </m:r>
                  </m:oMath>
                </a14:m>
                <a:r>
                  <a:rPr lang="ru-RU" sz="1400" dirty="0">
                    <a:effectLst/>
                    <a:latin typeface="Cambria"/>
                    <a:ea typeface="Times New Roman"/>
                    <a:cs typeface="Times New Roman"/>
                  </a:rPr>
                  <a:t> графа </a:t>
                </a:r>
                <a14:m>
                  <m:oMath xmlns:m="http://schemas.openxmlformats.org/officeDocument/2006/math">
                    <m:r>
                      <a:rPr lang="ru-RU" sz="1400" i="1">
                        <a:effectLst/>
                        <a:latin typeface="Cambria Math"/>
                        <a:ea typeface="Times New Roman"/>
                        <a:cs typeface="Times New Roman"/>
                      </a:rPr>
                      <m:t>𝐺</m:t>
                    </m:r>
                    <m:d>
                      <m:dPr>
                        <m:ctrlPr>
                          <a:rPr lang="ru-RU" sz="1400" i="1">
                            <a:effectLst/>
                            <a:latin typeface="Cambria Math" panose="02040503050406030204" pitchFamily="18" charset="0"/>
                            <a:ea typeface="Times New Roman"/>
                            <a:cs typeface="Times New Roman"/>
                          </a:rPr>
                        </m:ctrlPr>
                      </m:dPr>
                      <m:e>
                        <m:r>
                          <a:rPr lang="ru-RU" sz="1400" i="1">
                            <a:effectLst/>
                            <a:latin typeface="Cambria Math"/>
                            <a:ea typeface="Times New Roman"/>
                            <a:cs typeface="Times New Roman"/>
                          </a:rPr>
                          <m:t>𝐼</m:t>
                        </m:r>
                        <m:r>
                          <a:rPr lang="ru-RU" sz="1400" i="1">
                            <a:effectLst/>
                            <a:latin typeface="Cambria Math"/>
                            <a:ea typeface="Times New Roman"/>
                            <a:cs typeface="Times New Roman"/>
                          </a:rPr>
                          <m:t>,</m:t>
                        </m:r>
                        <m:r>
                          <a:rPr lang="ru-RU" sz="1400" i="1">
                            <a:effectLst/>
                            <a:latin typeface="Cambria Math"/>
                            <a:ea typeface="Times New Roman"/>
                            <a:cs typeface="Times New Roman"/>
                          </a:rPr>
                          <m:t>𝐸</m:t>
                        </m:r>
                      </m:e>
                    </m:d>
                  </m:oMath>
                </a14:m>
                <a:r>
                  <a:rPr lang="ru-RU" sz="1400" dirty="0">
                    <a:effectLst/>
                    <a:latin typeface="Cambria"/>
                    <a:ea typeface="Times New Roman"/>
                    <a:cs typeface="Times New Roman"/>
                  </a:rPr>
                  <a:t> приписываем начальное значение: </a:t>
                </a:r>
                <a:br>
                  <a:rPr lang="ru-RU" sz="1400" dirty="0">
                    <a:effectLst/>
                    <a:latin typeface="Cambria"/>
                    <a:ea typeface="Times New Roman"/>
                    <a:cs typeface="Times New Roman"/>
                  </a:rPr>
                </a:br>
                <a14:m>
                  <m:oMath xmlns:m="http://schemas.openxmlformats.org/officeDocument/2006/math">
                    <m:sSubSup>
                      <m:sSubSupPr>
                        <m:ctrlPr>
                          <a:rPr lang="ru-RU" sz="1400" i="1">
                            <a:effectLst/>
                            <a:latin typeface="Cambria Math" panose="02040503050406030204" pitchFamily="18" charset="0"/>
                            <a:ea typeface="Times New Roman"/>
                            <a:cs typeface="Times New Roman"/>
                          </a:rPr>
                        </m:ctrlPr>
                      </m:sSubSupPr>
                      <m:e>
                        <m:r>
                          <a:rPr lang="ru-RU" sz="1400" i="1">
                            <a:effectLst/>
                            <a:latin typeface="Cambria Math"/>
                            <a:ea typeface="Times New Roman"/>
                            <a:cs typeface="Times New Roman"/>
                          </a:rPr>
                          <m:t>𝑤</m:t>
                        </m:r>
                      </m:e>
                      <m:sub>
                        <m:r>
                          <a:rPr lang="ru-RU" sz="1400" i="1">
                            <a:effectLst/>
                            <a:latin typeface="Cambria Math"/>
                            <a:ea typeface="Times New Roman"/>
                            <a:cs typeface="Times New Roman"/>
                          </a:rPr>
                          <m:t>𝑗</m:t>
                        </m:r>
                      </m:sub>
                      <m:sup>
                        <m:r>
                          <a:rPr lang="ru-RU" sz="1400" i="1">
                            <a:effectLst/>
                            <a:latin typeface="Cambria Math"/>
                            <a:ea typeface="Times New Roman"/>
                            <a:cs typeface="Times New Roman"/>
                          </a:rPr>
                          <m:t>′</m:t>
                        </m:r>
                      </m:sup>
                    </m:sSubSup>
                    <m:r>
                      <a:rPr lang="ru-RU" sz="1400" i="1">
                        <a:effectLst/>
                        <a:latin typeface="Cambria Math"/>
                        <a:ea typeface="Times New Roman"/>
                        <a:cs typeface="Times New Roman"/>
                      </a:rPr>
                      <m:t>=0, </m:t>
                    </m:r>
                    <m:r>
                      <a:rPr lang="ru-RU" sz="1400" i="1">
                        <a:effectLst/>
                        <a:latin typeface="Cambria Math"/>
                        <a:ea typeface="Times New Roman"/>
                        <a:cs typeface="Times New Roman"/>
                      </a:rPr>
                      <m:t>𝑗</m:t>
                    </m:r>
                    <m:r>
                      <a:rPr lang="ru-RU" sz="1400" i="1">
                        <a:effectLst/>
                        <a:latin typeface="Cambria Math"/>
                        <a:ea typeface="Times New Roman"/>
                        <a:cs typeface="Times New Roman"/>
                      </a:rPr>
                      <m:t>=</m:t>
                    </m:r>
                    <m:bar>
                      <m:barPr>
                        <m:pos m:val="top"/>
                        <m:ctrlPr>
                          <a:rPr lang="ru-RU" sz="1400" i="1">
                            <a:effectLst/>
                            <a:latin typeface="Cambria Math" panose="02040503050406030204" pitchFamily="18" charset="0"/>
                            <a:ea typeface="Times New Roman"/>
                            <a:cs typeface="Times New Roman"/>
                          </a:rPr>
                        </m:ctrlPr>
                      </m:barPr>
                      <m:e>
                        <m:r>
                          <a:rPr lang="ru-RU" sz="1400" i="1">
                            <a:effectLst/>
                            <a:latin typeface="Cambria Math"/>
                            <a:ea typeface="Times New Roman"/>
                            <a:cs typeface="Times New Roman"/>
                          </a:rPr>
                          <m:t>1,</m:t>
                        </m:r>
                        <m:r>
                          <a:rPr lang="en-US" sz="1400" i="1">
                            <a:effectLst/>
                            <a:latin typeface="Cambria Math"/>
                            <a:ea typeface="Times New Roman"/>
                            <a:cs typeface="Times New Roman"/>
                          </a:rPr>
                          <m:t>𝑛</m:t>
                        </m:r>
                      </m:e>
                    </m:bar>
                  </m:oMath>
                </a14:m>
                <a:r>
                  <a:rPr lang="ru-RU" sz="1400" dirty="0">
                    <a:effectLst/>
                    <a:latin typeface="Cambria"/>
                    <a:ea typeface="Times New Roman"/>
                    <a:cs typeface="Times New Roman"/>
                  </a:rPr>
                  <a:t>.</a:t>
                </a:r>
              </a:p>
              <a:p>
                <a:pPr marL="342900" lvl="0" indent="-342900">
                  <a:buFont typeface="+mj-lt"/>
                  <a:buAutoNum type="arabicPeriod"/>
                </a:pPr>
                <a:r>
                  <a:rPr lang="ru-RU" sz="1400" dirty="0">
                    <a:effectLst/>
                    <a:latin typeface="Cambria"/>
                    <a:ea typeface="Times New Roman"/>
                    <a:cs typeface="Times New Roman"/>
                  </a:rPr>
                  <a:t>В качестве первого слоя рассматриваем самый нижний слой, то есть, полагаем </a:t>
                </a:r>
                <a14:m>
                  <m:oMath xmlns:m="http://schemas.openxmlformats.org/officeDocument/2006/math">
                    <m:r>
                      <a:rPr lang="ru-RU" sz="1400" i="1">
                        <a:effectLst/>
                        <a:latin typeface="Cambria Math"/>
                        <a:ea typeface="Times New Roman"/>
                        <a:cs typeface="Times New Roman"/>
                      </a:rPr>
                      <m:t>𝑠</m:t>
                    </m:r>
                    <m:r>
                      <a:rPr lang="ru-RU" sz="1400" i="1">
                        <a:effectLst/>
                        <a:latin typeface="Cambria Math"/>
                        <a:ea typeface="Times New Roman"/>
                        <a:cs typeface="Times New Roman"/>
                      </a:rPr>
                      <m:t>=</m:t>
                    </m:r>
                    <m:r>
                      <a:rPr lang="ru-RU" sz="1400" i="1">
                        <a:effectLst/>
                        <a:latin typeface="Cambria Math"/>
                        <a:ea typeface="Times New Roman"/>
                        <a:cs typeface="Times New Roman"/>
                      </a:rPr>
                      <m:t>𝑆</m:t>
                    </m:r>
                  </m:oMath>
                </a14:m>
                <a:r>
                  <a:rPr lang="ru-RU" sz="1400" dirty="0">
                    <a:effectLst/>
                    <a:latin typeface="Cambria"/>
                    <a:ea typeface="Times New Roman"/>
                    <a:cs typeface="Times New Roman"/>
                  </a:rPr>
                  <a:t>.</a:t>
                </a:r>
              </a:p>
              <a:p>
                <a:pPr marL="342900" lvl="0" indent="-342900">
                  <a:buFont typeface="+mj-lt"/>
                  <a:buAutoNum type="arabicPeriod"/>
                </a:pPr>
                <a:r>
                  <a:rPr lang="ru-RU" sz="1400" dirty="0">
                    <a:effectLst/>
                    <a:latin typeface="Cambria"/>
                    <a:ea typeface="Times New Roman"/>
                    <a:cs typeface="Times New Roman"/>
                  </a:rPr>
                  <a:t>Для каждой вершины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effectLst/>
                        <a:latin typeface="Cambria Math"/>
                        <a:ea typeface="Times New Roman"/>
                        <a:cs typeface="Times New Roman"/>
                      </a:rPr>
                      <m:t>𝑠</m:t>
                    </m:r>
                  </m:oMath>
                </a14:m>
                <a:r>
                  <a:rPr lang="ru-RU" sz="1400" dirty="0">
                    <a:effectLst/>
                    <a:latin typeface="Cambria"/>
                    <a:ea typeface="Times New Roman"/>
                    <a:cs typeface="Times New Roman"/>
                  </a:rPr>
                  <a:t>-го слоя полагаем:</a:t>
                </a:r>
                <a:br>
                  <a:rPr lang="ru-RU" sz="1400" dirty="0">
                    <a:effectLst/>
                    <a:latin typeface="Cambria"/>
                    <a:ea typeface="Times New Roman"/>
                    <a:cs typeface="Times New Roman"/>
                  </a:rPr>
                </a:br>
                <a14:m>
                  <m:oMath xmlns:m="http://schemas.openxmlformats.org/officeDocument/2006/math">
                    <m:sSubSup>
                      <m:sSubSupPr>
                        <m:ctrlPr>
                          <a:rPr lang="ru-RU" sz="1400" i="1">
                            <a:effectLst/>
                            <a:latin typeface="Cambria Math" panose="02040503050406030204" pitchFamily="18" charset="0"/>
                            <a:ea typeface="Times New Roman"/>
                            <a:cs typeface="Times New Roman"/>
                          </a:rPr>
                        </m:ctrlPr>
                      </m:sSubSupPr>
                      <m:e>
                        <m:r>
                          <a:rPr lang="ru-RU" sz="1400" i="1">
                            <a:effectLst/>
                            <a:latin typeface="Cambria Math"/>
                            <a:ea typeface="Times New Roman"/>
                            <a:cs typeface="Times New Roman"/>
                          </a:rPr>
                          <m:t>𝑤</m:t>
                        </m:r>
                      </m:e>
                      <m:sub>
                        <m:r>
                          <a:rPr lang="ru-RU" sz="1400" i="1">
                            <a:effectLst/>
                            <a:latin typeface="Cambria Math"/>
                            <a:ea typeface="Times New Roman"/>
                            <a:cs typeface="Times New Roman"/>
                          </a:rPr>
                          <m:t>𝑗</m:t>
                        </m:r>
                      </m:sub>
                      <m:sup>
                        <m:r>
                          <a:rPr lang="ru-RU" sz="1400" i="1">
                            <a:effectLst/>
                            <a:latin typeface="Cambria Math"/>
                            <a:ea typeface="Times New Roman"/>
                            <a:cs typeface="Times New Roman"/>
                          </a:rPr>
                          <m:t>′</m:t>
                        </m:r>
                      </m:sup>
                    </m:sSubSup>
                    <m:r>
                      <a:rPr lang="ru-RU" sz="1400" i="1">
                        <a:effectLst/>
                        <a:latin typeface="Cambria Math"/>
                        <a:ea typeface="Times New Roman"/>
                        <a:cs typeface="Times New Roman"/>
                      </a:rPr>
                      <m:t>=</m:t>
                    </m:r>
                    <m:func>
                      <m:funcPr>
                        <m:ctrlPr>
                          <a:rPr lang="ru-RU" sz="1400" i="1">
                            <a:effectLst/>
                            <a:latin typeface="Cambria Math" panose="02040503050406030204" pitchFamily="18" charset="0"/>
                            <a:ea typeface="Times New Roman"/>
                            <a:cs typeface="Times New Roman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ru-RU" sz="1400">
                            <a:effectLst/>
                            <a:latin typeface="Cambria Math"/>
                            <a:ea typeface="Times New Roman"/>
                            <a:cs typeface="Times New Roman"/>
                          </a:rPr>
                          <m:t>max</m:t>
                        </m:r>
                      </m:fName>
                      <m:e>
                        <m:d>
                          <m:dPr>
                            <m:begChr m:val="{"/>
                            <m:endChr m:val="}"/>
                            <m:ctrlPr>
                              <a:rPr lang="ru-RU" sz="1400" i="1">
                                <a:effectLst/>
                                <a:latin typeface="Cambria Math" panose="02040503050406030204" pitchFamily="18" charset="0"/>
                                <a:ea typeface="Times New Roman"/>
                                <a:cs typeface="Times New Roman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ru-RU" sz="1400" i="1">
                                    <a:effectLst/>
                                    <a:latin typeface="Cambria Math" panose="02040503050406030204" pitchFamily="18" charset="0"/>
                                    <a:ea typeface="Times New Roman"/>
                                    <a:cs typeface="Times New Roman"/>
                                  </a:rPr>
                                </m:ctrlPr>
                              </m:sSubSupPr>
                              <m:e>
                                <m:r>
                                  <a:rPr lang="ru-RU" sz="1400" i="1">
                                    <a:effectLst/>
                                    <a:latin typeface="Cambria Math"/>
                                    <a:ea typeface="Times New Roman"/>
                                    <a:cs typeface="Times New Roman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ru-RU" sz="1400" i="1">
                                    <a:effectLst/>
                                    <a:latin typeface="Cambria Math"/>
                                    <a:ea typeface="Times New Roman"/>
                                    <a:cs typeface="Times New Roman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lang="ru-RU" sz="1400" i="1">
                                    <a:effectLst/>
                                    <a:latin typeface="Cambria Math"/>
                                    <a:ea typeface="Times New Roman"/>
                                    <a:cs typeface="Times New Roman"/>
                                  </a:rPr>
                                  <m:t>′</m:t>
                                </m:r>
                              </m:sup>
                            </m:sSubSup>
                            <m:r>
                              <a:rPr lang="ru-RU" sz="1400" i="1">
                                <a:effectLst/>
                                <a:latin typeface="Cambria Math"/>
                                <a:ea typeface="Times New Roman"/>
                                <a:cs typeface="Times New Roman"/>
                              </a:rPr>
                              <m:t>,</m:t>
                            </m:r>
                            <m:f>
                              <m:fPr>
                                <m:ctrlPr>
                                  <a:rPr lang="ru-RU" sz="1400" i="1">
                                    <a:effectLst/>
                                    <a:latin typeface="Cambria Math" panose="02040503050406030204" pitchFamily="18" charset="0"/>
                                    <a:ea typeface="Times New Roman"/>
                                    <a:cs typeface="Times New Roman"/>
                                  </a:rPr>
                                </m:ctrlPr>
                              </m:fPr>
                              <m:num>
                                <m:r>
                                  <a:rPr lang="ru-RU" sz="1400" i="1">
                                    <a:effectLst/>
                                    <a:latin typeface="Cambria Math"/>
                                    <a:ea typeface="Times New Roman"/>
                                    <a:cs typeface="Times New Roman"/>
                                  </a:rPr>
                                  <m:t>𝑅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ru-RU" sz="1400" i="1">
                                        <a:effectLst/>
                                        <a:latin typeface="Cambria Math" panose="02040503050406030204" pitchFamily="18" charset="0"/>
                                        <a:ea typeface="Times New Roman"/>
                                        <a:cs typeface="Times New Roman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1400" i="1">
                                        <a:effectLst/>
                                        <a:latin typeface="Cambria Math"/>
                                        <a:ea typeface="Times New Roman"/>
                                        <a:cs typeface="Times New Roman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ru-RU" sz="1400" i="1">
                                        <a:effectLst/>
                                        <a:latin typeface="Cambria Math"/>
                                        <a:ea typeface="Times New Roman"/>
                                        <a:cs typeface="Times New Roman"/>
                                      </a:rPr>
                                      <m:t>𝑗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ru-RU" sz="1400" i="1">
                                        <a:effectLst/>
                                        <a:latin typeface="Cambria Math" panose="02040503050406030204" pitchFamily="18" charset="0"/>
                                        <a:ea typeface="Times New Roman"/>
                                        <a:cs typeface="Times New Roman"/>
                                      </a:rPr>
                                    </m:ctrlPr>
                                  </m:dPr>
                                  <m:e>
                                    <m:r>
                                      <a:rPr lang="ru-RU" sz="1400" i="1">
                                        <a:effectLst/>
                                        <a:latin typeface="Cambria Math"/>
                                        <a:ea typeface="Times New Roman"/>
                                        <a:cs typeface="Times New Roman"/>
                                      </a:rPr>
                                      <m:t>𝑥</m:t>
                                    </m:r>
                                  </m:e>
                                </m:d>
                              </m:den>
                            </m:f>
                          </m:e>
                        </m:d>
                      </m:e>
                    </m:func>
                    <m:r>
                      <a:rPr lang="ru-RU" sz="1400" i="1">
                        <a:effectLst/>
                        <a:latin typeface="Cambria Math"/>
                        <a:ea typeface="Times New Roman"/>
                        <a:cs typeface="Times New Roman"/>
                      </a:rPr>
                      <m:t>.</m:t>
                    </m:r>
                  </m:oMath>
                </a14:m>
                <a:endParaRPr lang="ru-RU" sz="1400" dirty="0">
                  <a:effectLst/>
                  <a:latin typeface="Cambria"/>
                  <a:ea typeface="Times New Roman"/>
                  <a:cs typeface="Times New Roman"/>
                </a:endParaRPr>
              </a:p>
              <a:p>
                <a:pPr marL="342900" lvl="0" indent="-342900">
                  <a:buFont typeface="+mj-lt"/>
                  <a:buAutoNum type="arabicPeriod"/>
                </a:pPr>
                <a:r>
                  <a:rPr lang="ru-RU" sz="1400" dirty="0">
                    <a:effectLst/>
                    <a:latin typeface="Cambria"/>
                    <a:ea typeface="Times New Roman"/>
                    <a:cs typeface="Times New Roman"/>
                  </a:rPr>
                  <a:t>Проводим корректировку значений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ru-RU" sz="1400" i="1">
                            <a:effectLst/>
                            <a:latin typeface="Cambria Math" panose="02040503050406030204" pitchFamily="18" charset="0"/>
                            <a:ea typeface="Times New Roman"/>
                            <a:cs typeface="Times New Roman"/>
                          </a:rPr>
                        </m:ctrlPr>
                      </m:sSubSupPr>
                      <m:e>
                        <m:r>
                          <a:rPr lang="ru-RU" sz="1400" i="1">
                            <a:effectLst/>
                            <a:latin typeface="Cambria Math"/>
                            <a:ea typeface="Times New Roman"/>
                            <a:cs typeface="Times New Roman"/>
                          </a:rPr>
                          <m:t>𝑤</m:t>
                        </m:r>
                      </m:e>
                      <m:sub>
                        <m:r>
                          <a:rPr lang="ru-RU" sz="1400" i="1">
                            <a:effectLst/>
                            <a:latin typeface="Cambria Math"/>
                            <a:ea typeface="Times New Roman"/>
                            <a:cs typeface="Times New Roman"/>
                          </a:rPr>
                          <m:t>𝑗</m:t>
                        </m:r>
                      </m:sub>
                      <m:sup>
                        <m:r>
                          <a:rPr lang="ru-RU" sz="1400" i="1">
                            <a:effectLst/>
                            <a:latin typeface="Cambria Math"/>
                            <a:ea typeface="Times New Roman"/>
                            <a:cs typeface="Times New Roman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ru-RU" sz="1400" dirty="0">
                    <a:effectLst/>
                    <a:latin typeface="Cambria"/>
                    <a:ea typeface="Times New Roman"/>
                    <a:cs typeface="Times New Roman"/>
                  </a:rPr>
                  <a:t> для вершин более высоких слоев:</a:t>
                </a:r>
                <a:br>
                  <a:rPr lang="en-US" sz="1400" dirty="0">
                    <a:effectLst/>
                    <a:latin typeface="Cambria"/>
                    <a:ea typeface="Times New Roman"/>
                    <a:cs typeface="Times New Roman"/>
                  </a:rPr>
                </a:br>
                <a14:m>
                  <m:oMath xmlns:m="http://schemas.openxmlformats.org/officeDocument/2006/math">
                    <m:sSubSup>
                      <m:sSubSupPr>
                        <m:ctrlPr>
                          <a:rPr lang="ru-RU" sz="1400" i="1">
                            <a:effectLst/>
                            <a:latin typeface="Cambria Math" panose="02040503050406030204" pitchFamily="18" charset="0"/>
                            <a:ea typeface="Times New Roman"/>
                            <a:cs typeface="Times New Roman"/>
                          </a:rPr>
                        </m:ctrlPr>
                      </m:sSubSupPr>
                      <m:e>
                        <m:r>
                          <a:rPr lang="ru-RU" sz="1400" i="1">
                            <a:effectLst/>
                            <a:latin typeface="Cambria Math"/>
                            <a:ea typeface="Times New Roman"/>
                            <a:cs typeface="Times New Roman"/>
                          </a:rPr>
                          <m:t>𝑤</m:t>
                        </m:r>
                      </m:e>
                      <m:sub>
                        <m:r>
                          <a:rPr lang="ru-RU" sz="1400" i="1">
                            <a:effectLst/>
                            <a:latin typeface="Cambria Math"/>
                            <a:ea typeface="Times New Roman"/>
                            <a:cs typeface="Times New Roman"/>
                          </a:rPr>
                          <m:t>𝑗</m:t>
                        </m:r>
                      </m:sub>
                      <m:sup>
                        <m:r>
                          <a:rPr lang="ru-RU" sz="1400" i="1">
                            <a:effectLst/>
                            <a:latin typeface="Cambria Math"/>
                            <a:ea typeface="Times New Roman"/>
                            <a:cs typeface="Times New Roman"/>
                          </a:rPr>
                          <m:t>′</m:t>
                        </m:r>
                      </m:sup>
                    </m:sSubSup>
                    <m:r>
                      <a:rPr lang="ru-RU" sz="1400" i="1">
                        <a:effectLst/>
                        <a:latin typeface="Cambria Math"/>
                        <a:ea typeface="Times New Roman"/>
                        <a:cs typeface="Times New Roman"/>
                      </a:rPr>
                      <m:t>=</m:t>
                    </m:r>
                    <m:func>
                      <m:funcPr>
                        <m:ctrlPr>
                          <a:rPr lang="en-US" sz="1400" b="0" i="1" smtClean="0">
                            <a:effectLst/>
                            <a:latin typeface="Cambria Math" panose="02040503050406030204" pitchFamily="18" charset="0"/>
                            <a:ea typeface="Times New Roman"/>
                            <a:cs typeface="Times New Roman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400" b="0" i="0" smtClean="0">
                            <a:effectLst/>
                            <a:latin typeface="Cambria Math"/>
                            <a:ea typeface="Times New Roman"/>
                            <a:cs typeface="Times New Roman"/>
                          </a:rPr>
                          <m:t>max</m:t>
                        </m:r>
                      </m:fName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1400" b="0" i="1" smtClean="0">
                                <a:effectLst/>
                                <a:latin typeface="Cambria Math" panose="02040503050406030204" pitchFamily="18" charset="0"/>
                                <a:cs typeface="Times New Roman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ru-RU" sz="1400" i="1">
                                    <a:latin typeface="Cambria Math" panose="02040503050406030204" pitchFamily="18" charset="0"/>
                                    <a:ea typeface="Times New Roman"/>
                                    <a:cs typeface="Times New Roman"/>
                                  </a:rPr>
                                </m:ctrlPr>
                              </m:sSubSupPr>
                              <m:e>
                                <m:r>
                                  <a:rPr lang="ru-RU" sz="1400" i="1">
                                    <a:latin typeface="Cambria Math"/>
                                    <a:ea typeface="Times New Roman"/>
                                    <a:cs typeface="Times New Roman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ru-RU" sz="1400" i="1">
                                    <a:latin typeface="Cambria Math"/>
                                    <a:ea typeface="Times New Roman"/>
                                    <a:cs typeface="Times New Roman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lang="ru-RU" sz="1400" i="1">
                                    <a:latin typeface="Cambria Math"/>
                                    <a:ea typeface="Times New Roman"/>
                                    <a:cs typeface="Times New Roman"/>
                                  </a:rPr>
                                  <m:t>′</m:t>
                                </m:r>
                              </m:sup>
                            </m:sSubSup>
                            <m:r>
                              <a:rPr lang="ru-RU" sz="1400" i="1">
                                <a:latin typeface="Cambria Math"/>
                                <a:ea typeface="Times New Roman"/>
                                <a:cs typeface="Times New Roman"/>
                              </a:rPr>
                              <m:t>,</m:t>
                            </m:r>
                            <m:func>
                              <m:funcPr>
                                <m:ctrlPr>
                                  <a:rPr lang="ru-RU" sz="1400" i="1">
                                    <a:latin typeface="Cambria Math" panose="02040503050406030204" pitchFamily="18" charset="0"/>
                                    <a:ea typeface="Times New Roman"/>
                                    <a:cs typeface="Times New Roman"/>
                                  </a:rPr>
                                </m:ctrlPr>
                              </m:funcPr>
                              <m:fName>
                                <m:limLow>
                                  <m:limLowPr>
                                    <m:ctrlPr>
                                      <a:rPr lang="ru-RU" sz="1400" i="1">
                                        <a:latin typeface="Cambria Math" panose="02040503050406030204" pitchFamily="18" charset="0"/>
                                        <a:ea typeface="Times New Roman"/>
                                        <a:cs typeface="Times New Roman"/>
                                      </a:rPr>
                                    </m:ctrlPr>
                                  </m:limLow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400">
                                        <a:latin typeface="Cambria Math"/>
                                        <a:ea typeface="Times New Roman"/>
                                        <a:cs typeface="Times New Roman"/>
                                      </a:rPr>
                                      <m:t>max</m:t>
                                    </m:r>
                                  </m:e>
                                  <m:lim>
                                    <m:r>
                                      <a:rPr lang="ru-RU" sz="1400" i="1">
                                        <a:latin typeface="Cambria Math"/>
                                        <a:ea typeface="Times New Roman"/>
                                        <a:cs typeface="Times New Roman"/>
                                      </a:rPr>
                                      <m:t>𝑘</m:t>
                                    </m:r>
                                    <m:r>
                                      <a:rPr lang="ru-RU" sz="1400" i="1">
                                        <a:latin typeface="Cambria Math"/>
                                        <a:ea typeface="Times New Roman"/>
                                        <a:cs typeface="Times New Roman"/>
                                      </a:rPr>
                                      <m:t>∈</m:t>
                                    </m:r>
                                    <m:sSubSup>
                                      <m:sSubSupPr>
                                        <m:ctrlPr>
                                          <a:rPr lang="ru-RU" sz="1400" i="1">
                                            <a:latin typeface="Cambria Math" panose="02040503050406030204" pitchFamily="18" charset="0"/>
                                            <a:ea typeface="Times New Roman"/>
                                            <a:cs typeface="Times New Roman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ru-RU" sz="1400" i="1">
                                            <a:latin typeface="Cambria Math"/>
                                            <a:ea typeface="Times New Roman"/>
                                            <a:cs typeface="Times New Roman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ru-RU" sz="1400" i="1">
                                            <a:latin typeface="Cambria Math"/>
                                            <a:ea typeface="Times New Roman"/>
                                            <a:cs typeface="Times New Roman"/>
                                          </a:rPr>
                                          <m:t>𝑗</m:t>
                                        </m:r>
                                      </m:sub>
                                      <m:sup>
                                        <m:r>
                                          <a:rPr lang="ru-RU" sz="1400" i="1">
                                            <a:latin typeface="Cambria Math"/>
                                            <a:ea typeface="Times New Roman"/>
                                            <a:cs typeface="Times New Roman"/>
                                          </a:rPr>
                                          <m:t>′</m:t>
                                        </m:r>
                                      </m:sup>
                                    </m:sSubSup>
                                  </m:lim>
                                </m:limLow>
                              </m:fName>
                              <m:e>
                                <m:d>
                                  <m:dPr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  <a:ea typeface="Times New Roman"/>
                                        <a:cs typeface="Times New Roman"/>
                                      </a:rPr>
                                    </m:ctrlPr>
                                  </m:dPr>
                                  <m:e>
                                    <m:sSubSup>
                                      <m:sSubSupPr>
                                        <m:ctrlPr>
                                          <a:rPr lang="ru-RU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acc>
                                          <m:accPr>
                                            <m:chr m:val="̇"/>
                                            <m:ctrlPr>
                                              <a:rPr lang="ru-RU" sz="1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ru-RU" sz="1800" i="1">
                                                <a:latin typeface="Cambria Math"/>
                                              </a:rPr>
                                              <m:t>𝜉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sz="1800" i="1">
                                            <a:latin typeface="Cambria Math"/>
                                          </a:rPr>
                                          <m:t>𝑘</m:t>
                                        </m:r>
                                      </m:sub>
                                      <m:sup>
                                        <m:r>
                                          <a:rPr lang="en-US" sz="1800" i="1">
                                            <a:latin typeface="Cambria Math"/>
                                          </a:rPr>
                                          <m:t>𝑗</m:t>
                                        </m:r>
                                      </m:sup>
                                    </m:sSubSup>
                                    <m:sSub>
                                      <m:sSubPr>
                                        <m:ctrlPr>
                                          <a:rPr lang="ru-RU" sz="1400" i="1">
                                            <a:latin typeface="Cambria Math" panose="02040503050406030204" pitchFamily="18" charset="0"/>
                                            <a:ea typeface="Times New Roman"/>
                                            <a:cs typeface="Times New Roman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ru-RU" sz="1400" i="1">
                                            <a:latin typeface="Cambria Math"/>
                                            <a:ea typeface="Times New Roman"/>
                                            <a:cs typeface="Times New Roman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ru-RU" sz="1400" i="1">
                                            <a:latin typeface="Cambria Math"/>
                                            <a:ea typeface="Times New Roman"/>
                                            <a:cs typeface="Times New Roman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func>
                          </m:e>
                        </m:d>
                        <m:r>
                          <a:rPr lang="en-US" sz="1400" b="0" i="1" smtClean="0">
                            <a:effectLst/>
                            <a:latin typeface="Cambria Math"/>
                            <a:cs typeface="Times New Roman"/>
                          </a:rPr>
                          <m:t>,</m:t>
                        </m:r>
                      </m:e>
                    </m:func>
                  </m:oMath>
                </a14:m>
                <a:br>
                  <a:rPr lang="en-US" sz="1400" dirty="0">
                    <a:effectLst/>
                    <a:latin typeface="Cambria"/>
                    <a:ea typeface="Times New Roman"/>
                    <a:cs typeface="Times New Roman"/>
                  </a:rPr>
                </a:br>
                <a:r>
                  <a:rPr lang="ru-RU" sz="1400" dirty="0">
                    <a:effectLst/>
                    <a:latin typeface="Cambria"/>
                    <a:ea typeface="Times New Roman"/>
                    <a:cs typeface="Times New Roman"/>
                  </a:rPr>
                  <a:t>где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ru-RU" sz="1400" i="1">
                            <a:effectLst/>
                            <a:latin typeface="Cambria Math" panose="02040503050406030204" pitchFamily="18" charset="0"/>
                            <a:ea typeface="Times New Roman"/>
                            <a:cs typeface="Times New Roman"/>
                          </a:rPr>
                        </m:ctrlPr>
                      </m:sSubSupPr>
                      <m:e>
                        <m:r>
                          <a:rPr lang="ru-RU" sz="1400" i="1">
                            <a:effectLst/>
                            <a:latin typeface="Cambria Math"/>
                            <a:ea typeface="Times New Roman"/>
                            <a:cs typeface="Times New Roman"/>
                          </a:rPr>
                          <m:t>𝐼</m:t>
                        </m:r>
                      </m:e>
                      <m:sub>
                        <m:r>
                          <a:rPr lang="ru-RU" sz="1400" i="1">
                            <a:effectLst/>
                            <a:latin typeface="Cambria Math"/>
                            <a:ea typeface="Times New Roman"/>
                            <a:cs typeface="Times New Roman"/>
                          </a:rPr>
                          <m:t>𝑗</m:t>
                        </m:r>
                      </m:sub>
                      <m:sup>
                        <m:r>
                          <a:rPr lang="ru-RU" sz="1400" i="1">
                            <a:effectLst/>
                            <a:latin typeface="Cambria Math"/>
                            <a:ea typeface="Times New Roman"/>
                            <a:cs typeface="Times New Roman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ru-RU" sz="1400" dirty="0">
                    <a:effectLst/>
                    <a:latin typeface="Cambria"/>
                    <a:ea typeface="Times New Roman"/>
                    <a:cs typeface="Times New Roman"/>
                  </a:rPr>
                  <a:t> – множество вершин, в которые есть путь из вершины </a:t>
                </a:r>
                <a14:m>
                  <m:oMath xmlns:m="http://schemas.openxmlformats.org/officeDocument/2006/math">
                    <m:r>
                      <a:rPr lang="ru-RU" sz="1400" i="1">
                        <a:effectLst/>
                        <a:latin typeface="Cambria Math"/>
                        <a:ea typeface="Times New Roman"/>
                        <a:cs typeface="Times New Roman"/>
                      </a:rPr>
                      <m:t>𝑗</m:t>
                    </m:r>
                  </m:oMath>
                </a14:m>
                <a:r>
                  <a:rPr lang="ru-RU" sz="1400" dirty="0">
                    <a:effectLst/>
                    <a:latin typeface="Cambria"/>
                    <a:ea typeface="Times New Roman"/>
                    <a:cs typeface="Times New Roman"/>
                  </a:rPr>
                  <a:t>.</a:t>
                </a:r>
              </a:p>
              <a:p>
                <a:pPr marL="342900" lvl="0" indent="-342900">
                  <a:buFont typeface="+mj-lt"/>
                  <a:buAutoNum type="arabicPeriod"/>
                </a:pPr>
                <a:r>
                  <a:rPr lang="ru-RU" sz="1400" dirty="0">
                    <a:effectLst/>
                    <a:latin typeface="Cambria"/>
                    <a:ea typeface="Times New Roman"/>
                    <a:cs typeface="Times New Roman"/>
                  </a:rPr>
                  <a:t>Полагаем </a:t>
                </a:r>
                <a14:m>
                  <m:oMath xmlns:m="http://schemas.openxmlformats.org/officeDocument/2006/math">
                    <m:r>
                      <a:rPr lang="ru-RU" sz="1400" i="1">
                        <a:effectLst/>
                        <a:latin typeface="Cambria Math"/>
                        <a:ea typeface="Times New Roman"/>
                        <a:cs typeface="Times New Roman"/>
                      </a:rPr>
                      <m:t>𝑠</m:t>
                    </m:r>
                    <m:r>
                      <a:rPr lang="ru-RU" sz="1400" i="1">
                        <a:effectLst/>
                        <a:latin typeface="Cambria Math"/>
                        <a:ea typeface="Times New Roman"/>
                        <a:cs typeface="Times New Roman"/>
                      </a:rPr>
                      <m:t>=</m:t>
                    </m:r>
                    <m:r>
                      <a:rPr lang="ru-RU" sz="1400" i="1">
                        <a:effectLst/>
                        <a:latin typeface="Cambria Math"/>
                        <a:ea typeface="Times New Roman"/>
                        <a:cs typeface="Times New Roman"/>
                      </a:rPr>
                      <m:t>𝑠</m:t>
                    </m:r>
                    <m:r>
                      <a:rPr lang="ru-RU" sz="1400" i="1">
                        <a:effectLst/>
                        <a:latin typeface="Cambria Math"/>
                        <a:ea typeface="Times New Roman"/>
                        <a:cs typeface="Times New Roman"/>
                      </a:rPr>
                      <m:t>−1</m:t>
                    </m:r>
                  </m:oMath>
                </a14:m>
                <a:r>
                  <a:rPr lang="ru-RU" sz="1400" dirty="0">
                    <a:effectLst/>
                    <a:latin typeface="Cambria"/>
                    <a:ea typeface="Times New Roman"/>
                    <a:cs typeface="Times New Roman"/>
                  </a:rPr>
                  <a:t>. Если </a:t>
                </a:r>
                <a14:m>
                  <m:oMath xmlns:m="http://schemas.openxmlformats.org/officeDocument/2006/math">
                    <m:r>
                      <a:rPr lang="ru-RU" sz="1400" i="1">
                        <a:effectLst/>
                        <a:latin typeface="Cambria Math"/>
                        <a:ea typeface="Times New Roman"/>
                        <a:cs typeface="Times New Roman"/>
                      </a:rPr>
                      <m:t>𝑠</m:t>
                    </m:r>
                    <m:r>
                      <a:rPr lang="ru-RU" sz="1400" i="1">
                        <a:effectLst/>
                        <a:latin typeface="Cambria Math"/>
                        <a:ea typeface="Times New Roman"/>
                        <a:cs typeface="Times New Roman"/>
                      </a:rPr>
                      <m:t>=0</m:t>
                    </m:r>
                  </m:oMath>
                </a14:m>
                <a:r>
                  <a:rPr lang="ru-RU" sz="1400" dirty="0">
                    <a:effectLst/>
                    <a:latin typeface="Cambria"/>
                    <a:ea typeface="Times New Roman"/>
                    <a:cs typeface="Times New Roman"/>
                  </a:rPr>
                  <a:t> (то есть, рассмотрены все слои), то переходим к п.7, в противном случае повторяем вычисления с п.4.</a:t>
                </a:r>
              </a:p>
              <a:p>
                <a:pPr marL="342900" lvl="0" indent="-342900">
                  <a:spcAft>
                    <a:spcPts val="600"/>
                  </a:spcAft>
                  <a:buFont typeface="+mj-lt"/>
                  <a:buAutoNum type="arabicPeriod"/>
                </a:pPr>
                <a:r>
                  <a:rPr lang="ru-RU" sz="1400" dirty="0">
                    <a:effectLst/>
                    <a:latin typeface="Cambria"/>
                    <a:ea typeface="Times New Roman"/>
                    <a:cs typeface="Times New Roman"/>
                  </a:rPr>
                  <a:t>Вычисляем итоговые значения коэффициентов:</a:t>
                </a:r>
                <a:br>
                  <a:rPr lang="ru-RU" sz="1400" dirty="0">
                    <a:effectLst/>
                    <a:latin typeface="Cambria"/>
                    <a:ea typeface="Times New Roman"/>
                    <a:cs typeface="Times New Roman"/>
                  </a:rPr>
                </a:br>
                <a14:m>
                  <m:oMath xmlns:m="http://schemas.openxmlformats.org/officeDocument/2006/math">
                    <m:sSubSup>
                      <m:sSubSupPr>
                        <m:ctrlPr>
                          <a:rPr lang="ru-RU" sz="1400" i="1">
                            <a:effectLst/>
                            <a:latin typeface="Cambria Math" panose="02040503050406030204" pitchFamily="18" charset="0"/>
                            <a:ea typeface="Times New Roman"/>
                            <a:cs typeface="Times New Roman"/>
                          </a:rPr>
                        </m:ctrlPr>
                      </m:sSubSupPr>
                      <m:e>
                        <m:r>
                          <a:rPr lang="ru-RU" sz="1400" i="1">
                            <a:effectLst/>
                            <a:latin typeface="Cambria Math"/>
                            <a:ea typeface="Times New Roman"/>
                            <a:cs typeface="Times New Roman"/>
                          </a:rPr>
                          <m:t>𝑤</m:t>
                        </m:r>
                      </m:e>
                      <m:sub>
                        <m:r>
                          <a:rPr lang="ru-RU" sz="1400" i="1">
                            <a:effectLst/>
                            <a:latin typeface="Cambria Math"/>
                            <a:ea typeface="Times New Roman"/>
                            <a:cs typeface="Times New Roman"/>
                          </a:rPr>
                          <m:t>𝑗</m:t>
                        </m:r>
                      </m:sub>
                      <m:sup>
                        <m:r>
                          <a:rPr lang="ru-RU" sz="1400" i="1">
                            <a:effectLst/>
                            <a:latin typeface="Cambria Math"/>
                            <a:ea typeface="Times New Roman"/>
                            <a:cs typeface="Times New Roman"/>
                          </a:rPr>
                          <m:t>∗</m:t>
                        </m:r>
                      </m:sup>
                    </m:sSubSup>
                    <m:r>
                      <a:rPr lang="ru-RU" sz="1400" i="1">
                        <a:effectLst/>
                        <a:latin typeface="Cambria Math"/>
                        <a:ea typeface="Times New Roman"/>
                        <a:cs typeface="Times New Roman"/>
                      </a:rPr>
                      <m:t>=</m:t>
                    </m:r>
                    <m:r>
                      <a:rPr lang="ru-RU" sz="1400" i="1">
                        <a:effectLst/>
                        <a:latin typeface="Cambria Math"/>
                        <a:ea typeface="Times New Roman"/>
                        <a:cs typeface="Times New Roman"/>
                      </a:rPr>
                      <m:t>𝑅</m:t>
                    </m:r>
                    <m:r>
                      <a:rPr lang="ru-RU" sz="1400" i="1">
                        <a:effectLst/>
                        <a:latin typeface="Cambria Math"/>
                        <a:ea typeface="Times New Roman"/>
                        <a:cs typeface="Times New Roman"/>
                      </a:rPr>
                      <m:t>∙</m:t>
                    </m:r>
                    <m:f>
                      <m:fPr>
                        <m:type m:val="lin"/>
                        <m:ctrlPr>
                          <a:rPr lang="ru-RU" sz="1400" i="1">
                            <a:effectLst/>
                            <a:latin typeface="Cambria Math" panose="02040503050406030204" pitchFamily="18" charset="0"/>
                            <a:ea typeface="Times New Roman"/>
                            <a:cs typeface="Times New Roman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ru-RU" sz="1400" i="1">
                                <a:effectLst/>
                                <a:latin typeface="Cambria Math" panose="02040503050406030204" pitchFamily="18" charset="0"/>
                                <a:ea typeface="Times New Roman"/>
                                <a:cs typeface="Times New Roman"/>
                              </a:rPr>
                            </m:ctrlPr>
                          </m:sSubSupPr>
                          <m:e>
                            <m:r>
                              <a:rPr lang="ru-RU" sz="1400" i="1">
                                <a:effectLst/>
                                <a:latin typeface="Cambria Math"/>
                                <a:ea typeface="Times New Roman"/>
                                <a:cs typeface="Times New Roman"/>
                              </a:rPr>
                              <m:t>𝑤</m:t>
                            </m:r>
                          </m:e>
                          <m:sub>
                            <m:r>
                              <a:rPr lang="ru-RU" sz="1400" i="1">
                                <a:effectLst/>
                                <a:latin typeface="Cambria Math"/>
                                <a:ea typeface="Times New Roman"/>
                                <a:cs typeface="Times New Roman"/>
                              </a:rPr>
                              <m:t>𝑗</m:t>
                            </m:r>
                          </m:sub>
                          <m:sup>
                            <m:r>
                              <a:rPr lang="ru-RU" sz="1400" i="1">
                                <a:effectLst/>
                                <a:latin typeface="Cambria Math"/>
                                <a:ea typeface="Times New Roman"/>
                                <a:cs typeface="Times New Roman"/>
                              </a:rPr>
                              <m:t>′</m:t>
                            </m:r>
                          </m:sup>
                        </m:sSubSup>
                      </m:num>
                      <m:den>
                        <m:nary>
                          <m:naryPr>
                            <m:chr m:val="∑"/>
                            <m:limLoc m:val="undOvr"/>
                            <m:ctrlPr>
                              <a:rPr lang="ru-RU" sz="1400" i="1">
                                <a:effectLst/>
                                <a:latin typeface="Cambria Math" panose="02040503050406030204" pitchFamily="18" charset="0"/>
                                <a:ea typeface="Times New Roman"/>
                                <a:cs typeface="Times New Roman"/>
                              </a:rPr>
                            </m:ctrlPr>
                          </m:naryPr>
                          <m:sub>
                            <m:r>
                              <a:rPr lang="ru-RU" sz="1400" i="1">
                                <a:effectLst/>
                                <a:latin typeface="Cambria Math"/>
                                <a:ea typeface="Times New Roman"/>
                                <a:cs typeface="Times New Roman"/>
                              </a:rPr>
                              <m:t>𝑘</m:t>
                            </m:r>
                            <m:r>
                              <a:rPr lang="ru-RU" sz="1400" i="1">
                                <a:effectLst/>
                                <a:latin typeface="Cambria Math"/>
                                <a:ea typeface="Times New Roman"/>
                                <a:cs typeface="Times New Roman"/>
                              </a:rPr>
                              <m:t>=1</m:t>
                            </m:r>
                          </m:sub>
                          <m:sup>
                            <m:r>
                              <a:rPr lang="ru-RU" sz="1400" i="1">
                                <a:effectLst/>
                                <a:latin typeface="Cambria Math"/>
                                <a:ea typeface="Times New Roman"/>
                                <a:cs typeface="Times New Roman"/>
                              </a:rPr>
                              <m:t>𝑛</m:t>
                            </m:r>
                          </m:sup>
                          <m:e>
                            <m:sSubSup>
                              <m:sSubSupPr>
                                <m:ctrlPr>
                                  <a:rPr lang="ru-RU" sz="1400" i="1">
                                    <a:effectLst/>
                                    <a:latin typeface="Cambria Math" panose="02040503050406030204" pitchFamily="18" charset="0"/>
                                    <a:ea typeface="Times New Roman"/>
                                    <a:cs typeface="Times New Roman"/>
                                  </a:rPr>
                                </m:ctrlPr>
                              </m:sSubSupPr>
                              <m:e>
                                <m:r>
                                  <a:rPr lang="ru-RU" sz="1400" i="1">
                                    <a:effectLst/>
                                    <a:latin typeface="Cambria Math"/>
                                    <a:ea typeface="Times New Roman"/>
                                    <a:cs typeface="Times New Roman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ru-RU" sz="1400" i="1">
                                    <a:effectLst/>
                                    <a:latin typeface="Cambria Math"/>
                                    <a:ea typeface="Times New Roman"/>
                                    <a:cs typeface="Times New Roman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lang="ru-RU" sz="1400" i="1">
                                    <a:effectLst/>
                                    <a:latin typeface="Cambria Math"/>
                                    <a:ea typeface="Times New Roman"/>
                                    <a:cs typeface="Times New Roman"/>
                                  </a:rPr>
                                  <m:t>′</m:t>
                                </m:r>
                              </m:sup>
                            </m:sSubSup>
                          </m:e>
                        </m:nary>
                      </m:den>
                    </m:f>
                    <m:r>
                      <a:rPr lang="ru-RU" sz="1400" i="1">
                        <a:effectLst/>
                        <a:latin typeface="Cambria Math"/>
                        <a:ea typeface="Times New Roman"/>
                        <a:cs typeface="Times New Roman"/>
                      </a:rPr>
                      <m:t>.</m:t>
                    </m:r>
                  </m:oMath>
                </a14:m>
                <a:endParaRPr lang="ru-RU" sz="1400" dirty="0">
                  <a:effectLst/>
                  <a:latin typeface="Cambria"/>
                  <a:ea typeface="Times New Roman"/>
                  <a:cs typeface="Times New Roman"/>
                </a:endParaRPr>
              </a:p>
              <a:p>
                <a:endParaRPr lang="ru-RU" sz="1400" dirty="0"/>
              </a:p>
            </p:txBody>
          </p:sp>
        </mc:Choice>
        <mc:Fallback xmlns="">
          <p:sp>
            <p:nvSpPr>
              <p:cNvPr id="9" name="Объект 8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 rotWithShape="1">
                <a:blip r:embed="rId3"/>
                <a:stretch>
                  <a:fillRect l="-427" t="-219" r="-570" b="-426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25.05.2014</a:t>
            </a: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Д.Е.Шапошников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63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3685058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Вычисление коэффициентов: логический </a:t>
            </a:r>
            <a:r>
              <a:rPr lang="en-US" dirty="0"/>
              <a:t>min</a:t>
            </a:r>
            <a:r>
              <a:rPr lang="ru-RU" dirty="0"/>
              <a:t> критерий (2)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Объект 6"/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ru-RU" dirty="0">
                    <a:latin typeface="Cambria"/>
                    <a:ea typeface="Times New Roman"/>
                    <a:cs typeface="Times New Roman"/>
                  </a:rPr>
                  <a:t>Для решения задачи вычисления </a:t>
                </a:r>
                <a:br>
                  <a:rPr lang="ru-RU" dirty="0">
                    <a:latin typeface="Cambria"/>
                    <a:ea typeface="Times New Roman"/>
                    <a:cs typeface="Times New Roman"/>
                  </a:rPr>
                </a:br>
                <a:r>
                  <a:rPr lang="ru-RU" dirty="0">
                    <a:latin typeface="Cambria"/>
                    <a:ea typeface="Times New Roman"/>
                    <a:cs typeface="Times New Roman"/>
                  </a:rPr>
                  <a:t>весовых коэффициентов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>
                            <a:effectLst/>
                            <a:latin typeface="Cambria Math"/>
                            <a:ea typeface="Times New Roman"/>
                            <a:cs typeface="Times New Roman"/>
                          </a:rPr>
                          <m:t>𝑤</m:t>
                        </m:r>
                      </m:e>
                      <m:sub>
                        <m:r>
                          <a:rPr lang="ru-RU" i="1">
                            <a:effectLst/>
                            <a:latin typeface="Cambria Math"/>
                            <a:ea typeface="Times New Roman"/>
                            <a:cs typeface="Times New Roman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ru-RU" i="1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u-RU" i="1">
                            <a:effectLst/>
                            <a:latin typeface="Cambria Math"/>
                            <a:ea typeface="Times New Roman"/>
                            <a:cs typeface="Times New Roman"/>
                          </a:rPr>
                          <m:t>𝑥</m:t>
                        </m:r>
                      </m:e>
                    </m:d>
                    <m:r>
                      <a:rPr lang="ru-RU" i="1">
                        <a:effectLst/>
                        <a:latin typeface="Cambria Math"/>
                        <a:ea typeface="Times New Roman"/>
                        <a:cs typeface="Times New Roman"/>
                      </a:rPr>
                      <m:t>, </m:t>
                    </m:r>
                    <m:r>
                      <a:rPr lang="ru-RU" i="1">
                        <a:effectLst/>
                        <a:latin typeface="Cambria Math"/>
                        <a:ea typeface="Times New Roman"/>
                        <a:cs typeface="Times New Roman"/>
                      </a:rPr>
                      <m:t>𝑖</m:t>
                    </m:r>
                    <m:r>
                      <a:rPr lang="ru-RU" i="1">
                        <a:effectLst/>
                        <a:latin typeface="Cambria Math"/>
                        <a:ea typeface="Times New Roman"/>
                        <a:cs typeface="Times New Roman"/>
                      </a:rPr>
                      <m:t>=1,…,</m:t>
                    </m:r>
                    <m:r>
                      <a:rPr lang="ru-RU" i="1">
                        <a:effectLst/>
                        <a:latin typeface="Cambria Math"/>
                        <a:ea typeface="Times New Roman"/>
                        <a:cs typeface="Times New Roman"/>
                      </a:rPr>
                      <m:t>𝑛</m:t>
                    </m:r>
                  </m:oMath>
                </a14:m>
                <a:r>
                  <a:rPr lang="ru-RU" dirty="0">
                    <a:effectLst/>
                    <a:latin typeface="Cambria"/>
                    <a:ea typeface="Times New Roman"/>
                    <a:cs typeface="Times New Roman"/>
                  </a:rPr>
                  <a:t>, в случае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>
                            <a:effectLst/>
                            <a:latin typeface="Cambria Math"/>
                            <a:ea typeface="Times New Roman"/>
                            <a:cs typeface="Times New Roman"/>
                          </a:rPr>
                          <m:t>𝑤</m:t>
                        </m:r>
                      </m:e>
                      <m:sub>
                        <m:r>
                          <a:rPr lang="ru-RU" i="1">
                            <a:effectLst/>
                            <a:latin typeface="Cambria Math"/>
                            <a:ea typeface="Times New Roman"/>
                            <a:cs typeface="Times New Roman"/>
                          </a:rPr>
                          <m:t>𝑖</m:t>
                        </m:r>
                      </m:sub>
                    </m:sSub>
                    <m:r>
                      <a:rPr lang="ru-RU" i="1">
                        <a:effectLst/>
                        <a:latin typeface="Cambria Math"/>
                        <a:ea typeface="Times New Roman"/>
                        <a:cs typeface="Times New Roman"/>
                      </a:rPr>
                      <m:t>≥</m:t>
                    </m:r>
                    <m:sSub>
                      <m:sSubPr>
                        <m:ctrlPr>
                          <a:rPr lang="en-US" b="0" i="1" smtClean="0">
                            <a:effectLst/>
                            <a:latin typeface="Cambria Math" panose="02040503050406030204" pitchFamily="18" charset="0"/>
                            <a:ea typeface="Times New Roman"/>
                            <a:cs typeface="Times New Roman"/>
                          </a:rPr>
                        </m:ctrlPr>
                      </m:sSubPr>
                      <m:e>
                        <m:r>
                          <a:rPr lang="en-US" b="0" i="1" smtClean="0">
                            <a:effectLst/>
                            <a:latin typeface="Cambria Math"/>
                            <a:ea typeface="Times New Roman"/>
                            <a:cs typeface="Times New Roman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effectLst/>
                            <a:latin typeface="Cambria Math"/>
                            <a:ea typeface="Times New Roman"/>
                            <a:cs typeface="Times New Roman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effectLst/>
                        <a:latin typeface="Cambria Math"/>
                        <a:ea typeface="Times New Roman"/>
                        <a:cs typeface="Times New Roman"/>
                      </a:rPr>
                      <m:t>≥</m:t>
                    </m:r>
                    <m:r>
                      <a:rPr lang="ru-RU" i="1">
                        <a:effectLst/>
                        <a:latin typeface="Cambria Math"/>
                        <a:ea typeface="Times New Roman"/>
                        <a:cs typeface="Times New Roman"/>
                      </a:rPr>
                      <m:t>0</m:t>
                    </m:r>
                  </m:oMath>
                </a14:m>
                <a:r>
                  <a:rPr lang="ru-RU" dirty="0">
                    <a:effectLst/>
                    <a:latin typeface="Cambria"/>
                    <a:ea typeface="Times New Roman"/>
                    <a:cs typeface="Times New Roman"/>
                  </a:rPr>
                  <a:t>: </a:t>
                </a:r>
                <a:br>
                  <a:rPr lang="ru-RU" dirty="0">
                    <a:effectLst/>
                    <a:latin typeface="Cambria"/>
                    <a:ea typeface="Times New Roman"/>
                    <a:cs typeface="Times New Roman"/>
                  </a:rPr>
                </a:br>
                <a:br>
                  <a:rPr lang="en-US" dirty="0">
                    <a:effectLst/>
                    <a:latin typeface="Cambria"/>
                    <a:ea typeface="Times New Roman"/>
                    <a:cs typeface="Times New Roman"/>
                  </a:rPr>
                </a:br>
                <a14:m>
                  <m:oMath xmlns:m="http://schemas.openxmlformats.org/officeDocument/2006/math">
                    <m:sSup>
                      <m:sSup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/>
                          </a:rPr>
                          <m:t>𝑤</m:t>
                        </m:r>
                      </m:e>
                      <m:sup>
                        <m:r>
                          <a:rPr lang="en-US" i="1">
                            <a:latin typeface="Cambria Math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e>
                    </m:d>
                    <m:r>
                      <a:rPr lang="en-US" i="1">
                        <a:latin typeface="Cambria Math"/>
                      </a:rPr>
                      <m:t>=</m:t>
                    </m:r>
                    <m:func>
                      <m:func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/>
                          </a:rPr>
                          <m:t>arg</m:t>
                        </m:r>
                      </m:fName>
                      <m:e>
                        <m:func>
                          <m:func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ru-RU" i="1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/>
                                  </a:rPr>
                                  <m:t>max</m:t>
                                </m:r>
                              </m:e>
                              <m:lim>
                                <m:r>
                                  <a:rPr lang="en-US" i="1">
                                    <a:latin typeface="Cambria Math"/>
                                  </a:rPr>
                                  <m:t>𝑤</m:t>
                                </m:r>
                                <m:r>
                                  <a:rPr lang="en-US" i="1">
                                    <a:latin typeface="Cambria Math"/>
                                  </a:rPr>
                                  <m:t>∈</m:t>
                                </m:r>
                                <m:sSub>
                                  <m:sSubPr>
                                    <m:ctrlPr>
                                      <a:rPr lang="ru-RU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𝐷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𝑤</m:t>
                                    </m:r>
                                  </m:sub>
                                </m:sSub>
                              </m:lim>
                            </m:limLow>
                          </m:fName>
                          <m:e>
                            <m:func>
                              <m:funcPr>
                                <m:ctrlPr>
                                  <a:rPr lang="ru-RU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limLow>
                                  <m:limLowPr>
                                    <m:ctrlPr>
                                      <a:rPr lang="ru-RU" i="1">
                                        <a:latin typeface="Cambria Math" panose="02040503050406030204" pitchFamily="18" charset="0"/>
                                      </a:rPr>
                                    </m:ctrlPr>
                                  </m:limLow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/>
                                      </a:rPr>
                                      <m:t>min</m:t>
                                    </m:r>
                                  </m:e>
                                  <m:lim>
                                    <m:r>
                                      <a:rPr lang="en-US" i="1">
                                        <a:latin typeface="Cambria Math"/>
                                      </a:rPr>
                                      <m:t>1≤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𝑖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≤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𝑛</m:t>
                                    </m:r>
                                  </m:lim>
                                </m:limLow>
                              </m:fName>
                              <m:e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ru-RU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ru-RU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ru-RU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𝑞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ru-RU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𝑥</m:t>
                                        </m:r>
                                      </m:e>
                                    </m:d>
                                  </m:e>
                                </m:d>
                              </m:e>
                            </m:func>
                          </m:e>
                        </m:func>
                      </m:e>
                    </m:func>
                  </m:oMath>
                </a14:m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𝑤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𝑤</m:t>
                        </m:r>
                        <m:r>
                          <a:rPr lang="en-US" i="1" smtClean="0">
                            <a:latin typeface="Cambria Math"/>
                            <a:ea typeface="Cambria Math"/>
                          </a:rPr>
                          <m:t>∈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/>
                                <a:ea typeface="Cambria Math"/>
                              </a:rPr>
                              <m:t>𝑅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/>
                                <a:ea typeface="Cambria Math"/>
                              </a:rPr>
                              <m:t>𝑛</m:t>
                            </m:r>
                          </m:sup>
                        </m:sSup>
                      </m:e>
                      <m:e>
                        <m:eqArr>
                          <m:eqArr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ru-RU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i="1">
                                <a:latin typeface="Cambria Math"/>
                              </a:rPr>
                              <m:t>≥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/>
                              </a:rPr>
                              <m:t>≥</m:t>
                            </m:r>
                            <m:r>
                              <a:rPr lang="en-US" i="1">
                                <a:latin typeface="Cambria Math"/>
                              </a:rPr>
                              <m:t>0, </m:t>
                            </m:r>
                            <m:r>
                              <a:rPr lang="en-US" i="1">
                                <a:latin typeface="Cambria Math"/>
                              </a:rPr>
                              <m:t>𝑗</m:t>
                            </m:r>
                            <m:r>
                              <a:rPr lang="en-US" i="1">
                                <a:latin typeface="Cambria Math"/>
                              </a:rPr>
                              <m:t>=</m:t>
                            </m:r>
                            <m:bar>
                              <m:barPr>
                                <m:pos m:val="top"/>
                                <m:ctrlPr>
                                  <a:rPr lang="ru-RU" i="1">
                                    <a:latin typeface="Cambria Math" panose="02040503050406030204" pitchFamily="18" charset="0"/>
                                  </a:rPr>
                                </m:ctrlPr>
                              </m:bar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1,</m:t>
                                </m:r>
                                <m:r>
                                  <a:rPr lang="en-US" i="1">
                                    <a:latin typeface="Cambria Math"/>
                                  </a:rPr>
                                  <m:t>𝑛</m:t>
                                </m:r>
                              </m:e>
                            </m:bar>
                            <m:r>
                              <a:rPr lang="en-US" i="1">
                                <a:latin typeface="Cambria Math"/>
                              </a:rPr>
                              <m:t>; </m:t>
                            </m:r>
                          </m:e>
                          <m:e>
                            <m:nary>
                              <m:naryPr>
                                <m:chr m:val="∑"/>
                                <m:limLoc m:val="undOvr"/>
                                <m:ctrlPr>
                                  <a:rPr lang="ru-RU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i="1">
                                    <a:latin typeface="Cambria Math"/>
                                  </a:rPr>
                                  <m:t>𝑖</m:t>
                                </m:r>
                                <m:r>
                                  <a:rPr lang="en-US" i="1">
                                    <a:latin typeface="Cambria Math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i="1">
                                    <a:latin typeface="Cambria Math"/>
                                  </a:rPr>
                                  <m:t>𝑛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ru-RU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nary>
                            <m:r>
                              <a:rPr lang="en-US" i="1">
                                <a:latin typeface="Cambria Math"/>
                              </a:rPr>
                              <m:t>=</m:t>
                            </m:r>
                            <m:r>
                              <a:rPr lang="en-US" i="1">
                                <a:latin typeface="Cambria Math"/>
                              </a:rPr>
                              <m:t>𝑅</m:t>
                            </m:r>
                            <m:r>
                              <a:rPr lang="en-US" i="1">
                                <a:latin typeface="Cambria Math"/>
                              </a:rPr>
                              <m:t>;</m:t>
                            </m:r>
                            <m:sSub>
                              <m:sSubPr>
                                <m:ctrlPr>
                                  <a:rPr lang="ru-RU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〈"/>
                                    <m:endChr m:val="〉"/>
                                    <m:ctrlPr>
                                      <a:rPr lang="ru-RU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ru-RU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/>
                                      </a:rPr>
                                      <m:t>≥</m:t>
                                    </m:r>
                                    <m:sSub>
                                      <m:sSubPr>
                                        <m:ctrlPr>
                                          <a:rPr lang="ru-RU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b>
                                <m:sSub>
                                  <m:sSubPr>
                                    <m:ctrlPr>
                                      <a:rPr lang="ru-RU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𝑙</m:t>
                                    </m:r>
                                  </m:sub>
                                </m:sSub>
                              </m:sub>
                            </m:sSub>
                            <m:r>
                              <a:rPr lang="en-US" i="1">
                                <a:latin typeface="Cambria Math"/>
                              </a:rPr>
                              <m:t>, </m:t>
                            </m:r>
                            <m:r>
                              <a:rPr lang="en-US" i="1">
                                <a:latin typeface="Cambria Math"/>
                              </a:rPr>
                              <m:t>𝑙</m:t>
                            </m:r>
                            <m:r>
                              <a:rPr lang="en-US" i="1">
                                <a:latin typeface="Cambria Math"/>
                              </a:rPr>
                              <m:t>=</m:t>
                            </m:r>
                            <m:bar>
                              <m:barPr>
                                <m:pos m:val="top"/>
                                <m:ctrlPr>
                                  <a:rPr lang="ru-RU" i="1">
                                    <a:latin typeface="Cambria Math" panose="02040503050406030204" pitchFamily="18" charset="0"/>
                                  </a:rPr>
                                </m:ctrlPr>
                              </m:bar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1,</m:t>
                                </m:r>
                                <m:r>
                                  <a:rPr lang="en-US" i="1">
                                    <a:latin typeface="Cambria Math"/>
                                  </a:rPr>
                                  <m:t>𝐿</m:t>
                                </m:r>
                              </m:e>
                            </m:bar>
                          </m:e>
                        </m:eqArr>
                      </m:e>
                    </m:d>
                  </m:oMath>
                </a14:m>
                <a:br>
                  <a:rPr lang="en-US" dirty="0"/>
                </a:br>
                <a:br>
                  <a:rPr lang="ru-RU" dirty="0"/>
                </a:br>
                <a:r>
                  <a:rPr lang="ru-RU" dirty="0"/>
                  <a:t>применяется алгоритм </a:t>
                </a:r>
                <a:r>
                  <a:rPr lang="en-US" dirty="0"/>
                  <a:t>2</a:t>
                </a:r>
                <a:r>
                  <a:rPr lang="ru-RU" dirty="0"/>
                  <a:t>.</a:t>
                </a:r>
              </a:p>
              <a:p>
                <a:endParaRPr lang="ru-RU" dirty="0"/>
              </a:p>
              <a:p>
                <a:r>
                  <a:rPr lang="ru-RU" dirty="0">
                    <a:solidFill>
                      <a:srgbClr val="C00000"/>
                    </a:solidFill>
                  </a:rPr>
                  <a:t>Доказана теорема и показаны следствия (частные случаи)</a:t>
                </a:r>
                <a:endParaRPr lang="ru-RU" dirty="0"/>
              </a:p>
            </p:txBody>
          </p:sp>
        </mc:Choice>
        <mc:Fallback xmlns="">
          <p:sp>
            <p:nvSpPr>
              <p:cNvPr id="7" name="Объект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 rotWithShape="1">
                <a:blip r:embed="rId2"/>
                <a:stretch>
                  <a:fillRect t="-437" r="-14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Объект 8"/>
              <p:cNvSpPr>
                <a:spLocks noGrp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:pPr lvl="0"/>
                <a:r>
                  <a:rPr lang="ru-RU" dirty="0"/>
                  <a:t>Полагаем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i="1">
                            <a:latin typeface="Cambria Math"/>
                          </a:rPr>
                          <m:t>𝐼</m:t>
                        </m:r>
                      </m:e>
                      <m:sup>
                        <m:r>
                          <a:rPr lang="ru-RU" i="1">
                            <a:latin typeface="Cambria Math"/>
                          </a:rPr>
                          <m:t>′</m:t>
                        </m:r>
                      </m:sup>
                    </m:sSup>
                    <m:r>
                      <a:rPr lang="ru-RU" i="1">
                        <a:latin typeface="Cambria Math"/>
                      </a:rPr>
                      <m:t>=</m:t>
                    </m:r>
                    <m:r>
                      <a:rPr lang="ru-RU" i="1">
                        <a:latin typeface="Cambria Math"/>
                      </a:rPr>
                      <m:t>𝐼</m:t>
                    </m:r>
                    <m:r>
                      <a:rPr lang="ru-RU" i="1">
                        <a:latin typeface="Cambria Math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u-RU" i="1">
                            <a:latin typeface="Cambria Math"/>
                          </a:rPr>
                          <m:t>1,…,</m:t>
                        </m:r>
                        <m:r>
                          <a:rPr lang="ru-RU" i="1">
                            <a:latin typeface="Cambria Math"/>
                          </a:rPr>
                          <m:t>𝑛</m:t>
                        </m:r>
                      </m:e>
                    </m:d>
                    <m:r>
                      <a:rPr lang="ru-RU" i="1">
                        <a:latin typeface="Cambria Math"/>
                      </a:rPr>
                      <m:t>;</m:t>
                    </m:r>
                    <m:sSup>
                      <m:sSup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i="1">
                            <a:latin typeface="Cambria Math"/>
                          </a:rPr>
                          <m:t>𝑅</m:t>
                        </m:r>
                      </m:e>
                      <m:sup>
                        <m:r>
                          <a:rPr lang="ru-RU" i="1">
                            <a:latin typeface="Cambria Math"/>
                          </a:rPr>
                          <m:t>′</m:t>
                        </m:r>
                      </m:sup>
                    </m:sSup>
                    <m:r>
                      <a:rPr lang="ru-RU" i="1">
                        <a:latin typeface="Cambria Math"/>
                      </a:rPr>
                      <m:t>=</m:t>
                    </m:r>
                    <m:r>
                      <a:rPr lang="ru-RU" i="1">
                        <a:latin typeface="Cambria Math"/>
                      </a:rPr>
                      <m:t>𝑅</m:t>
                    </m:r>
                    <m:r>
                      <a:rPr lang="ru-RU" i="1">
                        <a:latin typeface="Cambria Math"/>
                      </a:rPr>
                      <m:t>;</m:t>
                    </m:r>
                    <m:sSup>
                      <m:sSup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i="1">
                            <a:latin typeface="Cambria Math"/>
                          </a:rPr>
                          <m:t>𝐸</m:t>
                        </m:r>
                      </m:e>
                      <m:sup>
                        <m:r>
                          <a:rPr lang="ru-RU" i="1">
                            <a:latin typeface="Cambria Math"/>
                          </a:rPr>
                          <m:t>′</m:t>
                        </m:r>
                      </m:sup>
                    </m:sSup>
                    <m:r>
                      <a:rPr lang="ru-RU" i="1">
                        <a:latin typeface="Cambria Math"/>
                      </a:rPr>
                      <m:t>=</m:t>
                    </m:r>
                    <m:r>
                      <a:rPr lang="ru-RU" i="1">
                        <a:latin typeface="Cambria Math"/>
                      </a:rPr>
                      <m:t>𝐸</m:t>
                    </m:r>
                  </m:oMath>
                </a14:m>
                <a:r>
                  <a:rPr lang="ru-RU" dirty="0"/>
                  <a:t>.</a:t>
                </a:r>
              </a:p>
              <a:p>
                <a:pPr lvl="0"/>
                <a:r>
                  <a:rPr lang="ru-RU" dirty="0"/>
                  <a:t>Для графа предпочтений </a:t>
                </a:r>
                <a14:m>
                  <m:oMath xmlns:m="http://schemas.openxmlformats.org/officeDocument/2006/math">
                    <m:r>
                      <a:rPr lang="ru-RU" i="1">
                        <a:latin typeface="Cambria Math"/>
                      </a:rPr>
                      <m:t>𝐺</m:t>
                    </m:r>
                    <m:d>
                      <m:d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u-RU" i="1">
                            <a:latin typeface="Cambria Math"/>
                          </a:rPr>
                          <m:t>𝐼</m:t>
                        </m:r>
                        <m:r>
                          <a:rPr lang="ru-RU" i="1">
                            <a:latin typeface="Cambria Math"/>
                          </a:rPr>
                          <m:t>,</m:t>
                        </m:r>
                        <m:r>
                          <a:rPr lang="ru-RU" i="1">
                            <a:latin typeface="Cambria Math"/>
                          </a:rPr>
                          <m:t>𝐸</m:t>
                        </m:r>
                      </m:e>
                    </m:d>
                  </m:oMath>
                </a14:m>
                <a:r>
                  <a:rPr lang="ru-RU" dirty="0"/>
                  <a:t> с помощью алгоритма 1 с параметром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i="1">
                            <a:latin typeface="Cambria Math"/>
                          </a:rPr>
                          <m:t>𝑅</m:t>
                        </m:r>
                      </m:e>
                      <m:sup>
                        <m:r>
                          <a:rPr lang="ru-RU" i="1">
                            <a:latin typeface="Cambria Math"/>
                          </a:rPr>
                          <m:t>′</m:t>
                        </m:r>
                      </m:sup>
                    </m:sSup>
                    <m:r>
                      <a:rPr lang="ru-RU" i="1">
                        <a:latin typeface="Cambria Math"/>
                      </a:rPr>
                      <m:t>=</m:t>
                    </m:r>
                    <m:r>
                      <a:rPr lang="ru-RU" i="1">
                        <a:latin typeface="Cambria Math"/>
                      </a:rPr>
                      <m:t>𝑅</m:t>
                    </m:r>
                  </m:oMath>
                </a14:m>
                <a:r>
                  <a:rPr lang="ru-RU" dirty="0"/>
                  <a:t> находим значение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ru-RU" i="1"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ru-RU" i="1">
                            <a:latin typeface="Cambria Math"/>
                          </a:rPr>
                          <m:t>𝑗</m:t>
                        </m:r>
                      </m:sub>
                      <m:sup>
                        <m:r>
                          <a:rPr lang="ru-RU" i="1">
                            <a:latin typeface="Cambria Math"/>
                          </a:rPr>
                          <m:t>′</m:t>
                        </m:r>
                      </m:sup>
                    </m:sSubSup>
                    <m:r>
                      <a:rPr lang="ru-RU" i="1">
                        <a:latin typeface="Cambria Math"/>
                      </a:rPr>
                      <m:t>, </m:t>
                    </m:r>
                    <m:r>
                      <a:rPr lang="ru-RU" i="1">
                        <a:latin typeface="Cambria Math"/>
                      </a:rPr>
                      <m:t>𝑗</m:t>
                    </m:r>
                    <m:r>
                      <a:rPr lang="ru-RU" i="1">
                        <a:latin typeface="Cambria Math"/>
                      </a:rPr>
                      <m:t>∈</m:t>
                    </m:r>
                    <m:sSup>
                      <m:sSup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i="1">
                            <a:latin typeface="Cambria Math"/>
                          </a:rPr>
                          <m:t>𝐼</m:t>
                        </m:r>
                      </m:e>
                      <m:sup>
                        <m:r>
                          <a:rPr lang="ru-RU" i="1">
                            <a:latin typeface="Cambria Math"/>
                          </a:rPr>
                          <m:t>′</m:t>
                        </m:r>
                      </m:sup>
                    </m:sSup>
                  </m:oMath>
                </a14:m>
                <a:r>
                  <a:rPr lang="ru-RU" dirty="0"/>
                  <a:t>. </a:t>
                </a:r>
              </a:p>
              <a:p>
                <a:pPr lvl="0"/>
                <a:r>
                  <a:rPr lang="ru-RU" dirty="0"/>
                  <a:t>Если для всех </a:t>
                </a:r>
                <a14:m>
                  <m:oMath xmlns:m="http://schemas.openxmlformats.org/officeDocument/2006/math">
                    <m:r>
                      <a:rPr lang="ru-RU" i="1">
                        <a:latin typeface="Cambria Math"/>
                      </a:rPr>
                      <m:t>𝑗</m:t>
                    </m:r>
                    <m:r>
                      <a:rPr lang="ru-RU" i="1">
                        <a:latin typeface="Cambria Math"/>
                      </a:rPr>
                      <m:t>∈</m:t>
                    </m:r>
                    <m:sSup>
                      <m:sSup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i="1">
                            <a:latin typeface="Cambria Math"/>
                          </a:rPr>
                          <m:t>𝐼</m:t>
                        </m:r>
                      </m:e>
                      <m:sup>
                        <m:r>
                          <a:rPr lang="ru-RU" i="1">
                            <a:latin typeface="Cambria Math"/>
                          </a:rPr>
                          <m:t>′</m:t>
                        </m:r>
                      </m:sup>
                    </m:sSup>
                  </m:oMath>
                </a14:m>
                <a:r>
                  <a:rPr lang="ru-RU" dirty="0"/>
                  <a:t> выполняется условие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ru-RU" i="1"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ru-RU" i="1">
                            <a:latin typeface="Cambria Math"/>
                          </a:rPr>
                          <m:t>𝑗</m:t>
                        </m:r>
                      </m:sub>
                      <m:sup>
                        <m:r>
                          <a:rPr lang="ru-RU" i="1">
                            <a:latin typeface="Cambria Math"/>
                          </a:rPr>
                          <m:t>′</m:t>
                        </m:r>
                      </m:sup>
                    </m:sSubSup>
                    <m:r>
                      <a:rPr lang="ru-RU" i="1">
                        <a:latin typeface="Cambria Math"/>
                      </a:rPr>
                      <m:t>≥</m:t>
                    </m:r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ru-RU" i="1">
                            <a:latin typeface="Cambria Math"/>
                          </a:rPr>
                          <m:t>0</m:t>
                        </m:r>
                      </m:sub>
                    </m:sSub>
                  </m:oMath>
                </a14:m>
                <a:r>
                  <a:rPr lang="ru-RU" dirty="0"/>
                  <a:t>, то полагаем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ru-RU" i="1"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ru-RU" i="1">
                            <a:latin typeface="Cambria Math"/>
                          </a:rPr>
                          <m:t>𝑗</m:t>
                        </m:r>
                      </m:sub>
                      <m:sup>
                        <m:r>
                          <a:rPr lang="ru-RU" i="1">
                            <a:latin typeface="Cambria Math"/>
                          </a:rPr>
                          <m:t>∗</m:t>
                        </m:r>
                      </m:sup>
                    </m:sSubSup>
                    <m:r>
                      <a:rPr lang="ru-RU" i="1">
                        <a:latin typeface="Cambria Math"/>
                      </a:rPr>
                      <m:t>=</m:t>
                    </m:r>
                    <m:sSubSup>
                      <m:sSubSup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ru-RU" i="1"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ru-RU" i="1">
                            <a:latin typeface="Cambria Math"/>
                          </a:rPr>
                          <m:t>𝑗</m:t>
                        </m:r>
                      </m:sub>
                      <m:sup>
                        <m:r>
                          <a:rPr lang="ru-RU" i="1">
                            <a:latin typeface="Cambria Math"/>
                          </a:rPr>
                          <m:t>′</m:t>
                        </m:r>
                      </m:sup>
                    </m:sSubSup>
                    <m:r>
                      <a:rPr lang="ru-RU" i="1">
                        <a:latin typeface="Cambria Math"/>
                      </a:rPr>
                      <m:t>, </m:t>
                    </m:r>
                    <m:r>
                      <a:rPr lang="ru-RU" i="1">
                        <a:latin typeface="Cambria Math"/>
                      </a:rPr>
                      <m:t>𝑗</m:t>
                    </m:r>
                    <m:r>
                      <a:rPr lang="ru-RU" i="1">
                        <a:latin typeface="Cambria Math"/>
                      </a:rPr>
                      <m:t>∈</m:t>
                    </m:r>
                    <m:sSup>
                      <m:sSup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i="1">
                            <a:latin typeface="Cambria Math"/>
                          </a:rPr>
                          <m:t>𝐼</m:t>
                        </m:r>
                      </m:e>
                      <m:sup>
                        <m:r>
                          <a:rPr lang="ru-RU" i="1">
                            <a:latin typeface="Cambria Math"/>
                          </a:rPr>
                          <m:t>′</m:t>
                        </m:r>
                      </m:sup>
                    </m:sSup>
                  </m:oMath>
                </a14:m>
                <a:r>
                  <a:rPr lang="ru-RU" dirty="0"/>
                  <a:t> и задача решена; в противном случае переходим к п.4. </a:t>
                </a:r>
              </a:p>
              <a:p>
                <a:pPr lvl="0"/>
                <a:r>
                  <a:rPr lang="ru-RU" dirty="0"/>
                  <a:t>Для каждой вершины </a:t>
                </a:r>
                <a14:m>
                  <m:oMath xmlns:m="http://schemas.openxmlformats.org/officeDocument/2006/math">
                    <m:r>
                      <a:rPr lang="ru-RU" i="1">
                        <a:latin typeface="Cambria Math"/>
                      </a:rPr>
                      <m:t>𝑚</m:t>
                    </m:r>
                    <m:r>
                      <a:rPr lang="ru-RU" i="1">
                        <a:latin typeface="Cambria Math"/>
                      </a:rPr>
                      <m:t>∈</m:t>
                    </m:r>
                    <m:sSup>
                      <m:sSup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i="1">
                            <a:latin typeface="Cambria Math"/>
                          </a:rPr>
                          <m:t>𝐼</m:t>
                        </m:r>
                      </m:e>
                      <m:sup>
                        <m:r>
                          <a:rPr lang="ru-RU" i="1">
                            <a:latin typeface="Cambria Math"/>
                          </a:rPr>
                          <m:t>′</m:t>
                        </m:r>
                      </m:sup>
                    </m:sSup>
                  </m:oMath>
                </a14:m>
                <a:r>
                  <a:rPr lang="ru-RU" dirty="0"/>
                  <a:t>, для которой выполняется условие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ru-RU" i="1"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ru-RU" i="1">
                            <a:latin typeface="Cambria Math"/>
                          </a:rPr>
                          <m:t>𝑚</m:t>
                        </m:r>
                      </m:sub>
                      <m:sup>
                        <m:r>
                          <a:rPr lang="ru-RU" i="1">
                            <a:latin typeface="Cambria Math"/>
                          </a:rPr>
                          <m:t>′</m:t>
                        </m:r>
                      </m:sup>
                    </m:sSubSup>
                    <m:r>
                      <a:rPr lang="ru-RU" i="1">
                        <a:latin typeface="Cambria Math"/>
                      </a:rPr>
                      <m:t>&lt;</m:t>
                    </m:r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ru-RU" i="1">
                            <a:latin typeface="Cambria Math"/>
                          </a:rPr>
                          <m:t>0</m:t>
                        </m:r>
                      </m:sub>
                    </m:sSub>
                  </m:oMath>
                </a14:m>
                <a:r>
                  <a:rPr lang="ru-RU" dirty="0"/>
                  <a:t>, осуществляем следующие действия:</a:t>
                </a:r>
              </a:p>
              <a:p>
                <a:pPr lvl="1"/>
                <a:r>
                  <a:rPr lang="ru-RU" dirty="0"/>
                  <a:t>полагаем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ru-RU" i="1"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ru-RU" i="1">
                            <a:latin typeface="Cambria Math"/>
                          </a:rPr>
                          <m:t>𝑚</m:t>
                        </m:r>
                      </m:sub>
                      <m:sup>
                        <m:r>
                          <a:rPr lang="ru-RU" i="1">
                            <a:latin typeface="Cambria Math"/>
                          </a:rPr>
                          <m:t>′</m:t>
                        </m:r>
                      </m:sup>
                    </m:sSubSup>
                    <m:r>
                      <a:rPr lang="ru-RU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ru-RU" i="1"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ru-RU" i="1">
                        <a:latin typeface="Cambria Math"/>
                      </a:rPr>
                      <m:t>, </m:t>
                    </m:r>
                    <m:sSup>
                      <m:sSup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i="1">
                            <a:latin typeface="Cambria Math"/>
                          </a:rPr>
                          <m:t>𝑅</m:t>
                        </m:r>
                      </m:e>
                      <m:sup>
                        <m:r>
                          <a:rPr lang="ru-RU" i="1">
                            <a:latin typeface="Cambria Math"/>
                          </a:rPr>
                          <m:t>′</m:t>
                        </m:r>
                      </m:sup>
                    </m:sSup>
                    <m:r>
                      <a:rPr lang="ru-RU" i="1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i="1">
                            <a:latin typeface="Cambria Math"/>
                          </a:rPr>
                          <m:t>𝑅</m:t>
                        </m:r>
                      </m:e>
                      <m:sup>
                        <m:r>
                          <a:rPr lang="ru-RU" i="1">
                            <a:latin typeface="Cambria Math"/>
                          </a:rPr>
                          <m:t>′</m:t>
                        </m:r>
                      </m:sup>
                    </m:sSup>
                    <m:r>
                      <a:rPr lang="ru-RU" i="1">
                        <a:latin typeface="Cambria Math"/>
                      </a:rPr>
                      <m:t>−</m:t>
                    </m:r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ru-RU" i="1"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ru-RU" i="1">
                        <a:latin typeface="Cambria Math"/>
                      </a:rPr>
                      <m:t>;</m:t>
                    </m:r>
                  </m:oMath>
                </a14:m>
                <a:endParaRPr lang="ru-RU" dirty="0"/>
              </a:p>
              <a:p>
                <a:pPr lvl="1"/>
                <a:r>
                  <a:rPr lang="ru-RU" dirty="0"/>
                  <a:t>исключаем вершину </a:t>
                </a:r>
                <a14:m>
                  <m:oMath xmlns:m="http://schemas.openxmlformats.org/officeDocument/2006/math">
                    <m:r>
                      <a:rPr lang="ru-RU" i="1">
                        <a:latin typeface="Cambria Math"/>
                      </a:rPr>
                      <m:t>𝑚</m:t>
                    </m:r>
                  </m:oMath>
                </a14:m>
                <a:r>
                  <a:rPr lang="ru-RU" dirty="0"/>
                  <a:t> из рассмотрения, для этого полагаем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i="1">
                            <a:latin typeface="Cambria Math"/>
                          </a:rPr>
                          <m:t>𝐼</m:t>
                        </m:r>
                      </m:e>
                      <m:sup>
                        <m:r>
                          <a:rPr lang="ru-RU" i="1">
                            <a:latin typeface="Cambria Math"/>
                          </a:rPr>
                          <m:t>′</m:t>
                        </m:r>
                      </m:sup>
                    </m:sSup>
                    <m:r>
                      <a:rPr lang="ru-RU" i="1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i="1">
                            <a:latin typeface="Cambria Math"/>
                          </a:rPr>
                          <m:t>𝐼</m:t>
                        </m:r>
                      </m:e>
                      <m:sup>
                        <m:r>
                          <a:rPr lang="ru-RU" i="1">
                            <a:latin typeface="Cambria Math"/>
                          </a:rPr>
                          <m:t>′</m:t>
                        </m:r>
                      </m:sup>
                    </m:sSup>
                    <m:r>
                      <a:rPr lang="ru-RU" i="1">
                        <a:latin typeface="Cambria Math"/>
                      </a:rPr>
                      <m:t>\</m:t>
                    </m:r>
                    <m:r>
                      <a:rPr lang="ru-RU" i="1">
                        <a:latin typeface="Cambria Math"/>
                      </a:rPr>
                      <m:t>𝑚</m:t>
                    </m:r>
                  </m:oMath>
                </a14:m>
                <a:r>
                  <a:rPr lang="ru-RU" dirty="0"/>
                  <a:t> и из множества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i="1">
                            <a:latin typeface="Cambria Math"/>
                          </a:rPr>
                          <m:t>𝐸</m:t>
                        </m:r>
                      </m:e>
                      <m:sup>
                        <m:r>
                          <a:rPr lang="ru-RU" i="1">
                            <a:latin typeface="Cambria Math"/>
                          </a:rPr>
                          <m:t>′</m:t>
                        </m:r>
                      </m:sup>
                    </m:sSup>
                  </m:oMath>
                </a14:m>
                <a:r>
                  <a:rPr lang="ru-RU" dirty="0"/>
                  <a:t> исключаем дуги, инцидентные вершине </a:t>
                </a:r>
                <a14:m>
                  <m:oMath xmlns:m="http://schemas.openxmlformats.org/officeDocument/2006/math">
                    <m:r>
                      <a:rPr lang="ru-RU" i="1">
                        <a:latin typeface="Cambria Math"/>
                      </a:rPr>
                      <m:t>𝑚</m:t>
                    </m:r>
                  </m:oMath>
                </a14:m>
                <a:r>
                  <a:rPr lang="ru-RU" dirty="0"/>
                  <a:t> (если они есть).</a:t>
                </a:r>
              </a:p>
              <a:p>
                <a:r>
                  <a:rPr lang="ru-RU" dirty="0"/>
                  <a:t>После выполнения указанных действий для всех вершин, в которых выполнилось условие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ru-RU" i="1"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ru-RU" i="1">
                            <a:latin typeface="Cambria Math"/>
                          </a:rPr>
                          <m:t>𝑚</m:t>
                        </m:r>
                      </m:sub>
                      <m:sup>
                        <m:r>
                          <a:rPr lang="ru-RU" i="1">
                            <a:latin typeface="Cambria Math"/>
                          </a:rPr>
                          <m:t>′</m:t>
                        </m:r>
                      </m:sup>
                    </m:sSubSup>
                    <m:r>
                      <a:rPr lang="ru-RU" i="1">
                        <a:latin typeface="Cambria Math"/>
                      </a:rPr>
                      <m:t>&lt;</m:t>
                    </m:r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ru-RU" i="1">
                            <a:latin typeface="Cambria Math"/>
                          </a:rPr>
                          <m:t>0</m:t>
                        </m:r>
                      </m:sub>
                    </m:sSub>
                  </m:oMath>
                </a14:m>
                <a:r>
                  <a:rPr lang="ru-RU" dirty="0"/>
                  <a:t>, повторяем вычисления с п.2.</a:t>
                </a:r>
              </a:p>
              <a:p>
                <a:endParaRPr lang="ru-RU" sz="1000" dirty="0"/>
              </a:p>
            </p:txBody>
          </p:sp>
        </mc:Choice>
        <mc:Fallback xmlns="">
          <p:sp>
            <p:nvSpPr>
              <p:cNvPr id="9" name="Объект 8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 rotWithShape="1">
                <a:blip r:embed="rId3"/>
                <a:stretch>
                  <a:fillRect t="-437" r="-42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25.05.2014</a:t>
            </a: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Д.Е.Шапошников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64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7870379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Частные случае логического </a:t>
            </a:r>
            <a:r>
              <a:rPr lang="en-US" dirty="0"/>
              <a:t>min </a:t>
            </a:r>
            <a:r>
              <a:rPr lang="ru-RU" dirty="0"/>
              <a:t>критерия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ru-RU" dirty="0">
                    <a:latin typeface="Cambria"/>
                    <a:ea typeface="Times New Roman"/>
                    <a:cs typeface="Times New Roman"/>
                  </a:rPr>
                  <a:t>В случае отсутствия дополнительной качественной информации </a:t>
                </a:r>
                <a14:m>
                  <m:oMath xmlns:m="http://schemas.openxmlformats.org/officeDocument/2006/math">
                    <m:r>
                      <a:rPr lang="ru-RU" i="1" smtClean="0">
                        <a:latin typeface="Cambria Math"/>
                        <a:ea typeface="Cambria Math"/>
                        <a:cs typeface="Times New Roman"/>
                      </a:rPr>
                      <m:t>𝛾</m:t>
                    </m:r>
                  </m:oMath>
                </a14:m>
                <a:r>
                  <a:rPr lang="ru-RU" dirty="0">
                    <a:latin typeface="Cambria"/>
                    <a:ea typeface="Times New Roman"/>
                    <a:cs typeface="Times New Roman"/>
                  </a:rPr>
                  <a:t> решением задачи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Times New Roman"/>
                            <a:cs typeface="Times New Roman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  <a:ea typeface="Times New Roman"/>
                            <a:cs typeface="Times New Roman"/>
                          </a:rPr>
                          <m:t>𝑊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  <a:ea typeface="Times New Roman"/>
                            <a:cs typeface="Times New Roman"/>
                          </a:rPr>
                          <m:t>𝑚𝑛</m:t>
                        </m:r>
                      </m:sub>
                    </m:sSub>
                  </m:oMath>
                </a14:m>
                <a:r>
                  <a:rPr lang="ru-RU" dirty="0">
                    <a:latin typeface="Cambria"/>
                    <a:ea typeface="Times New Roman"/>
                    <a:cs typeface="Times New Roman"/>
                  </a:rPr>
                  <a:t>, где</a:t>
                </a:r>
                <a:br>
                  <a:rPr lang="ru-RU" dirty="0">
                    <a:latin typeface="Cambria"/>
                    <a:ea typeface="Times New Roman"/>
                    <a:cs typeface="Times New Roman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𝑤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𝑤</m:t>
                        </m:r>
                      </m:e>
                      <m:e>
                        <m:sSub>
                          <m:sSub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𝑗</m:t>
                            </m:r>
                          </m:sub>
                        </m:sSub>
                        <m:r>
                          <a:rPr lang="en-US" i="1">
                            <a:latin typeface="Cambria Math"/>
                          </a:rPr>
                          <m:t>≥</m:t>
                        </m:r>
                        <m:sSub>
                          <m:sSub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0</m:t>
                            </m:r>
                          </m:sub>
                        </m:sSub>
                        <m:r>
                          <a:rPr lang="en-US" i="1">
                            <a:latin typeface="Cambria Math"/>
                          </a:rPr>
                          <m:t>≥0, </m:t>
                        </m:r>
                        <m:r>
                          <a:rPr lang="en-US" i="1">
                            <a:latin typeface="Cambria Math"/>
                          </a:rPr>
                          <m:t>𝑗</m:t>
                        </m:r>
                        <m:r>
                          <a:rPr lang="en-US" i="1">
                            <a:latin typeface="Cambria Math"/>
                          </a:rPr>
                          <m:t>=</m:t>
                        </m:r>
                        <m:bar>
                          <m:barPr>
                            <m:pos m:val="top"/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barPr>
                          <m:e>
                            <m:r>
                              <a:rPr lang="en-US" i="1">
                                <a:latin typeface="Cambria Math"/>
                              </a:rPr>
                              <m:t>1,</m:t>
                            </m:r>
                            <m:r>
                              <a:rPr lang="en-US" i="1">
                                <a:latin typeface="Cambria Math"/>
                              </a:rPr>
                              <m:t>𝑛</m:t>
                            </m:r>
                          </m:e>
                        </m:bar>
                        <m:r>
                          <a:rPr lang="en-US" i="1">
                            <a:latin typeface="Cambria Math"/>
                          </a:rPr>
                          <m:t>; </m:t>
                        </m:r>
                        <m:nary>
                          <m:naryPr>
                            <m:chr m:val="∑"/>
                            <m:limLoc m:val="undOvr"/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i="1">
                                <a:latin typeface="Cambria Math"/>
                              </a:rPr>
                              <m:t>𝑖</m:t>
                            </m:r>
                            <m:r>
                              <a:rPr lang="en-US" i="1">
                                <a:latin typeface="Cambria Math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>
                                <a:latin typeface="Cambria Math"/>
                              </a:rPr>
                              <m:t>𝑛</m:t>
                            </m:r>
                          </m:sup>
                          <m:e>
                            <m:sSub>
                              <m:sSubPr>
                                <m:ctrlPr>
                                  <a:rPr lang="ru-RU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  <m:r>
                          <a:rPr lang="en-US" i="1">
                            <a:latin typeface="Cambria Math"/>
                          </a:rPr>
                          <m:t>=</m:t>
                        </m:r>
                        <m:r>
                          <a:rPr lang="en-US" i="1">
                            <a:latin typeface="Cambria Math"/>
                          </a:rPr>
                          <m:t>𝑅</m:t>
                        </m:r>
                      </m:e>
                    </m:d>
                  </m:oMath>
                </a14:m>
                <a:br>
                  <a:rPr lang="ru-RU" dirty="0"/>
                </a:br>
                <a:r>
                  <a:rPr lang="ru-RU" dirty="0"/>
                  <a:t>и при условии перенумерации критериев таким образом, чтобы выполнялось условие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>
                            <a:latin typeface="Cambria Math"/>
                          </a:rPr>
                          <m:t>𝑞</m:t>
                        </m:r>
                      </m:e>
                      <m:sub>
                        <m:r>
                          <a:rPr lang="ru-RU" i="1">
                            <a:latin typeface="Cambria Math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u-RU" i="1">
                            <a:latin typeface="Cambria Math"/>
                          </a:rPr>
                          <m:t>𝑥</m:t>
                        </m:r>
                      </m:e>
                    </m:d>
                    <m:r>
                      <a:rPr lang="ru-RU" i="1">
                        <a:latin typeface="Cambria Math"/>
                      </a:rPr>
                      <m:t>≥…≥</m:t>
                    </m:r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>
                            <a:latin typeface="Cambria Math"/>
                          </a:rPr>
                          <m:t>𝑞</m:t>
                        </m:r>
                      </m:e>
                      <m:sub>
                        <m:r>
                          <a:rPr lang="ru-RU" i="1">
                            <a:latin typeface="Cambria Math"/>
                          </a:rPr>
                          <m:t>𝑛</m:t>
                        </m:r>
                      </m:sub>
                    </m:sSub>
                    <m:r>
                      <a:rPr lang="ru-RU" i="1">
                        <a:latin typeface="Cambria Math"/>
                      </a:rPr>
                      <m:t>(</m:t>
                    </m:r>
                    <m:r>
                      <a:rPr lang="ru-RU" i="1">
                        <a:latin typeface="Cambria Math"/>
                      </a:rPr>
                      <m:t>𝑥</m:t>
                    </m:r>
                    <m:r>
                      <a:rPr lang="ru-RU" i="1">
                        <a:latin typeface="Cambria Math"/>
                      </a:rPr>
                      <m:t>)</m:t>
                    </m:r>
                  </m:oMath>
                </a14:m>
                <a:r>
                  <a:rPr lang="ru-RU" dirty="0"/>
                  <a:t>, является вектор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i="1">
                            <a:latin typeface="Cambria Math"/>
                          </a:rPr>
                          <m:t>𝑤</m:t>
                        </m:r>
                      </m:e>
                      <m:sup>
                        <m:r>
                          <a:rPr lang="ru-RU" i="1">
                            <a:latin typeface="Cambria Math"/>
                          </a:rPr>
                          <m:t>∗</m:t>
                        </m:r>
                      </m:sup>
                    </m:sSup>
                  </m:oMath>
                </a14:m>
                <a:r>
                  <a:rPr lang="ru-RU" dirty="0"/>
                  <a:t>, компоненты которого определяются по формуле</a:t>
                </a:r>
                <a:br>
                  <a:rPr lang="ru-RU" dirty="0"/>
                </a:br>
                <a:br>
                  <a:rPr lang="ru-RU" dirty="0"/>
                </a:br>
                <a14:m>
                  <m:oMath xmlns:m="http://schemas.openxmlformats.org/officeDocument/2006/math">
                    <m:sSubSup>
                      <m:sSubSup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ru-RU" i="1"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ru-RU" i="1">
                            <a:latin typeface="Cambria Math"/>
                          </a:rPr>
                          <m:t>𝑗</m:t>
                        </m:r>
                      </m:sub>
                      <m:sup>
                        <m:r>
                          <a:rPr lang="ru-RU" i="1">
                            <a:latin typeface="Cambria Math"/>
                          </a:rPr>
                          <m:t>∗</m:t>
                        </m:r>
                      </m:sup>
                    </m:sSubSup>
                    <m:r>
                      <a:rPr lang="ru-RU" i="1">
                        <a:latin typeface="Cambria Math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latin typeface="Cambria Math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ru-RU" i="1">
                                      <a:latin typeface="Cambria Math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ru-RU" i="1">
                                  <a:latin typeface="Cambria Math"/>
                                </a:rPr>
                                <m:t>,</m:t>
                              </m:r>
                            </m:e>
                            <m:e>
                              <m:r>
                                <a:rPr lang="ru-RU" i="1">
                                  <a:latin typeface="Cambria Math"/>
                                </a:rPr>
                                <m:t>𝑗</m:t>
                              </m:r>
                              <m:r>
                                <a:rPr lang="ru-RU" i="1">
                                  <a:latin typeface="Cambria Math"/>
                                </a:rPr>
                                <m:t>=</m:t>
                              </m:r>
                              <m:bar>
                                <m:barPr>
                                  <m:pos m:val="top"/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barPr>
                                <m:e>
                                  <m:r>
                                    <a:rPr lang="ru-RU" i="1">
                                      <a:latin typeface="Cambria Math"/>
                                    </a:rPr>
                                    <m:t>1,</m:t>
                                  </m:r>
                                  <m:r>
                                    <a:rPr lang="ru-RU" i="1">
                                      <a:latin typeface="Cambria Math"/>
                                    </a:rPr>
                                    <m:t>𝑟</m:t>
                                  </m:r>
                                </m:e>
                              </m:bar>
                              <m:r>
                                <a:rPr lang="ru-RU" i="1">
                                  <a:latin typeface="Cambria Math"/>
                                </a:rPr>
                                <m:t>;</m:t>
                              </m:r>
                            </m:e>
                          </m:mr>
                          <m:mr>
                            <m:e>
                              <m:f>
                                <m:f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ru-RU" i="1">
                                      <a:latin typeface="Cambria Math"/>
                                    </a:rPr>
                                    <m:t>𝑅</m:t>
                                  </m:r>
                                  <m:r>
                                    <a:rPr lang="ru-RU" i="1">
                                      <a:latin typeface="Cambria Math"/>
                                    </a:rPr>
                                    <m:t>−</m:t>
                                  </m:r>
                                  <m:r>
                                    <a:rPr lang="ru-RU" i="1">
                                      <a:latin typeface="Cambria Math"/>
                                    </a:rPr>
                                    <m:t>𝑟</m:t>
                                  </m:r>
                                  <m:sSub>
                                    <m:sSub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i="1">
                                          <a:latin typeface="Cambria Math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ru-RU" i="1">
                                          <a:latin typeface="Cambria Math"/>
                                        </a:rPr>
                                        <m:t>0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i="1">
                                          <a:latin typeface="Cambria Math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ru-RU" i="1">
                                          <a:latin typeface="Cambria Math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ru-RU" i="1">
                                      <a:latin typeface="Cambria Math"/>
                                    </a:rPr>
                                    <m:t>(</m:t>
                                  </m:r>
                                  <m:r>
                                    <a:rPr lang="ru-RU" i="1">
                                      <a:latin typeface="Cambria Math"/>
                                    </a:rPr>
                                    <m:t>𝑥</m:t>
                                  </m:r>
                                  <m:r>
                                    <a:rPr lang="ru-RU" i="1">
                                      <a:latin typeface="Cambria Math"/>
                                    </a:rPr>
                                    <m:t>)∙</m:t>
                                  </m:r>
                                  <m:nary>
                                    <m:naryPr>
                                      <m:chr m:val="∑"/>
                                      <m:limLoc m:val="undOvr"/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ru-RU" i="1">
                                          <a:latin typeface="Cambria Math"/>
                                        </a:rPr>
                                        <m:t>𝑖</m:t>
                                      </m:r>
                                      <m:r>
                                        <a:rPr lang="ru-RU" i="1">
                                          <a:latin typeface="Cambria Math"/>
                                        </a:rPr>
                                        <m:t>=</m:t>
                                      </m:r>
                                      <m:r>
                                        <a:rPr lang="ru-RU" i="1">
                                          <a:latin typeface="Cambria Math"/>
                                        </a:rPr>
                                        <m:t>𝑟</m:t>
                                      </m:r>
                                      <m:r>
                                        <a:rPr lang="ru-RU" i="1">
                                          <a:latin typeface="Cambria Math"/>
                                        </a:rPr>
                                        <m:t>+1</m:t>
                                      </m:r>
                                    </m:sub>
                                    <m:sup>
                                      <m:r>
                                        <a:rPr lang="ru-RU" i="1">
                                          <a:latin typeface="Cambria Math"/>
                                        </a:rPr>
                                        <m:t>𝑛</m:t>
                                      </m:r>
                                    </m:sup>
                                    <m:e>
                                      <m:d>
                                        <m:dPr>
                                          <m:ctrlP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f>
                                            <m:fPr>
                                              <m:type m:val="skw"/>
                                              <m:ctrlPr>
                                                <a:rPr lang="ru-RU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ru-RU" i="1">
                                                  <a:latin typeface="Cambria Math"/>
                                                </a:rPr>
                                                <m:t>1</m:t>
                                              </m:r>
                                            </m:num>
                                            <m:den>
                                              <m:sSub>
                                                <m:sSubPr>
                                                  <m:ctrlPr>
                                                    <a:rPr lang="ru-RU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ru-RU" i="1">
                                                      <a:latin typeface="Cambria Math"/>
                                                    </a:rPr>
                                                    <m:t>𝑞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ru-RU" i="1">
                                                      <a:latin typeface="Cambria Math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ru-RU" i="1">
                                                  <a:latin typeface="Cambria Math"/>
                                                </a:rPr>
                                                <m:t>(</m:t>
                                              </m:r>
                                              <m:r>
                                                <a:rPr lang="ru-RU" i="1">
                                                  <a:latin typeface="Cambria Math"/>
                                                </a:rPr>
                                                <m:t>𝑥</m:t>
                                              </m:r>
                                              <m:r>
                                                <a:rPr lang="ru-RU" i="1">
                                                  <a:latin typeface="Cambria Math"/>
                                                </a:rPr>
                                                <m:t>)</m:t>
                                              </m:r>
                                            </m:den>
                                          </m:f>
                                        </m:e>
                                      </m:d>
                                    </m:e>
                                  </m:nary>
                                </m:den>
                              </m:f>
                              <m:r>
                                <a:rPr lang="ru-RU" i="1">
                                  <a:latin typeface="Cambria Math"/>
                                </a:rPr>
                                <m:t>,</m:t>
                              </m:r>
                            </m:e>
                            <m:e>
                              <m:r>
                                <a:rPr lang="ru-RU" i="1">
                                  <a:latin typeface="Cambria Math"/>
                                </a:rPr>
                                <m:t>𝑗</m:t>
                              </m:r>
                              <m:r>
                                <a:rPr lang="ru-RU" i="1">
                                  <a:latin typeface="Cambria Math"/>
                                </a:rPr>
                                <m:t>=</m:t>
                              </m:r>
                              <m:bar>
                                <m:barPr>
                                  <m:pos m:val="top"/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barPr>
                                <m:e>
                                  <m:r>
                                    <a:rPr lang="ru-RU" i="1">
                                      <a:latin typeface="Cambria Math"/>
                                    </a:rPr>
                                    <m:t>𝑟</m:t>
                                  </m:r>
                                  <m:r>
                                    <a:rPr lang="ru-RU" i="1">
                                      <a:latin typeface="Cambria Math"/>
                                    </a:rPr>
                                    <m:t>+1,</m:t>
                                  </m:r>
                                  <m:r>
                                    <a:rPr lang="ru-RU" i="1">
                                      <a:latin typeface="Cambria Math"/>
                                    </a:rPr>
                                    <m:t>𝑛</m:t>
                                  </m:r>
                                  <m:r>
                                    <a:rPr lang="ru-RU" i="1">
                                      <a:latin typeface="Cambria Math"/>
                                    </a:rPr>
                                    <m:t>;</m:t>
                                  </m:r>
                                </m:e>
                              </m:bar>
                            </m:e>
                          </m:mr>
                        </m:m>
                      </m:e>
                    </m:d>
                  </m:oMath>
                </a14:m>
                <a:br>
                  <a:rPr lang="ru-RU" dirty="0"/>
                </a:br>
                <a14:m>
                  <m:oMath xmlns:m="http://schemas.openxmlformats.org/officeDocument/2006/math">
                    <m:r>
                      <a:rPr lang="ru-RU" b="0" i="1" smtClean="0">
                        <a:latin typeface="Cambria Math"/>
                      </a:rPr>
                      <m:t> </m:t>
                    </m:r>
                  </m:oMath>
                </a14:m>
                <a:br>
                  <a:rPr lang="ru-RU" dirty="0"/>
                </a:br>
                <a:r>
                  <a:rPr lang="ru-RU" dirty="0"/>
                  <a:t>где </a:t>
                </a:r>
                <a14:m>
                  <m:oMath xmlns:m="http://schemas.openxmlformats.org/officeDocument/2006/math">
                    <m:r>
                      <a:rPr lang="ru-RU" i="1">
                        <a:latin typeface="Cambria Math"/>
                      </a:rPr>
                      <m:t>𝑟</m:t>
                    </m:r>
                  </m:oMath>
                </a14:m>
                <a:r>
                  <a:rPr lang="ru-RU" dirty="0"/>
                  <a:t> – наибольший индекс </a:t>
                </a:r>
                <a14:m>
                  <m:oMath xmlns:m="http://schemas.openxmlformats.org/officeDocument/2006/math">
                    <m:r>
                      <a:rPr lang="ru-RU" i="1">
                        <a:latin typeface="Cambria Math"/>
                      </a:rPr>
                      <m:t>𝑘</m:t>
                    </m:r>
                  </m:oMath>
                </a14:m>
                <a:r>
                  <a:rPr lang="ru-RU" dirty="0"/>
                  <a:t>, при котором выполняется условие</a:t>
                </a:r>
                <a:br>
                  <a:rPr lang="ru-RU" dirty="0"/>
                </a:br>
                <a:br>
                  <a:rPr lang="ru-RU" dirty="0"/>
                </a:br>
                <a14:m>
                  <m:oMath xmlns:m="http://schemas.openxmlformats.org/officeDocument/2006/math">
                    <m:f>
                      <m:f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i="1">
                            <a:effectLst/>
                            <a:latin typeface="Cambria Math"/>
                            <a:ea typeface="Times New Roman"/>
                            <a:cs typeface="Times New Roman"/>
                          </a:rPr>
                          <m:t>𝑅</m:t>
                        </m:r>
                        <m:r>
                          <a:rPr lang="ru-RU" i="1">
                            <a:effectLst/>
                            <a:latin typeface="Cambria Math"/>
                            <a:ea typeface="Times New Roman"/>
                            <a:cs typeface="Times New Roman"/>
                          </a:rPr>
                          <m:t>−</m:t>
                        </m:r>
                        <m:r>
                          <a:rPr lang="ru-RU" i="1">
                            <a:effectLst/>
                            <a:latin typeface="Cambria Math"/>
                            <a:ea typeface="Times New Roman"/>
                            <a:cs typeface="Times New Roman"/>
                          </a:rPr>
                          <m:t>𝑘</m:t>
                        </m:r>
                        <m:sSub>
                          <m:sSubPr>
                            <m:ctrlPr>
                              <a:rPr lang="ru-RU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i="1">
                                <a:effectLst/>
                                <a:latin typeface="Cambria Math"/>
                                <a:ea typeface="Times New Roman"/>
                                <a:cs typeface="Times New Roman"/>
                              </a:rPr>
                              <m:t>𝑤</m:t>
                            </m:r>
                          </m:e>
                          <m:sub>
                            <m:r>
                              <a:rPr lang="ru-RU" i="1">
                                <a:effectLst/>
                                <a:latin typeface="Cambria Math"/>
                                <a:ea typeface="Times New Roman"/>
                                <a:cs typeface="Times New Roman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ru-RU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i="1">
                                <a:effectLst/>
                                <a:latin typeface="Cambria Math"/>
                                <a:ea typeface="Times New Roman"/>
                                <a:cs typeface="Times New Roman"/>
                              </a:rPr>
                              <m:t>𝑞</m:t>
                            </m:r>
                          </m:e>
                          <m:sub>
                            <m:r>
                              <a:rPr lang="ru-RU" i="1">
                                <a:effectLst/>
                                <a:latin typeface="Cambria Math"/>
                                <a:ea typeface="Times New Roman"/>
                                <a:cs typeface="Times New Roman"/>
                              </a:rPr>
                              <m:t>𝑘</m:t>
                            </m:r>
                          </m:sub>
                        </m:sSub>
                        <m:r>
                          <a:rPr lang="ru-RU" i="1">
                            <a:effectLst/>
                            <a:latin typeface="Cambria Math"/>
                            <a:ea typeface="Times New Roman"/>
                            <a:cs typeface="Times New Roman"/>
                          </a:rPr>
                          <m:t>(</m:t>
                        </m:r>
                        <m:r>
                          <a:rPr lang="ru-RU" i="1">
                            <a:effectLst/>
                            <a:latin typeface="Cambria Math"/>
                            <a:ea typeface="Times New Roman"/>
                            <a:cs typeface="Times New Roman"/>
                          </a:rPr>
                          <m:t>𝑥</m:t>
                        </m:r>
                        <m:r>
                          <a:rPr lang="ru-RU" i="1">
                            <a:effectLst/>
                            <a:latin typeface="Cambria Math"/>
                            <a:ea typeface="Times New Roman"/>
                            <a:cs typeface="Times New Roman"/>
                          </a:rPr>
                          <m:t>)∙</m:t>
                        </m:r>
                        <m:nary>
                          <m:naryPr>
                            <m:chr m:val="∑"/>
                            <m:limLoc m:val="undOvr"/>
                            <m:ctrlPr>
                              <a:rPr lang="ru-RU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ru-RU" i="1">
                                <a:effectLst/>
                                <a:latin typeface="Cambria Math"/>
                                <a:ea typeface="Times New Roman"/>
                                <a:cs typeface="Times New Roman"/>
                              </a:rPr>
                              <m:t>𝑖</m:t>
                            </m:r>
                            <m:r>
                              <a:rPr lang="ru-RU" i="1">
                                <a:effectLst/>
                                <a:latin typeface="Cambria Math"/>
                                <a:ea typeface="Times New Roman"/>
                                <a:cs typeface="Times New Roman"/>
                              </a:rPr>
                              <m:t>=</m:t>
                            </m:r>
                            <m:r>
                              <a:rPr lang="ru-RU" i="1">
                                <a:effectLst/>
                                <a:latin typeface="Cambria Math"/>
                                <a:ea typeface="Times New Roman"/>
                                <a:cs typeface="Times New Roman"/>
                              </a:rPr>
                              <m:t>𝑘</m:t>
                            </m:r>
                            <m:r>
                              <a:rPr lang="ru-RU" i="1">
                                <a:effectLst/>
                                <a:latin typeface="Cambria Math"/>
                                <a:ea typeface="Times New Roman"/>
                                <a:cs typeface="Times New Roman"/>
                              </a:rPr>
                              <m:t>+1</m:t>
                            </m:r>
                          </m:sub>
                          <m:sup>
                            <m:r>
                              <a:rPr lang="ru-RU" i="1">
                                <a:effectLst/>
                                <a:latin typeface="Cambria Math"/>
                                <a:ea typeface="Times New Roman"/>
                                <a:cs typeface="Times New Roman"/>
                              </a:rPr>
                              <m:t>𝑛</m:t>
                            </m:r>
                          </m:sup>
                          <m:e>
                            <m:d>
                              <m:dPr>
                                <m:ctrlPr>
                                  <a:rPr lang="ru-RU" i="1"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type m:val="skw"/>
                                    <m:ctrlPr>
                                      <a:rPr lang="ru-RU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ru-RU" i="1">
                                        <a:effectLst/>
                                        <a:latin typeface="Cambria Math"/>
                                        <a:ea typeface="Times New Roman"/>
                                        <a:cs typeface="Times New Roman"/>
                                      </a:rPr>
                                      <m:t>1</m:t>
                                    </m:r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ru-RU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ru-RU" i="1">
                                            <a:effectLst/>
                                            <a:latin typeface="Cambria Math"/>
                                            <a:ea typeface="Times New Roman"/>
                                            <a:cs typeface="Times New Roman"/>
                                          </a:rPr>
                                          <m:t>𝑞</m:t>
                                        </m:r>
                                      </m:e>
                                      <m:sub>
                                        <m:r>
                                          <a:rPr lang="ru-RU" i="1">
                                            <a:effectLst/>
                                            <a:latin typeface="Cambria Math"/>
                                            <a:ea typeface="Times New Roman"/>
                                            <a:cs typeface="Times New Roman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ru-RU" i="1">
                                        <a:effectLst/>
                                        <a:latin typeface="Cambria Math"/>
                                        <a:ea typeface="Times New Roman"/>
                                        <a:cs typeface="Times New Roman"/>
                                      </a:rPr>
                                      <m:t>(</m:t>
                                    </m:r>
                                    <m:r>
                                      <a:rPr lang="ru-RU" i="1">
                                        <a:effectLst/>
                                        <a:latin typeface="Cambria Math"/>
                                        <a:ea typeface="Times New Roman"/>
                                        <a:cs typeface="Times New Roman"/>
                                      </a:rPr>
                                      <m:t>𝑥</m:t>
                                    </m:r>
                                    <m:r>
                                      <a:rPr lang="ru-RU" i="1">
                                        <a:effectLst/>
                                        <a:latin typeface="Cambria Math"/>
                                        <a:ea typeface="Times New Roman"/>
                                        <a:cs typeface="Times New Roman"/>
                                      </a:rPr>
                                      <m:t>)</m:t>
                                    </m:r>
                                  </m:den>
                                </m:f>
                              </m:e>
                            </m:d>
                          </m:e>
                        </m:nary>
                      </m:den>
                    </m:f>
                    <m:r>
                      <a:rPr lang="en-US" i="1">
                        <a:effectLst/>
                        <a:latin typeface="Cambria Math"/>
                        <a:ea typeface="Times New Roman"/>
                        <a:cs typeface="Times New Roman"/>
                      </a:rPr>
                      <m:t>≤</m:t>
                    </m:r>
                    <m:sSub>
                      <m:sSubPr>
                        <m:ctrlPr>
                          <a:rPr lang="ru-RU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effectLst/>
                            <a:latin typeface="Cambria Math"/>
                            <a:ea typeface="Times New Roman"/>
                            <a:cs typeface="Times New Roman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effectLst/>
                            <a:latin typeface="Cambria Math"/>
                            <a:ea typeface="Times New Roman"/>
                            <a:cs typeface="Times New Roman"/>
                          </a:rPr>
                          <m:t>0</m:t>
                        </m:r>
                      </m:sub>
                    </m:sSub>
                  </m:oMath>
                </a14:m>
                <a:endParaRPr lang="ru-RU" dirty="0"/>
              </a:p>
              <a:p>
                <a:endParaRPr lang="ru-RU" dirty="0"/>
              </a:p>
              <a:p>
                <a:r>
                  <a:rPr lang="ru-RU" dirty="0"/>
                  <a:t>При </a:t>
                </a:r>
                <a14:m>
                  <m:oMath xmlns:m="http://schemas.openxmlformats.org/officeDocument/2006/math">
                    <m:r>
                      <a:rPr lang="ru-RU" i="1">
                        <a:latin typeface="Cambria Math"/>
                      </a:rPr>
                      <m:t>𝑅</m:t>
                    </m:r>
                    <m:r>
                      <a:rPr lang="ru-RU" i="1">
                        <a:latin typeface="Cambria Math"/>
                      </a:rPr>
                      <m:t>=1</m:t>
                    </m:r>
                  </m:oMath>
                </a14:m>
                <a:r>
                  <a:rPr lang="ru-RU" dirty="0"/>
                  <a:t> 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ru-RU" i="1"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ru-RU" i="1">
                        <a:latin typeface="Cambria Math"/>
                      </a:rPr>
                      <m:t>=0</m:t>
                    </m:r>
                  </m:oMath>
                </a14:m>
                <a:r>
                  <a:rPr lang="ru-RU" dirty="0"/>
                  <a:t> выражения (2.61)-(2.62) аналогичны результату, полученному в [</a:t>
                </a:r>
                <a:r>
                  <a:rPr lang="ru-RU" dirty="0" err="1"/>
                  <a:t>Гермейер</a:t>
                </a:r>
                <a:r>
                  <a:rPr lang="ru-RU" dirty="0"/>
                  <a:t>, 1971]:</a:t>
                </a:r>
                <a:br>
                  <a:rPr lang="ru-RU" dirty="0"/>
                </a:br>
                <a14:m>
                  <m:oMath xmlns:m="http://schemas.openxmlformats.org/officeDocument/2006/math">
                    <m:sSubSup>
                      <m:sSubSup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𝑗</m:t>
                        </m:r>
                      </m:sub>
                      <m:sup>
                        <m:r>
                          <a:rPr lang="en-US" i="1">
                            <a:latin typeface="Cambria Math"/>
                          </a:rPr>
                          <m:t>∗</m:t>
                        </m:r>
                      </m:sup>
                    </m:sSubSup>
                    <m:r>
                      <a:rPr lang="en-US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𝑞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𝑗</m:t>
                            </m:r>
                          </m:sub>
                        </m:sSub>
                        <m:d>
                          <m:d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/>
                              </a:rPr>
                              <m:t>𝑥</m:t>
                            </m:r>
                          </m:e>
                        </m:d>
                        <m:r>
                          <a:rPr lang="en-US" i="1">
                            <a:latin typeface="Cambria Math"/>
                          </a:rPr>
                          <m:t>∙</m:t>
                        </m:r>
                        <m:nary>
                          <m:naryPr>
                            <m:chr m:val="∑"/>
                            <m:limLoc m:val="undOvr"/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i="1">
                                <a:latin typeface="Cambria Math"/>
                              </a:rPr>
                              <m:t>𝑖</m:t>
                            </m:r>
                            <m:r>
                              <a:rPr lang="en-US" i="1">
                                <a:latin typeface="Cambria Math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>
                                <a:latin typeface="Cambria Math"/>
                              </a:rPr>
                              <m:t>𝑛</m:t>
                            </m:r>
                          </m:sup>
                          <m:e>
                            <m:d>
                              <m:dPr>
                                <m:ctrlPr>
                                  <a:rPr lang="ru-RU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ru-RU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/>
                                      </a:rPr>
                                      <m:t>1</m:t>
                                    </m:r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ru-RU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𝑞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ru-RU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𝑥</m:t>
                                        </m:r>
                                      </m:e>
                                    </m:d>
                                  </m:den>
                                </m:f>
                              </m:e>
                            </m:d>
                          </m:e>
                        </m:nary>
                      </m:den>
                    </m:f>
                    <m:r>
                      <a:rPr lang="en-US" i="1">
                        <a:latin typeface="Cambria Math"/>
                      </a:rPr>
                      <m:t>, </m:t>
                    </m:r>
                    <m:r>
                      <a:rPr lang="en-US" i="1">
                        <a:latin typeface="Cambria Math"/>
                      </a:rPr>
                      <m:t>𝑗</m:t>
                    </m:r>
                    <m:r>
                      <a:rPr lang="en-US" i="1">
                        <a:latin typeface="Cambria Math"/>
                      </a:rPr>
                      <m:t>=</m:t>
                    </m:r>
                    <m:bar>
                      <m:barPr>
                        <m:pos m:val="top"/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i="1">
                            <a:latin typeface="Cambria Math"/>
                          </a:rPr>
                          <m:t>1,</m:t>
                        </m:r>
                        <m:r>
                          <a:rPr lang="en-US" i="1">
                            <a:latin typeface="Cambria Math"/>
                          </a:rPr>
                          <m:t>𝑛</m:t>
                        </m:r>
                      </m:e>
                    </m:bar>
                    <m:r>
                      <a:rPr lang="en-US" i="1">
                        <a:latin typeface="Cambria Math"/>
                      </a:rPr>
                      <m:t>.</m:t>
                    </m:r>
                  </m:oMath>
                </a14:m>
                <a:endParaRPr lang="ru-RU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t="-429" r="-699" b="-246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25.05.2014</a:t>
            </a: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Д.Е.Шапошников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65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4196232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3744035"/>
            <a:ext cx="7772400" cy="2024945"/>
          </a:xfrm>
        </p:spPr>
        <p:txBody>
          <a:bodyPr/>
          <a:lstStyle/>
          <a:p>
            <a:r>
              <a:rPr lang="ru-RU" dirty="0"/>
              <a:t>5. Цели, архитектура и принципы работы </a:t>
            </a:r>
            <a:r>
              <a:rPr lang="ru-RU" dirty="0" err="1"/>
              <a:t>многоагентных</a:t>
            </a:r>
            <a:r>
              <a:rPr lang="ru-RU" dirty="0"/>
              <a:t> систем оценки и мониторинга качества функционирования СПД</a:t>
            </a:r>
            <a:br>
              <a:rPr lang="ru-RU" dirty="0"/>
            </a:b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85800" y="953725"/>
            <a:ext cx="7772400" cy="2520280"/>
          </a:xfrm>
        </p:spPr>
        <p:txBody>
          <a:bodyPr/>
          <a:lstStyle/>
          <a:p>
            <a:r>
              <a:rPr lang="ru-RU" dirty="0"/>
              <a:t>Принципы построения и архитектура </a:t>
            </a:r>
            <a:r>
              <a:rPr lang="ru-RU" dirty="0" err="1"/>
              <a:t>многоагентных</a:t>
            </a:r>
            <a:r>
              <a:rPr lang="ru-RU" dirty="0"/>
              <a:t> систем оценки и мониторинга качества функционирования сетевой инфраструктуры </a:t>
            </a:r>
          </a:p>
          <a:p>
            <a:r>
              <a:rPr lang="ru-RU" dirty="0"/>
              <a:t>Реализация принципов построения в диалоговой распределенной системе «</a:t>
            </a:r>
            <a:r>
              <a:rPr lang="ru-RU" dirty="0" err="1"/>
              <a:t>IRWIn</a:t>
            </a:r>
            <a:r>
              <a:rPr lang="ru-RU" dirty="0"/>
              <a:t> </a:t>
            </a:r>
            <a:r>
              <a:rPr lang="ru-RU" dirty="0" err="1"/>
              <a:t>QoS</a:t>
            </a:r>
            <a:r>
              <a:rPr lang="ru-RU" dirty="0"/>
              <a:t>»</a:t>
            </a:r>
          </a:p>
          <a:p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25.05.2014</a:t>
            </a: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Д.Е.Шапошников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66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6762730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Эффект от системы мониторинга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25.05.2014</a:t>
            </a: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Д.Е.Шапошников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67</a:t>
            </a:fld>
            <a:endParaRPr lang="ru-RU"/>
          </a:p>
        </p:txBody>
      </p:sp>
      <p:graphicFrame>
        <p:nvGraphicFramePr>
          <p:cNvPr id="12" name="Объект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91007767"/>
              </p:ext>
            </p:extLst>
          </p:nvPr>
        </p:nvGraphicFramePr>
        <p:xfrm>
          <a:off x="214314" y="692151"/>
          <a:ext cx="8715375" cy="5545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1666937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Проектирование системы мониторинга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25.05.2014</a:t>
            </a: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Д.Е.Шапошников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68</a:t>
            </a:fld>
            <a:endParaRPr lang="ru-RU"/>
          </a:p>
        </p:txBody>
      </p:sp>
      <p:graphicFrame>
        <p:nvGraphicFramePr>
          <p:cNvPr id="7" name="Объект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83612531"/>
              </p:ext>
            </p:extLst>
          </p:nvPr>
        </p:nvGraphicFramePr>
        <p:xfrm>
          <a:off x="214314" y="692151"/>
          <a:ext cx="8715375" cy="5545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4934896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Установка и запуск системы мониторинга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25.05.2014</a:t>
            </a: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Д.Е.Шапошников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69</a:t>
            </a:fld>
            <a:endParaRPr lang="ru-RU"/>
          </a:p>
        </p:txBody>
      </p:sp>
      <p:graphicFrame>
        <p:nvGraphicFramePr>
          <p:cNvPr id="7" name="Объект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05087966"/>
              </p:ext>
            </p:extLst>
          </p:nvPr>
        </p:nvGraphicFramePr>
        <p:xfrm>
          <a:off x="214314" y="692151"/>
          <a:ext cx="8715375" cy="5545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927198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Этапы решения задачи оценки и планирования СПД</a:t>
            </a:r>
          </a:p>
        </p:txBody>
      </p:sp>
      <p:graphicFrame>
        <p:nvGraphicFramePr>
          <p:cNvPr id="10" name="Объект 9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00163251"/>
              </p:ext>
            </p:extLst>
          </p:nvPr>
        </p:nvGraphicFramePr>
        <p:xfrm>
          <a:off x="214313" y="549275"/>
          <a:ext cx="8715375" cy="56880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25.05.2014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Д.Е.Шапошников</a:t>
            </a: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1294918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Эксплуатация системы мониторинга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25.05.2014</a:t>
            </a: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Д.Е.Шапошников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70</a:t>
            </a:fld>
            <a:endParaRPr lang="ru-RU"/>
          </a:p>
        </p:txBody>
      </p:sp>
      <p:graphicFrame>
        <p:nvGraphicFramePr>
          <p:cNvPr id="7" name="Объект 6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996833535"/>
              </p:ext>
            </p:extLst>
          </p:nvPr>
        </p:nvGraphicFramePr>
        <p:xfrm>
          <a:off x="1176705" y="692151"/>
          <a:ext cx="6790593" cy="55456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r:id="rId3" imgW="11733439" imgH="7186711" progId="Visio.Drawing.11">
                  <p:embed/>
                </p:oleObj>
              </mc:Choice>
              <mc:Fallback>
                <p:oleObj r:id="rId3" imgW="11733439" imgH="7186711" progId="Visio.Drawing.11">
                  <p:embed/>
                  <p:pic>
                    <p:nvPicPr>
                      <p:cNvPr id="7" name="Объект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76705" y="692151"/>
                        <a:ext cx="6790593" cy="55456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5588244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Система управления телекоммуникационным оборудованием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25.05.2014</a:t>
            </a: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Д.Е.Шапошников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71</a:t>
            </a:fld>
            <a:endParaRPr lang="ru-RU"/>
          </a:p>
        </p:txBody>
      </p:sp>
      <p:pic>
        <p:nvPicPr>
          <p:cNvPr id="7" name="Picture 5" descr="ServiceMgmt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895105" y="692151"/>
            <a:ext cx="5353790" cy="55456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5107278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Мониторинг качества услуг ШПД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25.05.2014</a:t>
            </a: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Д.Е.Шапошников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72</a:t>
            </a:fld>
            <a:endParaRPr lang="ru-RU"/>
          </a:p>
        </p:txBody>
      </p:sp>
      <p:graphicFrame>
        <p:nvGraphicFramePr>
          <p:cNvPr id="7" name="Table 1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59127895"/>
              </p:ext>
            </p:extLst>
          </p:nvPr>
        </p:nvGraphicFramePr>
        <p:xfrm>
          <a:off x="214313" y="692151"/>
          <a:ext cx="8749480" cy="55970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060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434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7677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100" kern="1200" dirty="0"/>
                        <a:t>ОБЪЕКТ</a:t>
                      </a:r>
                      <a:endParaRPr lang="en-US" sz="2100" b="1" kern="120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60960" marB="6096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100" dirty="0"/>
                        <a:t>ВИД МОНИТОРИНГА</a:t>
                      </a:r>
                      <a:endParaRPr lang="en-US" sz="2100" dirty="0">
                        <a:solidFill>
                          <a:schemeClr val="accent3">
                            <a:lumMod val="50000"/>
                          </a:schemeClr>
                        </a:solidFill>
                      </a:endParaRPr>
                    </a:p>
                  </a:txBody>
                  <a:tcPr marT="60960" marB="6096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1360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900" b="1" dirty="0"/>
                        <a:t>Основные</a:t>
                      </a:r>
                      <a:endParaRPr lang="en-US" sz="1900" b="1" dirty="0"/>
                    </a:p>
                  </a:txBody>
                  <a:tcPr marT="60960" marB="60960" anchor="ctr"/>
                </a:tc>
                <a:tc hMerge="1">
                  <a:txBody>
                    <a:bodyPr/>
                    <a:lstStyle/>
                    <a:p>
                      <a:pPr marL="171450" marR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ü"/>
                        <a:tabLst/>
                        <a:defRPr/>
                      </a:pPr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6010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900" dirty="0"/>
                        <a:t>Канал ШПД</a:t>
                      </a:r>
                      <a:endParaRPr lang="en-US" sz="1900" b="1" dirty="0"/>
                    </a:p>
                  </a:txBody>
                  <a:tcPr marT="60960" marB="6096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ü"/>
                        <a:tabLst/>
                        <a:defRPr/>
                      </a:pPr>
                      <a:r>
                        <a:rPr lang="en-US" sz="1600" dirty="0"/>
                        <a:t>  </a:t>
                      </a:r>
                      <a:r>
                        <a:rPr lang="ru-RU" sz="1600" dirty="0"/>
                        <a:t>Скорость (соответствие заявленной и реальной скорости)</a:t>
                      </a:r>
                      <a:endParaRPr lang="en-US" sz="1600" dirty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ü"/>
                        <a:tabLst/>
                        <a:defRPr/>
                      </a:pPr>
                      <a:r>
                        <a:rPr lang="en-US" sz="1600" dirty="0"/>
                        <a:t>  </a:t>
                      </a:r>
                      <a:r>
                        <a:rPr lang="ru-RU" sz="1600" dirty="0"/>
                        <a:t>Загрузка</a:t>
                      </a:r>
                      <a:endParaRPr lang="en-US" sz="1600" dirty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ü"/>
                        <a:tabLst/>
                        <a:defRPr/>
                      </a:pPr>
                      <a:r>
                        <a:rPr lang="en-US" sz="1600" dirty="0"/>
                        <a:t>  </a:t>
                      </a:r>
                      <a:r>
                        <a:rPr lang="ru-RU" sz="1600" dirty="0"/>
                        <a:t>Качество передачи данных (потери пакетов, время)</a:t>
                      </a:r>
                      <a:endParaRPr lang="en-US" sz="1600" dirty="0"/>
                    </a:p>
                  </a:txBody>
                  <a:tcPr marT="60960" marB="6096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556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dirty="0"/>
                        <a:t>VPN</a:t>
                      </a:r>
                      <a:endParaRPr lang="en-US" sz="1900" b="1" dirty="0"/>
                    </a:p>
                  </a:txBody>
                  <a:tcPr marT="60960" marB="60960"/>
                </a:tc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ü"/>
                      </a:pPr>
                      <a:r>
                        <a:rPr lang="ru-RU" sz="1600" dirty="0"/>
                        <a:t>Качество передачи данных по </a:t>
                      </a:r>
                      <a:r>
                        <a:rPr lang="en-US" sz="1600" dirty="0"/>
                        <a:t>VPN (</a:t>
                      </a:r>
                      <a:r>
                        <a:rPr lang="ru-RU" sz="1600" dirty="0"/>
                        <a:t>скорость и % потери пакетов)</a:t>
                      </a:r>
                      <a:endParaRPr lang="en-US" sz="1600" dirty="0"/>
                    </a:p>
                  </a:txBody>
                  <a:tcPr marT="60960" marB="6096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45567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900" b="1" dirty="0"/>
                        <a:t>Дополнительные</a:t>
                      </a:r>
                      <a:endParaRPr lang="en-US" sz="1900" b="1" dirty="0"/>
                    </a:p>
                  </a:txBody>
                  <a:tcPr marT="60960" marB="60960" anchor="ctr"/>
                </a:tc>
                <a:tc hMerge="1">
                  <a:txBody>
                    <a:bodyPr/>
                    <a:lstStyle/>
                    <a:p>
                      <a:pPr>
                        <a:buFont typeface="Wingdings" pitchFamily="2" charset="2"/>
                        <a:buChar char="ü"/>
                      </a:pP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4556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dirty="0"/>
                        <a:t>DNS </a:t>
                      </a:r>
                      <a:r>
                        <a:rPr lang="ru-RU" sz="1900" dirty="0"/>
                        <a:t>сервер</a:t>
                      </a:r>
                      <a:endParaRPr lang="en-US" sz="1900" b="1" dirty="0"/>
                    </a:p>
                  </a:txBody>
                  <a:tcPr marT="60960" marB="6096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ü"/>
                        <a:tabLst/>
                        <a:defRPr/>
                      </a:pPr>
                      <a:r>
                        <a:rPr lang="en-US" sz="1600" dirty="0"/>
                        <a:t>  </a:t>
                      </a:r>
                      <a:r>
                        <a:rPr lang="ru-RU" sz="1600" dirty="0"/>
                        <a:t>Доступность</a:t>
                      </a:r>
                      <a:endParaRPr lang="en-US" sz="1600" dirty="0"/>
                    </a:p>
                    <a:p>
                      <a:pPr>
                        <a:buFont typeface="Wingdings" pitchFamily="2" charset="2"/>
                        <a:buChar char="ü"/>
                      </a:pPr>
                      <a:r>
                        <a:rPr lang="en-US" sz="1600" dirty="0"/>
                        <a:t>  </a:t>
                      </a:r>
                      <a:r>
                        <a:rPr lang="ru-RU" sz="1600" dirty="0"/>
                        <a:t>Быстродействие</a:t>
                      </a:r>
                      <a:r>
                        <a:rPr lang="ru-RU" sz="1600" baseline="0" dirty="0"/>
                        <a:t> (</a:t>
                      </a:r>
                      <a:r>
                        <a:rPr lang="ru-RU" sz="1600" dirty="0"/>
                        <a:t>Время реакции)</a:t>
                      </a:r>
                      <a:endParaRPr lang="en-US" sz="1600" dirty="0"/>
                    </a:p>
                  </a:txBody>
                  <a:tcPr marT="60960" marB="6096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8005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baseline="0" dirty="0"/>
                        <a:t>FTP/HTTP </a:t>
                      </a:r>
                      <a:r>
                        <a:rPr lang="ru-RU" sz="1900" baseline="0" dirty="0"/>
                        <a:t>ресурс</a:t>
                      </a:r>
                      <a:endParaRPr lang="en-US" sz="1900" b="1" dirty="0"/>
                    </a:p>
                  </a:txBody>
                  <a:tcPr marT="60960" marB="60960"/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ü"/>
                        <a:tabLst/>
                        <a:defRPr/>
                      </a:pPr>
                      <a:r>
                        <a:rPr lang="ru-RU" sz="1600" dirty="0"/>
                        <a:t>Скорость доступа</a:t>
                      </a:r>
                      <a:endParaRPr lang="en-US" sz="1600" dirty="0"/>
                    </a:p>
                  </a:txBody>
                  <a:tcPr marT="60960" marB="6096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7207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dirty="0"/>
                        <a:t>E-mail</a:t>
                      </a:r>
                      <a:r>
                        <a:rPr lang="en-US" sz="1900" baseline="0" dirty="0"/>
                        <a:t> </a:t>
                      </a:r>
                      <a:r>
                        <a:rPr lang="ru-RU" sz="1900" baseline="0" dirty="0"/>
                        <a:t>сервер</a:t>
                      </a:r>
                      <a:endParaRPr lang="en-US" sz="1900" b="1" dirty="0"/>
                    </a:p>
                  </a:txBody>
                  <a:tcPr marT="60960" marB="6096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ü"/>
                        <a:tabLst/>
                        <a:defRPr/>
                      </a:pPr>
                      <a:r>
                        <a:rPr lang="en-US" sz="1600" dirty="0"/>
                        <a:t>  </a:t>
                      </a:r>
                      <a:r>
                        <a:rPr lang="ru-RU" sz="1600" dirty="0"/>
                        <a:t>Контроль</a:t>
                      </a:r>
                      <a:r>
                        <a:rPr lang="ru-RU" sz="1600" baseline="0" dirty="0"/>
                        <a:t> доступности</a:t>
                      </a:r>
                      <a:endParaRPr lang="en-US" sz="1600" dirty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ü"/>
                        <a:tabLst/>
                        <a:defRPr/>
                      </a:pPr>
                      <a:r>
                        <a:rPr lang="en-US" sz="1600" dirty="0"/>
                        <a:t>  </a:t>
                      </a:r>
                      <a:r>
                        <a:rPr lang="ru-RU" sz="1600" dirty="0"/>
                        <a:t>Скорость отправки и приема тестового сообщения</a:t>
                      </a:r>
                      <a:endParaRPr lang="en-US" sz="1600" dirty="0"/>
                    </a:p>
                  </a:txBody>
                  <a:tcPr marT="60960" marB="6096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0437215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Мониторинг качества телерадиовещания</a:t>
            </a:r>
          </a:p>
        </p:txBody>
      </p:sp>
      <p:sp>
        <p:nvSpPr>
          <p:cNvPr id="9" name="Объект 8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ru-RU" dirty="0"/>
          </a:p>
          <a:p>
            <a:r>
              <a:rPr lang="ru-RU" dirty="0"/>
              <a:t>Для использования в работе телерадиокомпаний, операторов наземного, мобильного и кабельного телерадиовещания (цифрового и аналогового) и надзорных органов</a:t>
            </a:r>
          </a:p>
          <a:p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25.05.2014</a:t>
            </a: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Д.Е.Шапошников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73</a:t>
            </a:fld>
            <a:endParaRPr lang="ru-RU"/>
          </a:p>
        </p:txBody>
      </p:sp>
      <p:graphicFrame>
        <p:nvGraphicFramePr>
          <p:cNvPr id="10" name="Table 14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3266904"/>
              </p:ext>
            </p:extLst>
          </p:nvPr>
        </p:nvGraphicFramePr>
        <p:xfrm>
          <a:off x="214314" y="692151"/>
          <a:ext cx="5437807" cy="5193276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54378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041791">
                <a:tc>
                  <a:txBody>
                    <a:bodyPr/>
                    <a:lstStyle/>
                    <a:p>
                      <a:pPr algn="ctr"/>
                      <a:r>
                        <a:rPr lang="ru-RU" sz="3700" dirty="0"/>
                        <a:t>ФУНКЦИИ</a:t>
                      </a:r>
                      <a:endParaRPr lang="en-US" sz="3700" dirty="0">
                        <a:solidFill>
                          <a:schemeClr val="accent3">
                            <a:lumMod val="50000"/>
                          </a:schemeClr>
                        </a:solidFill>
                      </a:endParaRPr>
                    </a:p>
                  </a:txBody>
                  <a:tcPr marT="60960" marB="6096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536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700" dirty="0"/>
                        <a:t>Мониторинг наличия изображения и звука</a:t>
                      </a:r>
                      <a:endParaRPr lang="en-US" sz="2700" dirty="0"/>
                    </a:p>
                  </a:txBody>
                  <a:tcPr marT="60960" marB="6096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0536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700" dirty="0"/>
                        <a:t>Мониторинг качества изображения и звука</a:t>
                      </a:r>
                      <a:endParaRPr lang="en-US" sz="2700" dirty="0"/>
                    </a:p>
                  </a:txBody>
                  <a:tcPr marT="60960" marB="6096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536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700" dirty="0"/>
                        <a:t>Фиксация помех, шумов и т.п.</a:t>
                      </a:r>
                    </a:p>
                  </a:txBody>
                  <a:tcPr marT="60960" marB="6096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411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700" kern="1200" dirty="0"/>
                        <a:t>Визуальный контроль вещания нескольких каналов </a:t>
                      </a:r>
                      <a:endParaRPr lang="en-US" sz="2700" kern="1200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700" kern="1200" dirty="0"/>
                        <a:t>через единый интерфейс</a:t>
                      </a:r>
                      <a:endParaRPr lang="en-US" sz="2700" dirty="0"/>
                    </a:p>
                  </a:txBody>
                  <a:tcPr marT="60960" marB="6096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9742181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Мониторинг качества предоставления услуги </a:t>
            </a:r>
            <a:r>
              <a:rPr lang="en-US" dirty="0"/>
              <a:t>IPTV</a:t>
            </a:r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ru-RU" dirty="0"/>
              <a:t>Отслеживание возникновения проблем качества услуги IPTV</a:t>
            </a:r>
          </a:p>
          <a:p>
            <a:pPr lvl="1"/>
            <a:r>
              <a:rPr lang="ru-RU" dirty="0"/>
              <a:t>Возможные проблемы абонентов: низкая скорость переключения каналов, рассыпание картинки, прерывание вещания при трансляции каналов. </a:t>
            </a:r>
          </a:p>
          <a:p>
            <a:endParaRPr lang="ru-RU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25.05.2014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Д.Е.Шапошников</a:t>
            </a: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74</a:t>
            </a:fld>
            <a:endParaRPr lang="ru-RU"/>
          </a:p>
        </p:txBody>
      </p:sp>
      <p:graphicFrame>
        <p:nvGraphicFramePr>
          <p:cNvPr id="8" name="Table 14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219201850"/>
              </p:ext>
            </p:extLst>
          </p:nvPr>
        </p:nvGraphicFramePr>
        <p:xfrm>
          <a:off x="476545" y="503675"/>
          <a:ext cx="5392802" cy="5908992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11545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382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3876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 kern="1200" dirty="0"/>
                        <a:t>ОБЪЕКТ</a:t>
                      </a:r>
                      <a:endParaRPr lang="en-US" sz="1600" kern="120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/>
                        <a:t>ВИД МОНИТОРИНГА</a:t>
                      </a:r>
                      <a:endParaRPr lang="en-US" sz="1600" dirty="0">
                        <a:solidFill>
                          <a:schemeClr val="accent3">
                            <a:lumMod val="50000"/>
                          </a:schemeClr>
                        </a:solidFill>
                      </a:endParaRPr>
                    </a:p>
                  </a:txBody>
                  <a:tcPr marT="60960" marB="6096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0167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dirty="0"/>
                        <a:t>П</a:t>
                      </a:r>
                      <a:r>
                        <a:rPr lang="en-US" sz="1800" dirty="0" err="1"/>
                        <a:t>ротокол</a:t>
                      </a:r>
                      <a:r>
                        <a:rPr lang="en-US" sz="1800" dirty="0"/>
                        <a:t> IGMP</a:t>
                      </a:r>
                      <a:endParaRPr lang="en-US" sz="1800" b="1" dirty="0"/>
                    </a:p>
                  </a:txBody>
                  <a:tcPr marT="60960" marB="6096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 dirty="0"/>
                        <a:t>Оценка производительности переключения каналов:</a:t>
                      </a:r>
                      <a:endParaRPr lang="en-US" sz="16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600" dirty="0"/>
                    </a:p>
                    <a:p>
                      <a:pPr lvl="0" rtl="0">
                        <a:buFont typeface="Wingdings" pitchFamily="2" charset="2"/>
                        <a:buChar char="ü"/>
                      </a:pPr>
                      <a:r>
                        <a:rPr lang="ru-RU" sz="1600" dirty="0"/>
                        <a:t>  Отслеживаются </a:t>
                      </a:r>
                      <a:r>
                        <a:rPr lang="en-US" sz="1600" dirty="0"/>
                        <a:t>IGMP</a:t>
                      </a:r>
                      <a:r>
                        <a:rPr lang="ru-RU" sz="1600" dirty="0"/>
                        <a:t> запросы, отправляемые и принимаемые </a:t>
                      </a:r>
                      <a:r>
                        <a:rPr lang="en-US" sz="1600" dirty="0"/>
                        <a:t>STB</a:t>
                      </a:r>
                      <a:r>
                        <a:rPr lang="ru-RU" sz="1600" dirty="0"/>
                        <a:t> </a:t>
                      </a:r>
                      <a:endParaRPr lang="en-US" sz="1600" dirty="0"/>
                    </a:p>
                    <a:p>
                      <a:pPr lvl="0" rtl="0">
                        <a:buFont typeface="Wingdings" pitchFamily="2" charset="2"/>
                        <a:buChar char="ü"/>
                      </a:pPr>
                      <a:r>
                        <a:rPr lang="ru-RU" sz="1600" dirty="0"/>
                        <a:t>  Фиксируется время получения последнего группового пакета при</a:t>
                      </a:r>
                    </a:p>
                    <a:p>
                      <a:pPr lvl="0" rtl="0">
                        <a:buFont typeface="Wingdings" pitchFamily="2" charset="2"/>
                        <a:buNone/>
                      </a:pPr>
                      <a:r>
                        <a:rPr lang="ru-RU" sz="1600" baseline="0" dirty="0"/>
                        <a:t>      </a:t>
                      </a:r>
                      <a:r>
                        <a:rPr lang="ru-RU" sz="1600" dirty="0"/>
                        <a:t>выходе из группы и первого группового пакета при вступлении</a:t>
                      </a:r>
                      <a:endParaRPr lang="ru-RU" sz="1600" b="0" dirty="0">
                        <a:solidFill>
                          <a:schemeClr val="tx1"/>
                        </a:solidFill>
                      </a:endParaRPr>
                    </a:p>
                  </a:txBody>
                  <a:tcPr marT="60960" marB="6096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6878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dirty="0"/>
                        <a:t>Поток</a:t>
                      </a:r>
                      <a:endParaRPr lang="en-US" sz="180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T="60960" marB="6096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 dirty="0"/>
                        <a:t>Оценка уровня потери пакетов:</a:t>
                      </a:r>
                      <a:endParaRPr lang="en-US" sz="16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6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ü"/>
                        <a:tabLst/>
                        <a:defRPr/>
                      </a:pPr>
                      <a:r>
                        <a:rPr lang="ru-RU" sz="1600" baseline="0" dirty="0"/>
                        <a:t>  </a:t>
                      </a:r>
                      <a:r>
                        <a:rPr lang="ru-RU" sz="1600" dirty="0"/>
                        <a:t>Подсчет количества принятых и потерянных пакетов</a:t>
                      </a:r>
                      <a:endParaRPr lang="ru-RU" sz="1600" b="0" dirty="0">
                        <a:solidFill>
                          <a:schemeClr val="tx1"/>
                        </a:solidFill>
                      </a:endParaRPr>
                    </a:p>
                  </a:txBody>
                  <a:tcPr marT="60960" marB="6096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06409">
                <a:tc>
                  <a:txBody>
                    <a:bodyPr/>
                    <a:lstStyle/>
                    <a:p>
                      <a:pPr lvl="0" algn="l"/>
                      <a:r>
                        <a:rPr lang="en-US" sz="1800" dirty="0"/>
                        <a:t>MPEG Transport Stream</a:t>
                      </a:r>
                      <a:endParaRPr lang="ru-RU" sz="1800" dirty="0">
                        <a:solidFill>
                          <a:schemeClr val="tx1"/>
                        </a:solidFill>
                      </a:endParaRPr>
                    </a:p>
                  </a:txBody>
                  <a:tcPr marT="60960" marB="6096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 dirty="0"/>
                        <a:t>Оценка целостности и равномерности видеопотока:</a:t>
                      </a:r>
                      <a:endParaRPr lang="en-US" sz="16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6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ü"/>
                        <a:tabLst/>
                        <a:defRPr/>
                      </a:pPr>
                      <a:r>
                        <a:rPr lang="ru-RU" sz="1600" dirty="0"/>
                        <a:t>  Фиксация временной задержки прихода ненулевого </a:t>
                      </a:r>
                      <a:r>
                        <a:rPr lang="en-US" sz="1600" dirty="0"/>
                        <a:t>PCR</a:t>
                      </a:r>
                      <a:endParaRPr lang="ru-RU" sz="16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ü"/>
                        <a:tabLst/>
                        <a:defRPr/>
                      </a:pPr>
                      <a:r>
                        <a:rPr lang="ru-RU" sz="1600" dirty="0"/>
                        <a:t>  Соответствие</a:t>
                      </a:r>
                      <a:r>
                        <a:rPr lang="ru-RU" sz="1600" baseline="0" dirty="0"/>
                        <a:t> </a:t>
                      </a:r>
                      <a:r>
                        <a:rPr lang="en-US" sz="1600" baseline="0" dirty="0"/>
                        <a:t>TR 101 290</a:t>
                      </a:r>
                      <a:endParaRPr lang="en-US" sz="1600" dirty="0"/>
                    </a:p>
                  </a:txBody>
                  <a:tcPr marT="60960" marB="6096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0603198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Комплекс </a:t>
            </a:r>
            <a:r>
              <a:rPr lang="en-US" dirty="0" err="1"/>
              <a:t>IRWIn</a:t>
            </a:r>
            <a:r>
              <a:rPr lang="en-US" dirty="0"/>
              <a:t> </a:t>
            </a:r>
            <a:r>
              <a:rPr lang="ru-RU" dirty="0"/>
              <a:t>компании Теком</a:t>
            </a:r>
          </a:p>
        </p:txBody>
      </p:sp>
      <p:graphicFrame>
        <p:nvGraphicFramePr>
          <p:cNvPr id="10" name="Объект 9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83661618"/>
              </p:ext>
            </p:extLst>
          </p:nvPr>
        </p:nvGraphicFramePr>
        <p:xfrm>
          <a:off x="214314" y="692151"/>
          <a:ext cx="8715375" cy="5545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25.05.2014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Д.Е.Шапошников</a:t>
            </a: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75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4589712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Архитектура системы</a:t>
            </a:r>
          </a:p>
        </p:txBody>
      </p:sp>
      <p:graphicFrame>
        <p:nvGraphicFramePr>
          <p:cNvPr id="10" name="Объект 9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21658758"/>
              </p:ext>
            </p:extLst>
          </p:nvPr>
        </p:nvGraphicFramePr>
        <p:xfrm>
          <a:off x="214314" y="692151"/>
          <a:ext cx="8715375" cy="5545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25.05.2014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Д.Е.Шапошников</a:t>
            </a: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76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4812291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Внедрение системы</a:t>
            </a:r>
          </a:p>
        </p:txBody>
      </p:sp>
      <p:sp>
        <p:nvSpPr>
          <p:cNvPr id="8" name="Объект 7"/>
          <p:cNvSpPr>
            <a:spLocks noGrp="1"/>
          </p:cNvSpPr>
          <p:nvPr>
            <p:ph sz="half" idx="1"/>
          </p:nvPr>
        </p:nvSpPr>
        <p:spPr>
          <a:xfrm>
            <a:off x="214282" y="692699"/>
            <a:ext cx="3133582" cy="2676295"/>
          </a:xfrm>
        </p:spPr>
        <p:txBody>
          <a:bodyPr/>
          <a:lstStyle/>
          <a:p>
            <a:r>
              <a:rPr lang="ru-RU" dirty="0"/>
              <a:t>Система установлена и находится в промышленной эксплуатации</a:t>
            </a:r>
          </a:p>
          <a:p>
            <a:pPr lvl="1"/>
            <a:r>
              <a:rPr lang="ru-RU" dirty="0"/>
              <a:t>в ОАО «ВолгаТелеком» </a:t>
            </a:r>
            <a:br>
              <a:rPr lang="ru-RU" dirty="0"/>
            </a:br>
            <a:r>
              <a:rPr lang="ru-RU" dirty="0"/>
              <a:t>(ныне – макрорегиональный филиал «Волга» ОАО «Ростелеком»)</a:t>
            </a:r>
          </a:p>
          <a:p>
            <a:pPr lvl="1"/>
            <a:r>
              <a:rPr lang="ru-RU" dirty="0"/>
              <a:t>В ОАО «</a:t>
            </a:r>
            <a:r>
              <a:rPr lang="ru-RU" dirty="0" err="1"/>
              <a:t>Таттелеком</a:t>
            </a:r>
            <a:r>
              <a:rPr lang="ru-RU" dirty="0"/>
              <a:t>»</a:t>
            </a:r>
          </a:p>
          <a:p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25.05.2014</a:t>
            </a: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Д.Е.Шапошников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77</a:t>
            </a:fld>
            <a:endParaRPr lang="ru-RU"/>
          </a:p>
        </p:txBody>
      </p:sp>
      <p:pic>
        <p:nvPicPr>
          <p:cNvPr id="10" name="Picture 2" descr="Ростелеком Волга">
            <a:hlinkClick r:id="rId2" tooltip="Ростелеком Волга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535" y="2888941"/>
            <a:ext cx="2681495" cy="105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Картинка 1 из 939">
            <a:hlinkClick r:id="rId4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084" y="4149081"/>
            <a:ext cx="1590396" cy="16687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2" name="Объект 11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710172174"/>
              </p:ext>
            </p:extLst>
          </p:nvPr>
        </p:nvGraphicFramePr>
        <p:xfrm>
          <a:off x="4301970" y="1631643"/>
          <a:ext cx="3888432" cy="3627120"/>
        </p:xfrm>
        <a:graphic>
          <a:graphicData uri="http://schemas.openxmlformats.org/drawingml/2006/table">
            <a:tbl>
              <a:tblPr firstRow="1">
                <a:tableStyleId>{3C2FFA5D-87B4-456A-9821-1D502468CF0F}</a:tableStyleId>
              </a:tblPr>
              <a:tblGrid>
                <a:gridCol w="21602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281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pPr algn="ctr" fontAlgn="b"/>
                      <a:r>
                        <a:rPr lang="ru-RU" sz="1900" u="none" strike="noStrike" dirty="0">
                          <a:effectLst/>
                        </a:rPr>
                        <a:t>Объект</a:t>
                      </a:r>
                      <a:endParaRPr lang="ru-RU" sz="19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900" u="none" strike="noStrike" dirty="0">
                          <a:effectLst/>
                        </a:rPr>
                        <a:t>Количество</a:t>
                      </a:r>
                      <a:endParaRPr lang="ru-RU" sz="19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1270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u="none" strike="noStrike" dirty="0">
                          <a:effectLst/>
                        </a:rPr>
                        <a:t>DNS </a:t>
                      </a:r>
                      <a:r>
                        <a:rPr lang="ru-RU" sz="1900" u="none" strike="noStrike" dirty="0">
                          <a:effectLst/>
                        </a:rPr>
                        <a:t>сервер</a:t>
                      </a:r>
                      <a:endParaRPr lang="ru-RU" sz="1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1270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900" u="none" strike="noStrike" dirty="0">
                          <a:effectLst/>
                        </a:rPr>
                        <a:t>23</a:t>
                      </a:r>
                      <a:endParaRPr lang="ru-RU" sz="1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1270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u="none" strike="noStrike">
                          <a:effectLst/>
                        </a:rPr>
                        <a:t>DSLAM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1270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900" u="none" strike="noStrike" dirty="0">
                          <a:effectLst/>
                        </a:rPr>
                        <a:t>7108</a:t>
                      </a:r>
                      <a:endParaRPr lang="ru-RU" sz="1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1270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u="none" strike="noStrike">
                          <a:effectLst/>
                        </a:rPr>
                        <a:t>E-mail </a:t>
                      </a:r>
                      <a:r>
                        <a:rPr lang="ru-RU" sz="1900" u="none" strike="noStrike">
                          <a:effectLst/>
                        </a:rPr>
                        <a:t>сервис</a:t>
                      </a:r>
                      <a:endParaRPr lang="ru-RU" sz="1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1270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900" u="none" strike="noStrike" dirty="0">
                          <a:effectLst/>
                        </a:rPr>
                        <a:t>16</a:t>
                      </a:r>
                      <a:endParaRPr lang="ru-RU" sz="1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1270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u="none" strike="noStrike" dirty="0">
                          <a:effectLst/>
                        </a:rPr>
                        <a:t>ftp </a:t>
                      </a:r>
                      <a:r>
                        <a:rPr lang="ru-RU" sz="1900" u="none" strike="noStrike" dirty="0">
                          <a:effectLst/>
                        </a:rPr>
                        <a:t>ресурс</a:t>
                      </a:r>
                      <a:endParaRPr lang="ru-RU" sz="1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1270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900" u="none" strike="noStrike" dirty="0">
                          <a:effectLst/>
                        </a:rPr>
                        <a:t>27</a:t>
                      </a:r>
                      <a:endParaRPr lang="ru-RU" sz="1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1270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u="none" strike="noStrike">
                          <a:effectLst/>
                        </a:rPr>
                        <a:t>FTTB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1270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900" u="none" strike="noStrike" dirty="0">
                          <a:effectLst/>
                        </a:rPr>
                        <a:t>17409</a:t>
                      </a:r>
                      <a:endParaRPr lang="ru-RU" sz="1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1270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u="none" strike="noStrike">
                          <a:effectLst/>
                        </a:rPr>
                        <a:t>http </a:t>
                      </a:r>
                      <a:r>
                        <a:rPr lang="ru-RU" sz="1900" u="none" strike="noStrike">
                          <a:effectLst/>
                        </a:rPr>
                        <a:t>ресурс</a:t>
                      </a:r>
                      <a:endParaRPr lang="ru-RU" sz="1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1270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900" u="none" strike="noStrike" dirty="0">
                          <a:effectLst/>
                        </a:rPr>
                        <a:t>326</a:t>
                      </a:r>
                      <a:endParaRPr lang="ru-RU" sz="1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1270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u="none" strike="noStrike">
                          <a:effectLst/>
                        </a:rPr>
                        <a:t>VPN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1270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900" u="none" strike="noStrike" dirty="0">
                          <a:effectLst/>
                        </a:rPr>
                        <a:t>13</a:t>
                      </a:r>
                      <a:endParaRPr lang="ru-RU" sz="1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1270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l" fontAlgn="b"/>
                      <a:r>
                        <a:rPr lang="ru-RU" sz="1900" u="none" strike="noStrike">
                          <a:effectLst/>
                        </a:rPr>
                        <a:t>АСР сессия</a:t>
                      </a:r>
                      <a:endParaRPr lang="ru-RU" sz="1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1270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900" u="none" strike="noStrike" dirty="0">
                          <a:effectLst/>
                        </a:rPr>
                        <a:t>12</a:t>
                      </a:r>
                      <a:endParaRPr lang="ru-RU" sz="1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1270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l" fontAlgn="b"/>
                      <a:r>
                        <a:rPr lang="ru-RU" sz="1900" u="none" strike="noStrike">
                          <a:effectLst/>
                        </a:rPr>
                        <a:t>Канал связи</a:t>
                      </a:r>
                      <a:endParaRPr lang="ru-RU" sz="1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1270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900" u="none" strike="noStrike" dirty="0">
                          <a:effectLst/>
                        </a:rPr>
                        <a:t>635</a:t>
                      </a:r>
                      <a:endParaRPr lang="ru-RU" sz="1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12700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l" fontAlgn="b"/>
                      <a:r>
                        <a:rPr lang="ru-RU" sz="1900" u="none" strike="noStrike">
                          <a:effectLst/>
                        </a:rPr>
                        <a:t>Сервер авторизации</a:t>
                      </a:r>
                      <a:endParaRPr lang="ru-RU" sz="1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1270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900" u="none" strike="noStrike" dirty="0">
                          <a:effectLst/>
                        </a:rPr>
                        <a:t>23</a:t>
                      </a:r>
                      <a:endParaRPr lang="ru-RU" sz="1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12700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l" fontAlgn="b"/>
                      <a:r>
                        <a:rPr lang="ru-RU" sz="1900" u="none" strike="noStrike">
                          <a:effectLst/>
                        </a:rPr>
                        <a:t>Всего</a:t>
                      </a:r>
                      <a:endParaRPr lang="ru-RU" sz="19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1270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900" u="none" strike="noStrike" dirty="0">
                          <a:effectLst/>
                        </a:rPr>
                        <a:t>25592</a:t>
                      </a:r>
                      <a:endParaRPr lang="ru-RU" sz="19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12700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2982837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Интерфейс системы (блоки контроля)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25.05.2014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Д.Е.Шапошников</a:t>
            </a: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78</a:t>
            </a:fld>
            <a:endParaRPr lang="ru-RU"/>
          </a:p>
        </p:txBody>
      </p:sp>
      <p:pic>
        <p:nvPicPr>
          <p:cNvPr id="10" name="Picture 5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1724121" y="692151"/>
            <a:ext cx="5695758" cy="5545667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0676244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Интерфейс системы (технические показатели)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25.05.2014</a:t>
            </a: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Д.Е.Шапошников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79</a:t>
            </a:fld>
            <a:endParaRPr lang="ru-RU"/>
          </a:p>
        </p:txBody>
      </p:sp>
      <p:pic>
        <p:nvPicPr>
          <p:cNvPr id="7" name="Picture 5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1724121" y="692151"/>
            <a:ext cx="5695758" cy="5545667"/>
          </a:xfr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006880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Задача модификации сети передачи данных</a:t>
            </a:r>
          </a:p>
        </p:txBody>
      </p:sp>
      <p:graphicFrame>
        <p:nvGraphicFramePr>
          <p:cNvPr id="7" name="Объект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72217430"/>
              </p:ext>
            </p:extLst>
          </p:nvPr>
        </p:nvGraphicFramePr>
        <p:xfrm>
          <a:off x="214313" y="549275"/>
          <a:ext cx="8715375" cy="56880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25.05.2014</a:t>
            </a: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Д.Е.Шапошников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427150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Заключение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Выводы</a:t>
            </a:r>
          </a:p>
          <a:p>
            <a:r>
              <a:rPr lang="ru-RU" dirty="0"/>
              <a:t>Литература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25.05.2014</a:t>
            </a: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Д.Е.Шапошников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80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1554955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Комплексная иерархическая оценка качества функционирования СПД</a:t>
            </a:r>
          </a:p>
        </p:txBody>
      </p:sp>
      <p:sp>
        <p:nvSpPr>
          <p:cNvPr id="8" name="Текст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25.05.2014</a:t>
            </a: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Д.Е.Шапошников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81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4895810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Результаты 1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ru-RU" dirty="0"/>
              <a:t>Введено понятие иерархических распределенных канальных систем как разновидности классических сетевых потоковых моделей, ориентированных на электро-энергетические сети и сети передачи данных. </a:t>
            </a:r>
          </a:p>
          <a:p>
            <a:pPr lvl="1"/>
            <a:r>
              <a:rPr lang="ru-RU" dirty="0"/>
              <a:t>Данное понятие учитывает особенности указанных сетей с точки зрения применения сетевых потоковых моделей для оптимизации параметров функционирования и оптимизации сетевой инфраструктуры. Модель ИРКС предназначена для использования в задачах оптимизации при использовании диалоговых программных систем. Данная модель отличается от известных учетом иерархии в предметной области и особенностей учета нагрузки и оценки качества. </a:t>
            </a:r>
          </a:p>
          <a:p>
            <a:endParaRPr lang="ru-RU" dirty="0"/>
          </a:p>
          <a:p>
            <a:endParaRPr lang="ru-RU" dirty="0"/>
          </a:p>
        </p:txBody>
      </p:sp>
      <p:sp>
        <p:nvSpPr>
          <p:cNvPr id="8" name="Объект 7"/>
          <p:cNvSpPr>
            <a:spLocks noGrp="1"/>
          </p:cNvSpPr>
          <p:nvPr>
            <p:ph sz="half" idx="2"/>
          </p:nvPr>
        </p:nvSpPr>
        <p:spPr/>
        <p:txBody>
          <a:bodyPr>
            <a:normAutofit fontScale="77500" lnSpcReduction="20000"/>
          </a:bodyPr>
          <a:lstStyle/>
          <a:p>
            <a:r>
              <a:rPr lang="ru-RU" dirty="0"/>
              <a:t>Построена трехуровневая иерархическая система показателей и числовых критериев функционирования и качества оказания услуг в иерархической распределенной канальной системе в предметной области электро-энергетических сетей и сетей передачи данных. </a:t>
            </a:r>
          </a:p>
          <a:p>
            <a:pPr lvl="1"/>
            <a:r>
              <a:rPr lang="ru-RU" dirty="0"/>
              <a:t>Данная система позволяет учесть различные подходы к формированию целей функционирования и развития сетевой инфраструктуры и предназначены для постановки и решения многокритериальных задач оценки и выбора вариантов для использования их в различных диалоговых системах, в частности в системах оценки качества оказания услуг и планирования модификации сетевой инфраструктуры. Данная система критериев отличается от известных наличием трехуровневой иерархии целей, ориентированной на предметную область электро-энергетических сетей и сетей передачи данных.</a:t>
            </a:r>
          </a:p>
          <a:p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25.05.2014</a:t>
            </a: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Д.Е.Шапошников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82</a:t>
            </a:fld>
            <a:endParaRPr lang="ru-RU"/>
          </a:p>
        </p:txBody>
      </p:sp>
      <p:sp>
        <p:nvSpPr>
          <p:cNvPr id="9" name="Объект 8"/>
          <p:cNvSpPr>
            <a:spLocks noGrp="1"/>
          </p:cNvSpPr>
          <p:nvPr>
            <p:ph sz="half" idx="13"/>
          </p:nvPr>
        </p:nvSpPr>
        <p:spPr/>
        <p:txBody>
          <a:bodyPr>
            <a:normAutofit fontScale="85000" lnSpcReduction="20000"/>
          </a:bodyPr>
          <a:lstStyle/>
          <a:p>
            <a:r>
              <a:rPr lang="ru-RU" dirty="0"/>
              <a:t>Построена многокритериальная модель и предложены алгоритмы решения задачи поиска рациональных вариантов функционирования иерархической распределенной канальной сети. </a:t>
            </a:r>
          </a:p>
          <a:p>
            <a:pPr lvl="1"/>
            <a:r>
              <a:rPr lang="ru-RU" dirty="0"/>
              <a:t>Данная модель и предложенные методы позволяют учесть интересы и ограничения различных субъектов деятельности и управления сетевой системой и предназначены для получения оптимально-компромиссных решений в параметрах эксплуатации электро-энергетических сетей и сетей передачи данных. Данные модели отличаются от известных и применяемых использованием многокритериального подхода к формированию нагрузки по отдельным сегментам сети.</a:t>
            </a:r>
          </a:p>
          <a:p>
            <a:endParaRPr lang="ru-RU" dirty="0"/>
          </a:p>
        </p:txBody>
      </p:sp>
      <p:sp>
        <p:nvSpPr>
          <p:cNvPr id="10" name="Объект 9"/>
          <p:cNvSpPr>
            <a:spLocks noGrp="1"/>
          </p:cNvSpPr>
          <p:nvPr>
            <p:ph sz="half" idx="14"/>
          </p:nvPr>
        </p:nvSpPr>
        <p:spPr/>
        <p:txBody>
          <a:bodyPr>
            <a:normAutofit fontScale="77500" lnSpcReduction="20000"/>
          </a:bodyPr>
          <a:lstStyle/>
          <a:p>
            <a:r>
              <a:rPr lang="ru-RU" dirty="0"/>
              <a:t>Построена многокритериальная модель и предложены и обоснованы алгоритмы решения задачи поиска рациональных вариантов модификации структуры иерархической распределенной канальной сети. </a:t>
            </a:r>
          </a:p>
          <a:p>
            <a:pPr lvl="1"/>
            <a:r>
              <a:rPr lang="ru-RU" dirty="0"/>
              <a:t>Данная модель и методы позволяют построить и обосновать рациональный вариант улучшения параметров сети в соответствии с предложенными схемами иерархической многокритериальной оценки параметров функционирования сети и качества оказания услуг.  Предложенное решение предназначено для оптимизации структуры иерархической распределенной канальной сети на каждом слое сетевой иерархии. Данные модели и методы отличаются применением иерархической системы множества критериев оптимальности и использованием дополнительной качественной информации о предпочтениях ЛПР.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3653262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Результаты 2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ru-RU" dirty="0"/>
              <a:t>Предложен и обоснован подход к решению задач многокритериального выбора, основанный на построении обобщенных критериев оптимальности и использовании принципа гарантированного результата при вычислении весовых коэффициентов важности. </a:t>
            </a:r>
          </a:p>
          <a:p>
            <a:pPr lvl="1"/>
            <a:r>
              <a:rPr lang="ru-RU" dirty="0"/>
              <a:t>Данный подход позволяет использовать дополнительную качественную информацию (возможно, неполную) о предпочтениях на множестве частных критериев оптимальности и предназначен для прямого участия лица, принимающего решение, в человеко-машинной процедуре анализа и принятия окончательного оптимально-компромиссного решения. Данный подход отличается от известных возможностью изменения весовых коэффициентов важности внутри области допустимых решений и использованием принципа гарантированного результата для их вычисления.</a:t>
            </a:r>
          </a:p>
          <a:p>
            <a:endParaRPr lang="ru-RU" dirty="0"/>
          </a:p>
          <a:p>
            <a:endParaRPr lang="ru-RU" dirty="0"/>
          </a:p>
        </p:txBody>
      </p:sp>
      <p:sp>
        <p:nvSpPr>
          <p:cNvPr id="8" name="Объект 7"/>
          <p:cNvSpPr>
            <a:spLocks noGrp="1"/>
          </p:cNvSpPr>
          <p:nvPr>
            <p:ph sz="half" idx="2"/>
          </p:nvPr>
        </p:nvSpPr>
        <p:spPr/>
        <p:txBody>
          <a:bodyPr>
            <a:normAutofit fontScale="77500" lnSpcReduction="20000"/>
          </a:bodyPr>
          <a:lstStyle/>
          <a:p>
            <a:r>
              <a:rPr lang="ru-RU" dirty="0"/>
              <a:t>В соответствии с принципом гарантированного результата найдены решения оптимизационных задач вычисления весовых коэффициентов важности частных критериев оптимальности в виде аналитических соотношений и конечных алгоритмов. </a:t>
            </a:r>
          </a:p>
          <a:p>
            <a:pPr lvl="1"/>
            <a:r>
              <a:rPr lang="ru-RU" dirty="0"/>
              <a:t>Данные результаты позволяют не осуществлять решение данных задач стандартными методов (например, симплекс-методом решения задач линейного программирования), а использовать более простые вычислительные процедуры с полиномиальной (и даже линейной) трудоемкостью. Данные методы предназначены для применения в любых человеко-машинных процедурах многокритериального выбора, в том числе, и связанных с принятием решений в иерархических сетевых канальных системах. Данные методы отличаются относительной простотой и низкой трудоемкостью.</a:t>
            </a:r>
          </a:p>
          <a:p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25.05.2014</a:t>
            </a: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Д.Е.Шапошников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83</a:t>
            </a:fld>
            <a:endParaRPr lang="ru-RU"/>
          </a:p>
        </p:txBody>
      </p:sp>
      <p:sp>
        <p:nvSpPr>
          <p:cNvPr id="9" name="Объект 8"/>
          <p:cNvSpPr>
            <a:spLocks noGrp="1"/>
          </p:cNvSpPr>
          <p:nvPr>
            <p:ph sz="half" idx="13"/>
          </p:nvPr>
        </p:nvSpPr>
        <p:spPr/>
        <p:txBody>
          <a:bodyPr>
            <a:normAutofit fontScale="77500" lnSpcReduction="20000"/>
          </a:bodyPr>
          <a:lstStyle/>
          <a:p>
            <a:r>
              <a:rPr lang="ru-RU" dirty="0"/>
              <a:t>Предложены и обоснованы принципы формирования диалоговых систем оценки качества функционирования и оптимизации инфраструктуры иерархических распределенных канальных систем. </a:t>
            </a:r>
          </a:p>
          <a:p>
            <a:pPr lvl="1"/>
            <a:r>
              <a:rPr lang="ru-RU" dirty="0"/>
              <a:t>Предложены о обоснованы численные методы решения отдельных видов оптимизационных задач, в том числе, при помощи генетических алгоритмов оптимизации, которые адаптированы и обоснованы для данных задач. Данные человеко-машинные системы основаны на предложенных моделях многокритериального анализа и выбора и предоставляют лицу, принимающему решение, возможности всесторонне использовать дополнительную качественную и неформальную информацию при анализе и принятии решений. Данные теоретические и программные принципы построения систем отличаются высокой степенью использования ЛПР качественной информации о предпочтениях.</a:t>
            </a:r>
          </a:p>
          <a:p>
            <a:endParaRPr lang="ru-RU" dirty="0"/>
          </a:p>
        </p:txBody>
      </p:sp>
      <p:sp>
        <p:nvSpPr>
          <p:cNvPr id="10" name="Объект 9"/>
          <p:cNvSpPr>
            <a:spLocks noGrp="1"/>
          </p:cNvSpPr>
          <p:nvPr>
            <p:ph sz="half" idx="14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4717741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Генерация допустимых вариантов размещения оборудования</a:t>
            </a:r>
          </a:p>
        </p:txBody>
      </p:sp>
      <p:sp>
        <p:nvSpPr>
          <p:cNvPr id="8" name="Объект 7"/>
          <p:cNvSpPr>
            <a:spLocks noGrp="1"/>
          </p:cNvSpPr>
          <p:nvPr>
            <p:ph sz="half" idx="1"/>
          </p:nvPr>
        </p:nvSpPr>
        <p:spPr>
          <a:xfrm>
            <a:off x="179512" y="548680"/>
            <a:ext cx="4320480" cy="3105345"/>
          </a:xfrm>
        </p:spPr>
        <p:txBody>
          <a:bodyPr/>
          <a:lstStyle/>
          <a:p>
            <a:endParaRPr lang="ru-RU" dirty="0"/>
          </a:p>
          <a:p>
            <a:r>
              <a:rPr lang="ru-RU" dirty="0"/>
              <a:t>А. Никитин</a:t>
            </a:r>
          </a:p>
          <a:p>
            <a:endParaRPr lang="ru-RU" dirty="0"/>
          </a:p>
          <a:p>
            <a:r>
              <a:rPr lang="ru-RU" dirty="0"/>
              <a:t>Решаемая проблема:</a:t>
            </a:r>
          </a:p>
          <a:p>
            <a:pPr lvl="1"/>
            <a:endParaRPr lang="ru-RU" dirty="0"/>
          </a:p>
          <a:p>
            <a:pPr lvl="1"/>
            <a:r>
              <a:rPr lang="ru-RU" dirty="0"/>
              <a:t>Генерация вариантов размещения оборудования в узлах сети передачи данных с целью повышения характеристик  (индикаторов)</a:t>
            </a:r>
          </a:p>
          <a:p>
            <a:pPr lvl="1"/>
            <a:r>
              <a:rPr lang="ru-RU" dirty="0"/>
              <a:t>Построение области эффективных решений (области решений, оптимальных по Парето)</a:t>
            </a:r>
          </a:p>
          <a:p>
            <a:pPr lvl="1"/>
            <a:endParaRPr lang="ru-RU" dirty="0"/>
          </a:p>
          <a:p>
            <a:endParaRPr lang="ru-RU" dirty="0"/>
          </a:p>
          <a:p>
            <a:endParaRPr lang="ru-RU" dirty="0"/>
          </a:p>
        </p:txBody>
      </p:sp>
      <p:sp>
        <p:nvSpPr>
          <p:cNvPr id="9" name="Объект 8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ru-RU" dirty="0"/>
          </a:p>
          <a:p>
            <a:r>
              <a:rPr lang="ru-RU" dirty="0"/>
              <a:t>Принцип решения:</a:t>
            </a:r>
          </a:p>
          <a:p>
            <a:pPr lvl="1"/>
            <a:endParaRPr lang="ru-RU" dirty="0"/>
          </a:p>
          <a:p>
            <a:pPr lvl="1"/>
            <a:r>
              <a:rPr lang="ru-RU" dirty="0"/>
              <a:t>Использование генетических алгоритмов как эвристического метода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22.04.2016</a:t>
            </a: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ИСТ 2016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84</a:t>
            </a:fld>
            <a:endParaRPr lang="ru-RU"/>
          </a:p>
        </p:txBody>
      </p:sp>
      <p:sp>
        <p:nvSpPr>
          <p:cNvPr id="10" name="Объект 9"/>
          <p:cNvSpPr>
            <a:spLocks noGrp="1"/>
          </p:cNvSpPr>
          <p:nvPr>
            <p:ph sz="half" idx="14"/>
          </p:nvPr>
        </p:nvSpPr>
        <p:spPr/>
        <p:txBody>
          <a:bodyPr/>
          <a:lstStyle/>
          <a:p>
            <a:endParaRPr lang="ru-RU" dirty="0"/>
          </a:p>
          <a:p>
            <a:endParaRPr lang="ru-RU" dirty="0"/>
          </a:p>
          <a:p>
            <a:r>
              <a:rPr lang="ru-RU" dirty="0"/>
              <a:t>Результат:</a:t>
            </a:r>
          </a:p>
          <a:p>
            <a:pPr lvl="1"/>
            <a:endParaRPr lang="ru-RU" dirty="0"/>
          </a:p>
          <a:p>
            <a:pPr lvl="1"/>
            <a:r>
              <a:rPr lang="ru-RU" dirty="0"/>
              <a:t>Построена структура данных и схема генерации вариантов</a:t>
            </a:r>
          </a:p>
          <a:p>
            <a:pPr lvl="1"/>
            <a:r>
              <a:rPr lang="ru-RU" dirty="0"/>
              <a:t>Реализована схема построения области решений, оптимальных по Парето</a:t>
            </a:r>
          </a:p>
        </p:txBody>
      </p:sp>
      <p:sp>
        <p:nvSpPr>
          <p:cNvPr id="11" name="AutoShape 2" descr="Image result for метод анализа иерархий"/>
          <p:cNvSpPr>
            <a:spLocks noChangeAspect="1" noChangeArrowheads="1"/>
          </p:cNvSpPr>
          <p:nvPr/>
        </p:nvSpPr>
        <p:spPr bwMode="auto">
          <a:xfrm>
            <a:off x="0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3" y="3699031"/>
            <a:ext cx="4082510" cy="2192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96433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Генерация вариантов</a:t>
            </a:r>
          </a:p>
        </p:txBody>
      </p:sp>
      <p:sp>
        <p:nvSpPr>
          <p:cNvPr id="13" name="Объект 1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19050" indent="0">
              <a:buNone/>
            </a:pPr>
            <a:r>
              <a:rPr lang="ru-RU" dirty="0"/>
              <a:t>При формировании множества допустимых вариантов учитывается ряд особенностей.</a:t>
            </a:r>
          </a:p>
          <a:p>
            <a:pPr marL="361950" indent="-342900">
              <a:buFont typeface="+mj-lt"/>
              <a:buAutoNum type="arabicParenR"/>
            </a:pPr>
            <a:r>
              <a:rPr lang="ru-RU" dirty="0"/>
              <a:t>Задан набор оборудования нескольких типов.</a:t>
            </a:r>
          </a:p>
          <a:p>
            <a:pPr marL="361950" indent="-342900">
              <a:buFont typeface="+mj-lt"/>
              <a:buAutoNum type="arabicParenR"/>
            </a:pPr>
            <a:r>
              <a:rPr lang="ru-RU" dirty="0"/>
              <a:t>На каждый узел сети, в общем случае, может быть установлено только оборудование (несколько единиц) определенных типов.</a:t>
            </a:r>
          </a:p>
          <a:p>
            <a:pPr marL="361950" indent="-342900">
              <a:buFont typeface="+mj-lt"/>
              <a:buAutoNum type="arabicParenR"/>
            </a:pPr>
            <a:r>
              <a:rPr lang="ru-RU" dirty="0"/>
              <a:t>Каждый поставщик оборудования характеризуется субъективной оценкой надежности и качества, формируемой специалистами оператора.</a:t>
            </a:r>
          </a:p>
          <a:p>
            <a:endParaRPr lang="ru-RU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22.04.2016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ИСТ 2016</a:t>
            </a: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85</a:t>
            </a:fld>
            <a:endParaRPr lang="ru-RU"/>
          </a:p>
        </p:txBody>
      </p:sp>
      <p:pic>
        <p:nvPicPr>
          <p:cNvPr id="15" name="Объект 3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250" y="1799712"/>
            <a:ext cx="5786438" cy="3002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17251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Построение области эффективных решений</a:t>
            </a:r>
          </a:p>
        </p:txBody>
      </p:sp>
      <p:sp>
        <p:nvSpPr>
          <p:cNvPr id="9" name="Объект 8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ru-RU" sz="2000" dirty="0"/>
              <a:t>Традиционный подход:</a:t>
            </a:r>
          </a:p>
          <a:p>
            <a:pPr lvl="1"/>
            <a:r>
              <a:rPr lang="ru-RU" sz="1800" dirty="0"/>
              <a:t>Формирование целевой функции (приспособленности) для особей популяции;</a:t>
            </a:r>
          </a:p>
          <a:p>
            <a:pPr lvl="1"/>
            <a:r>
              <a:rPr lang="ru-RU" sz="1800" dirty="0"/>
              <a:t>Создание начальной популяции;</a:t>
            </a:r>
          </a:p>
          <a:p>
            <a:pPr lvl="1"/>
            <a:r>
              <a:rPr lang="ru-RU" sz="1800" dirty="0"/>
              <a:t>(Начало цикла)</a:t>
            </a:r>
          </a:p>
          <a:p>
            <a:pPr lvl="2"/>
            <a:r>
              <a:rPr lang="ru-RU" sz="1600" dirty="0"/>
              <a:t>размножение и/или мутация;</a:t>
            </a:r>
          </a:p>
          <a:p>
            <a:pPr lvl="2"/>
            <a:r>
              <a:rPr lang="ru-RU" sz="1600" dirty="0"/>
              <a:t>вычислить значение целевой функции для всех особей</a:t>
            </a:r>
          </a:p>
          <a:p>
            <a:pPr lvl="2"/>
            <a:r>
              <a:rPr lang="ru-RU" sz="1600" dirty="0"/>
              <a:t>формирование нового поколения;</a:t>
            </a:r>
          </a:p>
          <a:p>
            <a:pPr lvl="2"/>
            <a:r>
              <a:rPr lang="ru-RU" sz="1600" dirty="0"/>
              <a:t>если выполняются условия остановки, то (конец цикла), иначе (начало цикла).</a:t>
            </a:r>
          </a:p>
          <a:p>
            <a:pPr lvl="2"/>
            <a:endParaRPr lang="ru-RU" sz="1600" dirty="0"/>
          </a:p>
          <a:p>
            <a:r>
              <a:rPr lang="ru-RU" sz="2000" dirty="0"/>
              <a:t>Для многокритериальной задачи:</a:t>
            </a:r>
          </a:p>
          <a:p>
            <a:pPr lvl="1"/>
            <a:r>
              <a:rPr lang="ru-RU" sz="1800" dirty="0"/>
              <a:t>Генерация возможных вариантов установки оборудования для модернизации сети передачи данных;</a:t>
            </a:r>
          </a:p>
          <a:p>
            <a:pPr lvl="1"/>
            <a:r>
              <a:rPr lang="ru-RU" sz="1800" dirty="0"/>
              <a:t>Ранжирование по одному из критериев и удаление всех </a:t>
            </a:r>
            <a:r>
              <a:rPr lang="ru-RU" sz="1800" dirty="0" err="1"/>
              <a:t>доминируемых</a:t>
            </a:r>
            <a:r>
              <a:rPr lang="ru-RU" sz="1800" dirty="0"/>
              <a:t> решений</a:t>
            </a:r>
          </a:p>
          <a:p>
            <a:endParaRPr lang="ru-RU" sz="2000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22.04.2016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ИСТ 2016</a:t>
            </a: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86</a:t>
            </a:fld>
            <a:endParaRPr lang="ru-RU"/>
          </a:p>
        </p:txBody>
      </p:sp>
      <p:pic>
        <p:nvPicPr>
          <p:cNvPr id="11" name="Объект 10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550" y="732631"/>
            <a:ext cx="2657475" cy="521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93016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Построение области эффективных решений</a:t>
            </a:r>
          </a:p>
        </p:txBody>
      </p:sp>
      <p:sp>
        <p:nvSpPr>
          <p:cNvPr id="8" name="Объект 7"/>
          <p:cNvSpPr>
            <a:spLocks noGrp="1"/>
          </p:cNvSpPr>
          <p:nvPr>
            <p:ph sz="half" idx="1"/>
          </p:nvPr>
        </p:nvSpPr>
        <p:spPr>
          <a:xfrm>
            <a:off x="179512" y="548680"/>
            <a:ext cx="4320480" cy="2655295"/>
          </a:xfrm>
        </p:spPr>
        <p:txBody>
          <a:bodyPr/>
          <a:lstStyle/>
          <a:p>
            <a:r>
              <a:rPr lang="ru-RU" dirty="0"/>
              <a:t>К. Лютина</a:t>
            </a:r>
          </a:p>
          <a:p>
            <a:r>
              <a:rPr lang="ru-RU" dirty="0"/>
              <a:t>Решаемая проблема:</a:t>
            </a:r>
          </a:p>
          <a:p>
            <a:pPr lvl="1"/>
            <a:endParaRPr lang="ru-RU" dirty="0"/>
          </a:p>
          <a:p>
            <a:pPr lvl="1"/>
            <a:r>
              <a:rPr lang="ru-RU" dirty="0"/>
              <a:t>Требуется построить множество эффективных  решений по модификации набора оборудования узлов мультиплексирования с целью повышения качества оказания услуг</a:t>
            </a:r>
          </a:p>
          <a:p>
            <a:pPr lvl="1"/>
            <a:r>
              <a:rPr lang="ru-RU" dirty="0"/>
              <a:t>Построение области эффективных решений задачи при выполнении определенных условий</a:t>
            </a:r>
          </a:p>
          <a:p>
            <a:endParaRPr lang="ru-RU" dirty="0"/>
          </a:p>
          <a:p>
            <a:endParaRPr lang="ru-RU" dirty="0"/>
          </a:p>
        </p:txBody>
      </p:sp>
      <p:sp>
        <p:nvSpPr>
          <p:cNvPr id="9" name="Объект 8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ru-RU" dirty="0"/>
          </a:p>
          <a:p>
            <a:r>
              <a:rPr lang="ru-RU" dirty="0"/>
              <a:t>Принцип решения:</a:t>
            </a:r>
          </a:p>
          <a:p>
            <a:pPr lvl="1"/>
            <a:endParaRPr lang="ru-RU" dirty="0"/>
          </a:p>
          <a:p>
            <a:pPr lvl="1"/>
            <a:r>
              <a:rPr lang="ru-RU" dirty="0"/>
              <a:t>Исследование возможности и применения  схемы динамического программирования для построения эффективной области на основе схемы решения многокритериальной задачи о ранце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22.04.2016</a:t>
            </a: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ИСТ 2016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87</a:t>
            </a:fld>
            <a:endParaRPr lang="ru-RU"/>
          </a:p>
        </p:txBody>
      </p:sp>
      <p:sp>
        <p:nvSpPr>
          <p:cNvPr id="10" name="Объект 9"/>
          <p:cNvSpPr>
            <a:spLocks noGrp="1"/>
          </p:cNvSpPr>
          <p:nvPr>
            <p:ph sz="half" idx="14"/>
          </p:nvPr>
        </p:nvSpPr>
        <p:spPr/>
        <p:txBody>
          <a:bodyPr/>
          <a:lstStyle/>
          <a:p>
            <a:endParaRPr lang="ru-RU" dirty="0"/>
          </a:p>
          <a:p>
            <a:r>
              <a:rPr lang="ru-RU" dirty="0"/>
              <a:t>Результат:</a:t>
            </a:r>
          </a:p>
          <a:p>
            <a:pPr lvl="1"/>
            <a:r>
              <a:rPr lang="ru-RU" dirty="0"/>
              <a:t>Построение множества эффективных вариантов модификации сети передачи данных</a:t>
            </a:r>
          </a:p>
          <a:p>
            <a:pPr lvl="1"/>
            <a:r>
              <a:rPr lang="ru-RU"/>
              <a:t>Реализация </a:t>
            </a:r>
            <a:r>
              <a:rPr lang="ru-RU" dirty="0"/>
              <a:t>модификация классической схемы динамического программирования на разнонаправленную оптимизацию</a:t>
            </a:r>
          </a:p>
          <a:p>
            <a:pPr lvl="1"/>
            <a:r>
              <a:rPr lang="ru-RU" dirty="0"/>
              <a:t>Применение принципа динамического программирования позволило ускорить процесс построения</a:t>
            </a:r>
          </a:p>
          <a:p>
            <a:pPr lvl="1"/>
            <a:endParaRPr lang="ru-RU" dirty="0"/>
          </a:p>
        </p:txBody>
      </p:sp>
      <p:sp>
        <p:nvSpPr>
          <p:cNvPr id="11" name="AutoShape 2" descr="Image result for метод анализа иерархий"/>
          <p:cNvSpPr>
            <a:spLocks noChangeAspect="1" noChangeArrowheads="1"/>
          </p:cNvSpPr>
          <p:nvPr/>
        </p:nvSpPr>
        <p:spPr bwMode="auto">
          <a:xfrm>
            <a:off x="0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2" name="Picture 2" descr="http://rain.ifmo.ru/cat/data/theory/algorithm-analysis/dynamic-programming-2004/result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6625" y="3654025"/>
            <a:ext cx="1971675" cy="2162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04653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 решения задачи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22.04.2016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ИСТ 2016</a:t>
            </a: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88</a:t>
            </a:fld>
            <a:endParaRPr lang="ru-RU"/>
          </a:p>
        </p:txBody>
      </p:sp>
      <p:pic>
        <p:nvPicPr>
          <p:cNvPr id="15" name="Объект 14"/>
          <p:cNvPicPr>
            <a:picLocks noGrp="1" noChangeAspect="1"/>
          </p:cNvPicPr>
          <p:nvPr>
            <p:ph sz="half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388" y="4247721"/>
            <a:ext cx="4321175" cy="1218470"/>
          </a:xfrm>
        </p:spPr>
      </p:pic>
      <p:graphicFrame>
        <p:nvGraphicFramePr>
          <p:cNvPr id="13" name="Объект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62999893"/>
              </p:ext>
            </p:extLst>
          </p:nvPr>
        </p:nvGraphicFramePr>
        <p:xfrm>
          <a:off x="161505" y="548675"/>
          <a:ext cx="8826371" cy="275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" name="Лист" r:id="rId4" imgW="12258848" imgH="3819444" progId="Excel.Sheet.12">
                  <p:embed/>
                </p:oleObj>
              </mc:Choice>
              <mc:Fallback>
                <p:oleObj name="Лист" r:id="rId4" imgW="12258848" imgH="3819444" progId="Excel.Sheet.12">
                  <p:embed/>
                  <p:pic>
                    <p:nvPicPr>
                      <p:cNvPr id="13" name="Объект 12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61505" y="548675"/>
                        <a:ext cx="8826371" cy="275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Объект 10"/>
          <p:cNvSpPr>
            <a:spLocks noGrp="1"/>
          </p:cNvSpPr>
          <p:nvPr>
            <p:ph sz="half" idx="4294967295"/>
          </p:nvPr>
        </p:nvSpPr>
        <p:spPr>
          <a:xfrm>
            <a:off x="4644008" y="3501007"/>
            <a:ext cx="4320480" cy="2712303"/>
          </a:xfrm>
          <a:prstGeom prst="rect">
            <a:avLst/>
          </a:prstGeom>
        </p:spPr>
        <p:txBody>
          <a:bodyPr/>
          <a:lstStyle/>
          <a:p>
            <a:pPr marL="23812" indent="0">
              <a:buNone/>
            </a:pPr>
            <a:r>
              <a:rPr lang="ru-RU" b="1" dirty="0"/>
              <a:t>Этапы решения задачи</a:t>
            </a:r>
          </a:p>
          <a:p>
            <a:pPr marL="366712" indent="-342900">
              <a:buFont typeface="+mj-lt"/>
              <a:buAutoNum type="arabicPeriod"/>
            </a:pPr>
            <a:endParaRPr lang="ru-RU" dirty="0"/>
          </a:p>
          <a:p>
            <a:pPr marL="366712" indent="-342900">
              <a:buFont typeface="+mj-lt"/>
              <a:buAutoNum type="arabicPeriod"/>
            </a:pPr>
            <a:r>
              <a:rPr lang="ru-RU" dirty="0"/>
              <a:t>Заполнение экспертами таблицы оценок</a:t>
            </a:r>
          </a:p>
          <a:p>
            <a:pPr marL="366712" indent="-342900">
              <a:buFont typeface="+mj-lt"/>
              <a:buAutoNum type="arabicPeriod"/>
            </a:pPr>
            <a:r>
              <a:rPr lang="ru-RU" dirty="0"/>
              <a:t>Формулируются и задаются ограничения </a:t>
            </a:r>
          </a:p>
          <a:p>
            <a:pPr marL="366712" indent="-342900">
              <a:buFont typeface="+mj-lt"/>
              <a:buAutoNum type="arabicPeriod"/>
            </a:pPr>
            <a:r>
              <a:rPr lang="ru-RU" dirty="0"/>
              <a:t>Строится таблица решений для выбранных параметров</a:t>
            </a:r>
          </a:p>
        </p:txBody>
      </p:sp>
    </p:spTree>
    <p:extLst>
      <p:ext uri="{BB962C8B-B14F-4D97-AF65-F5344CB8AC3E}">
        <p14:creationId xmlns:p14="http://schemas.microsoft.com/office/powerpoint/2010/main" val="1535324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1. Модель сети передачи данных </a:t>
            </a:r>
            <a:br>
              <a:rPr lang="ru-RU" dirty="0"/>
            </a:br>
            <a:r>
              <a:rPr lang="ru-RU" dirty="0"/>
              <a:t>на основе потоковых моделей </a:t>
            </a:r>
          </a:p>
        </p:txBody>
      </p:sp>
      <p:sp>
        <p:nvSpPr>
          <p:cNvPr id="8" name="Текст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25.05.2014</a:t>
            </a: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Д.Е.Шапошников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03722704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Перспектива">
      <a:dk1>
        <a:sysClr val="windowText" lastClr="000000"/>
      </a:dk1>
      <a:lt1>
        <a:sysClr val="window" lastClr="FFFFFF"/>
      </a:lt1>
      <a:dk2>
        <a:srgbClr val="283138"/>
      </a:dk2>
      <a:lt2>
        <a:srgbClr val="FF8600"/>
      </a:lt2>
      <a:accent1>
        <a:srgbClr val="838D9B"/>
      </a:accent1>
      <a:accent2>
        <a:srgbClr val="D2610C"/>
      </a:accent2>
      <a:accent3>
        <a:srgbClr val="80716A"/>
      </a:accent3>
      <a:accent4>
        <a:srgbClr val="94147C"/>
      </a:accent4>
      <a:accent5>
        <a:srgbClr val="5D5AD2"/>
      </a:accent5>
      <a:accent6>
        <a:srgbClr val="6F6C7D"/>
      </a:accent6>
      <a:hlink>
        <a:srgbClr val="6187E3"/>
      </a:hlink>
      <a:folHlink>
        <a:srgbClr val="7B8EB8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Slipstream</Template>
  <TotalTime>12394</TotalTime>
  <Words>6930</Words>
  <Application>Microsoft Office PowerPoint</Application>
  <PresentationFormat>Экран (4:3)</PresentationFormat>
  <Paragraphs>1343</Paragraphs>
  <Slides>88</Slides>
  <Notes>2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2</vt:i4>
      </vt:variant>
      <vt:variant>
        <vt:lpstr>Заголовки слайдов</vt:lpstr>
      </vt:variant>
      <vt:variant>
        <vt:i4>88</vt:i4>
      </vt:variant>
    </vt:vector>
  </HeadingPairs>
  <TitlesOfParts>
    <vt:vector size="98" baseType="lpstr">
      <vt:lpstr>Verdana</vt:lpstr>
      <vt:lpstr>Cambria</vt:lpstr>
      <vt:lpstr>Calibri</vt:lpstr>
      <vt:lpstr>Arial</vt:lpstr>
      <vt:lpstr>Cambria Math</vt:lpstr>
      <vt:lpstr>Wingdings</vt:lpstr>
      <vt:lpstr>Times New Roman</vt:lpstr>
      <vt:lpstr>Тема Office</vt:lpstr>
      <vt:lpstr>Документ Microsoft Visio</vt:lpstr>
      <vt:lpstr>Лист</vt:lpstr>
      <vt:lpstr>РАЗРАБОТКА КРИТЕРИЕВ И МОДЕЛЕЙ ОЦЕНКИ ЭФФЕКТИВНОСТИ  ФУНКЦИОНИРОВАНИЯ ПРИ ПРОЕКТИРОВАНИИ И ОПТИМИЗАЦИИ  СЕТЕЙ ПЕРЕДАЧИ ДАННЫХ </vt:lpstr>
      <vt:lpstr>Общая схема методологии</vt:lpstr>
      <vt:lpstr>Общие идеи и актуальность темы исследования</vt:lpstr>
      <vt:lpstr>Введение. Задачи и проблемы.</vt:lpstr>
      <vt:lpstr>Предметная область</vt:lpstr>
      <vt:lpstr>Особенности СПД с точки зрения моделирования потоками</vt:lpstr>
      <vt:lpstr>Этапы решения задачи оценки и планирования СПД</vt:lpstr>
      <vt:lpstr>Задача модификации сети передачи данных</vt:lpstr>
      <vt:lpstr>1. Модель сети передачи данных  на основе потоковых моделей </vt:lpstr>
      <vt:lpstr>Схема региональной сети передачи данных</vt:lpstr>
      <vt:lpstr>Обозначения потоковой модели</vt:lpstr>
      <vt:lpstr>Балансовые уравнения и ограничения СПД</vt:lpstr>
      <vt:lpstr>Заметки</vt:lpstr>
      <vt:lpstr>Графовая модель СПД</vt:lpstr>
      <vt:lpstr>Схема принятия решений</vt:lpstr>
      <vt:lpstr>Особенности современных СПД при потоковом моделировании</vt:lpstr>
      <vt:lpstr>Цели и критерии комплекса задач</vt:lpstr>
      <vt:lpstr>2. Многофакторная оценка качества услуг сети передачи данных </vt:lpstr>
      <vt:lpstr>Показатели качества в сети передачи данных</vt:lpstr>
      <vt:lpstr>Расчетные показатели пропускной способности СПД</vt:lpstr>
      <vt:lpstr>Решение задач оценки пропускной способности сети</vt:lpstr>
      <vt:lpstr>Иерархия индикаторов: подсистемы и показатели</vt:lpstr>
      <vt:lpstr>Структура оценки функционирования СПД</vt:lpstr>
      <vt:lpstr>Подсистемы управления и приоритеты</vt:lpstr>
      <vt:lpstr>Качество услуг сети для абонента</vt:lpstr>
      <vt:lpstr>Критические показатели и область допустимых значений</vt:lpstr>
      <vt:lpstr>Обобщенные иерархические критерии оптимальности</vt:lpstr>
      <vt:lpstr>Формирование обобщенного критерия по иерархии подсистем</vt:lpstr>
      <vt:lpstr>Пример иерархии: Нижегородский филиал Ростелеком</vt:lpstr>
      <vt:lpstr>Пример расчета обобщенных критериев по Нижегородской области</vt:lpstr>
      <vt:lpstr>Использование качественной информации о значимости подсистем</vt:lpstr>
      <vt:lpstr>Оценка допустимости и характеристик качества услуг СПД для абонента</vt:lpstr>
      <vt:lpstr>Решение задачи по оценке качества услуг: пример</vt:lpstr>
      <vt:lpstr>3. Система задач для формирования множества допустимых вариантов модификации СПД и формирование множества эффективных решений </vt:lpstr>
      <vt:lpstr>Общие принципы поиска рациональных решений</vt:lpstr>
      <vt:lpstr>Модификация топологии сети</vt:lpstr>
      <vt:lpstr>Нахождение множества Парето-оптимальных решений</vt:lpstr>
      <vt:lpstr>Варианты решения задачи оптимизации структуры сети</vt:lpstr>
      <vt:lpstr>Повышение мощности (пропускной способности) оборудования узлов</vt:lpstr>
      <vt:lpstr>Генерация вариантов (постановка и структура данных)</vt:lpstr>
      <vt:lpstr>Построение области эффективных решений</vt:lpstr>
      <vt:lpstr>Динамическое программирование для построения эффективных решений</vt:lpstr>
      <vt:lpstr>4. Использование качественной информации об индивидуальных предпочтениях при многокритериальной оценке вариантов проектирования СПД</vt:lpstr>
      <vt:lpstr>Аннотация и основные результаты раздела</vt:lpstr>
      <vt:lpstr>Качественная информация о предпочтительности критериев</vt:lpstr>
      <vt:lpstr>Методы главного критерия и лексикографического упорядочения</vt:lpstr>
      <vt:lpstr>Метод обобщенного критерия оптимальности</vt:lpstr>
      <vt:lpstr>Сложный комбинированный критерий качества</vt:lpstr>
      <vt:lpstr>Аксиоматическая теория важности частных критериев</vt:lpstr>
      <vt:lpstr>Принцип гарантированного результата при использовании обобщенного критерия</vt:lpstr>
      <vt:lpstr>Применение уточняющих коэффициентов</vt:lpstr>
      <vt:lpstr>Области допустимых значений весовых коэффициентов</vt:lpstr>
      <vt:lpstr>Представление качественной информации в виде графа</vt:lpstr>
      <vt:lpstr>Послойное (ярусное) представление графа предпочтений</vt:lpstr>
      <vt:lpstr>Характеристики предпочтительности критериев</vt:lpstr>
      <vt:lpstr>Пример вычисления уточняющих характеристик</vt:lpstr>
      <vt:lpstr>Вычисление коэффициентов: комбинированный критерий</vt:lpstr>
      <vt:lpstr>Вычисление коэффициентов: аддитивный критерий</vt:lpstr>
      <vt:lpstr>Презентация PowerPoint</vt:lpstr>
      <vt:lpstr>Вычисление коэффициентов: мультипликативный критерий</vt:lpstr>
      <vt:lpstr>Вычисление коэффициентов: среднестепенной критерий</vt:lpstr>
      <vt:lpstr>Вычисление коэффициентов: логический max критерий</vt:lpstr>
      <vt:lpstr>Вычисление коэффициентов: логический min критерий</vt:lpstr>
      <vt:lpstr>Вычисление коэффициентов: логический min критерий (2)</vt:lpstr>
      <vt:lpstr>Частные случае логического min критерия </vt:lpstr>
      <vt:lpstr>5. Цели, архитектура и принципы работы многоагентных систем оценки и мониторинга качества функционирования СПД </vt:lpstr>
      <vt:lpstr>Эффект от системы мониторинга</vt:lpstr>
      <vt:lpstr>Проектирование системы мониторинга</vt:lpstr>
      <vt:lpstr>Установка и запуск системы мониторинга</vt:lpstr>
      <vt:lpstr>Эксплуатация системы мониторинга</vt:lpstr>
      <vt:lpstr>Система управления телекоммуникационным оборудованием</vt:lpstr>
      <vt:lpstr>Мониторинг качества услуг ШПД</vt:lpstr>
      <vt:lpstr>Мониторинг качества телерадиовещания</vt:lpstr>
      <vt:lpstr>Мониторинг качества предоставления услуги IPTV</vt:lpstr>
      <vt:lpstr>Комплекс IRWIn компании Теком</vt:lpstr>
      <vt:lpstr>Архитектура системы</vt:lpstr>
      <vt:lpstr>Внедрение системы</vt:lpstr>
      <vt:lpstr>Интерфейс системы (блоки контроля)</vt:lpstr>
      <vt:lpstr>Интерфейс системы (технические показатели)</vt:lpstr>
      <vt:lpstr>Заключение</vt:lpstr>
      <vt:lpstr>Комплексная иерархическая оценка качества функционирования СПД</vt:lpstr>
      <vt:lpstr>Результаты 1</vt:lpstr>
      <vt:lpstr>Результаты 2</vt:lpstr>
      <vt:lpstr>Генерация допустимых вариантов размещения оборудования</vt:lpstr>
      <vt:lpstr>Генерация вариантов</vt:lpstr>
      <vt:lpstr>Построение области эффективных решений</vt:lpstr>
      <vt:lpstr>Построение области эффективных решений</vt:lpstr>
      <vt:lpstr>Пример решения задачи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Header</dc:title>
  <dc:creator>Shap</dc:creator>
  <cp:lastModifiedBy>Dmitry Shaposhnikov</cp:lastModifiedBy>
  <cp:revision>410</cp:revision>
  <cp:lastPrinted>2013-06-19T07:33:58Z</cp:lastPrinted>
  <dcterms:modified xsi:type="dcterms:W3CDTF">2018-02-04T19:13:53Z</dcterms:modified>
</cp:coreProperties>
</file>